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Lst>
  <p:notesMasterIdLst>
    <p:notesMasterId r:id="rId28"/>
  </p:notesMasterIdLst>
  <p:sldIdLst>
    <p:sldId id="280" r:id="rId6"/>
    <p:sldId id="1597" r:id="rId7"/>
    <p:sldId id="1342" r:id="rId8"/>
    <p:sldId id="1598" r:id="rId9"/>
    <p:sldId id="1599" r:id="rId10"/>
    <p:sldId id="1600" r:id="rId11"/>
    <p:sldId id="1601" r:id="rId12"/>
    <p:sldId id="1602" r:id="rId13"/>
    <p:sldId id="1603" r:id="rId14"/>
    <p:sldId id="1604" r:id="rId15"/>
    <p:sldId id="1345" r:id="rId16"/>
    <p:sldId id="1459" r:id="rId17"/>
    <p:sldId id="1605" r:id="rId18"/>
    <p:sldId id="1590" r:id="rId19"/>
    <p:sldId id="1429" r:id="rId20"/>
    <p:sldId id="1595" r:id="rId21"/>
    <p:sldId id="1596" r:id="rId22"/>
    <p:sldId id="1593" r:id="rId23"/>
    <p:sldId id="1591" r:id="rId24"/>
    <p:sldId id="1609" r:id="rId25"/>
    <p:sldId id="1607" r:id="rId26"/>
    <p:sldId id="1594"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03B9C-F5B6-EA2D-6FEE-39B0C06912CF}" name="Lincy Mulder" initials="LM" userId="S::lincy.mulder@vng.nl::a1fe92eb-5734-42f2-947c-6e0116434e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6EE46-BCFF-4CDC-8FCD-517C8BB6B88B}" v="3" dt="2022-04-25T08:49:53.69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4"/>
    <p:restoredTop sz="94640"/>
  </p:normalViewPr>
  <p:slideViewPr>
    <p:cSldViewPr snapToGrid="0">
      <p:cViewPr varScale="1">
        <p:scale>
          <a:sx n="59" d="100"/>
          <a:sy n="59" d="100"/>
        </p:scale>
        <p:origin x="7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e Georgopoulou" userId="4351f888be065f4f" providerId="LiveId" clId="{9616EE46-BCFF-4CDC-8FCD-517C8BB6B88B}"/>
    <pc:docChg chg="custSel delSld modSld">
      <pc:chgData name="Pascale Georgopoulou" userId="4351f888be065f4f" providerId="LiveId" clId="{9616EE46-BCFF-4CDC-8FCD-517C8BB6B88B}" dt="2022-04-25T08:50:08.369" v="10" actId="14100"/>
      <pc:docMkLst>
        <pc:docMk/>
      </pc:docMkLst>
      <pc:sldChg chg="addSp delSp modSp mod">
        <pc:chgData name="Pascale Georgopoulou" userId="4351f888be065f4f" providerId="LiveId" clId="{9616EE46-BCFF-4CDC-8FCD-517C8BB6B88B}" dt="2022-04-25T08:50:08.369" v="10" actId="14100"/>
        <pc:sldMkLst>
          <pc:docMk/>
          <pc:sldMk cId="3094567293" sldId="1459"/>
        </pc:sldMkLst>
        <pc:spChg chg="del">
          <ac:chgData name="Pascale Georgopoulou" userId="4351f888be065f4f" providerId="LiveId" clId="{9616EE46-BCFF-4CDC-8FCD-517C8BB6B88B}" dt="2022-04-25T08:49:41.266" v="3" actId="478"/>
          <ac:spMkLst>
            <pc:docMk/>
            <pc:sldMk cId="3094567293" sldId="1459"/>
            <ac:spMk id="2" creationId="{0185A81D-84AD-48D0-B0D0-7103A4317D54}"/>
          </ac:spMkLst>
        </pc:spChg>
        <pc:spChg chg="del">
          <ac:chgData name="Pascale Georgopoulou" userId="4351f888be065f4f" providerId="LiveId" clId="{9616EE46-BCFF-4CDC-8FCD-517C8BB6B88B}" dt="2022-04-25T08:49:39.353" v="2" actId="478"/>
          <ac:spMkLst>
            <pc:docMk/>
            <pc:sldMk cId="3094567293" sldId="1459"/>
            <ac:spMk id="9" creationId="{A68464BD-293D-D247-9F7B-8E5C8C66991C}"/>
          </ac:spMkLst>
        </pc:spChg>
        <pc:picChg chg="del">
          <ac:chgData name="Pascale Georgopoulou" userId="4351f888be065f4f" providerId="LiveId" clId="{9616EE46-BCFF-4CDC-8FCD-517C8BB6B88B}" dt="2022-04-25T08:49:36.407" v="1" actId="478"/>
          <ac:picMkLst>
            <pc:docMk/>
            <pc:sldMk cId="3094567293" sldId="1459"/>
            <ac:picMk id="3" creationId="{EE34D5B1-1D8E-E942-983F-248E5EF21323}"/>
          </ac:picMkLst>
        </pc:picChg>
        <pc:picChg chg="add mod">
          <ac:chgData name="Pascale Georgopoulou" userId="4351f888be065f4f" providerId="LiveId" clId="{9616EE46-BCFF-4CDC-8FCD-517C8BB6B88B}" dt="2022-04-25T08:50:08.369" v="10" actId="14100"/>
          <ac:picMkLst>
            <pc:docMk/>
            <pc:sldMk cId="3094567293" sldId="1459"/>
            <ac:picMk id="8" creationId="{9F0448B2-E121-41E7-8743-EE24E8C6D0C6}"/>
          </ac:picMkLst>
        </pc:picChg>
      </pc:sldChg>
      <pc:sldChg chg="del">
        <pc:chgData name="Pascale Georgopoulou" userId="4351f888be065f4f" providerId="LiveId" clId="{9616EE46-BCFF-4CDC-8FCD-517C8BB6B88B}" dt="2022-04-20T15:15:39.883" v="0" actId="47"/>
        <pc:sldMkLst>
          <pc:docMk/>
          <pc:sldMk cId="1353464945" sldId="16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19C2B-884D-3047-BC2C-3AFBC7080835}" type="datetimeFigureOut">
              <a:rPr lang="nl-NL" smtClean="0"/>
              <a:t>25-4-2022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85168-06AC-5C47-AA3A-247B6287877E}" type="slidenum">
              <a:rPr lang="nl-NL" smtClean="0"/>
              <a:t>‹nr.›</a:t>
            </a:fld>
            <a:endParaRPr lang="nl-NL"/>
          </a:p>
        </p:txBody>
      </p:sp>
    </p:spTree>
    <p:extLst>
      <p:ext uri="{BB962C8B-B14F-4D97-AF65-F5344CB8AC3E}">
        <p14:creationId xmlns:p14="http://schemas.microsoft.com/office/powerpoint/2010/main" val="297869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95221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9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29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5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21</a:t>
            </a:fld>
            <a:endParaRPr lang="nl-NL"/>
          </a:p>
        </p:txBody>
      </p:sp>
    </p:spTree>
    <p:extLst>
      <p:ext uri="{BB962C8B-B14F-4D97-AF65-F5344CB8AC3E}">
        <p14:creationId xmlns:p14="http://schemas.microsoft.com/office/powerpoint/2010/main" val="98048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Onderdelen:</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Toelichting doel introductiecursus </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Interactief kennismakingsonderdeel (afhankelijk van aantal deelnemers) </a:t>
            </a:r>
            <a:endParaRPr lang="en-US" sz="1200" b="0" i="0" u="none" strike="noStrik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a:t>
            </a:fld>
            <a:endParaRPr lang="nl-NL"/>
          </a:p>
        </p:txBody>
      </p:sp>
    </p:spTree>
    <p:extLst>
      <p:ext uri="{BB962C8B-B14F-4D97-AF65-F5344CB8AC3E}">
        <p14:creationId xmlns:p14="http://schemas.microsoft.com/office/powerpoint/2010/main" val="325674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kern="1200" dirty="0">
                <a:solidFill>
                  <a:schemeClr val="tx1"/>
                </a:solidFill>
                <a:effectLst/>
                <a:latin typeface="+mn-lt"/>
                <a:ea typeface="+mn-ea"/>
                <a:cs typeface="+mn-cs"/>
              </a:rPr>
              <a:t>Vertellen over de energietransitie (voor welke leuke en uitdagende opgave staan we?) en de rol van de raad (en overige volksvertegenwoordigers) als kadersteller, controleur en volksvertegenwoordiger bij de energietransitie? Hier dus meer positief over de opgave en wie er al actief zijn. De volgende sheet is meer technisch over de doelen en verplichtingen.</a:t>
            </a:r>
          </a:p>
          <a:p>
            <a:pPr rtl="0" fontAlgn="base"/>
            <a:r>
              <a:rPr lang="nl-NL" sz="1200" b="0" i="0" u="none" kern="1200" dirty="0">
                <a:solidFill>
                  <a:schemeClr val="tx1"/>
                </a:solidFill>
                <a:effectLst/>
                <a:latin typeface="+mn-lt"/>
                <a:ea typeface="+mn-ea"/>
                <a:cs typeface="+mn-cs"/>
              </a:rPr>
              <a:t> </a:t>
            </a:r>
          </a:p>
          <a:p>
            <a:pPr fontAlgn="base"/>
            <a:r>
              <a:rPr lang="nl-NL" sz="1200" b="0" i="0" u="none" kern="1200" dirty="0">
                <a:solidFill>
                  <a:schemeClr val="tx1"/>
                </a:solidFill>
                <a:effectLst/>
                <a:latin typeface="+mn-lt"/>
                <a:ea typeface="+mn-ea"/>
                <a:cs typeface="+mn-cs"/>
              </a:rPr>
              <a:t>Ingaan op de achtergronden van het KA (actualiteit, urgentie, bredere context) en vervolgens de ambities coalitieakkoord en verplichtingen vanuit EU (presentatie wordt nagestuurd</a:t>
            </a:r>
            <a:r>
              <a:rPr lang="nl-NL" dirty="0"/>
              <a:t>). Belang van data benoemen.</a:t>
            </a:r>
            <a:endParaRPr lang="nl-NL" sz="1200" b="0" i="0" u="non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4</a:t>
            </a:fld>
            <a:endParaRPr lang="nl-NL"/>
          </a:p>
        </p:txBody>
      </p:sp>
    </p:spTree>
    <p:extLst>
      <p:ext uri="{BB962C8B-B14F-4D97-AF65-F5344CB8AC3E}">
        <p14:creationId xmlns:p14="http://schemas.microsoft.com/office/powerpoint/2010/main" val="390152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1" i="0" u="none" strike="noStrike" kern="1200" dirty="0">
                <a:solidFill>
                  <a:schemeClr val="tx1"/>
                </a:solidFill>
                <a:effectLst/>
                <a:latin typeface="+mn-lt"/>
                <a:ea typeface="+mn-ea"/>
                <a:cs typeface="+mn-cs"/>
              </a:rPr>
              <a:t>Introductie tekst voor deze sheet</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Iedere regio en ieder gebied in Nederland is anders. Daarom is het belangrijk om bij de uitwerking van ambities bij de energietransitie het gebied of mogelijke verschillende gebieden centraal te stellen; wat zijn de belangrijke fysieke eigenschappen van dit gebied, welke opgave geven we prioriteit; extra huizen, natuur ontwikkeling, recreatie(?). Om vervolgens binnen dit gebied of deze gebieden te komen tot een integrale afweging van opgaven en belangen. Of te kijken hoe een koppeling van opgaven kan worden gerealiseerd. Zoals energietransitie met klimaatopgave, windmolens op waterkeringen of zon op bebouwde objecten. ​</a:t>
            </a:r>
          </a:p>
          <a:p>
            <a:pPr rtl="0" fontAlgn="base"/>
            <a:r>
              <a:rPr lang="nl-NL" sz="1200" b="0" i="0" u="none" strike="noStrike" kern="1200" dirty="0">
                <a:solidFill>
                  <a:schemeClr val="tx1"/>
                </a:solidFill>
                <a:effectLst/>
                <a:latin typeface="+mn-lt"/>
                <a:ea typeface="+mn-ea"/>
                <a:cs typeface="+mn-cs"/>
              </a:rPr>
              <a:t>​</a:t>
            </a:r>
          </a:p>
          <a:p>
            <a:pPr rtl="0" fontAlgn="base"/>
            <a:r>
              <a:rPr lang="nl-NL" sz="1200" b="1" i="0" u="none" strike="noStrike" kern="1200" dirty="0">
                <a:solidFill>
                  <a:schemeClr val="tx1"/>
                </a:solidFill>
                <a:effectLst/>
                <a:latin typeface="+mn-lt"/>
                <a:ea typeface="+mn-ea"/>
                <a:cs typeface="+mn-cs"/>
              </a:rPr>
              <a:t>Pilots van NP RES gebiedsgericht werken:</a:t>
            </a:r>
            <a:r>
              <a:rPr lang="nl-NL"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NP RES laat momenteel in vier proeftuinen ‘Integrale gebiedsaanpak’ kennis en ervaring opdoen over het gebiedsgericht werken aan een optimaal energiesysteem. Het accent ligt hierbij op gebieden met specifieke dominante economische functies (bedrijventerrein, logistiek, agrarisch buitengebied, energie-intensieve industrie) De 4 proeftuinen zijn:​</a:t>
            </a:r>
          </a:p>
          <a:p>
            <a:pPr rtl="0" fontAlgn="base"/>
            <a:r>
              <a:rPr lang="nl-NL" sz="1200" b="0" i="0" u="none" strike="noStrike" kern="1200" dirty="0">
                <a:solidFill>
                  <a:schemeClr val="tx1"/>
                </a:solidFill>
                <a:effectLst/>
                <a:latin typeface="+mn-lt"/>
                <a:ea typeface="+mn-ea"/>
                <a:cs typeface="+mn-cs"/>
              </a:rPr>
              <a:t> • bedrijventerrein Steenakker in de gemeente Breda, Noord-Brabant;​</a:t>
            </a:r>
          </a:p>
          <a:p>
            <a:pPr rtl="0" fontAlgn="base"/>
            <a:r>
              <a:rPr lang="nl-NL" sz="1200" b="0" i="0" u="none" strike="noStrike" kern="1200" dirty="0">
                <a:solidFill>
                  <a:schemeClr val="tx1"/>
                </a:solidFill>
                <a:effectLst/>
                <a:latin typeface="+mn-lt"/>
                <a:ea typeface="+mn-ea"/>
                <a:cs typeface="+mn-cs"/>
              </a:rPr>
              <a:t> • logistieke hub Badhoevedorp, Noord-Holland;​</a:t>
            </a:r>
          </a:p>
          <a:p>
            <a:pPr rtl="0" fontAlgn="base"/>
            <a:r>
              <a:rPr lang="nl-NL" sz="1200" b="0" i="0" u="none" strike="noStrike" kern="1200" dirty="0">
                <a:solidFill>
                  <a:schemeClr val="tx1"/>
                </a:solidFill>
                <a:effectLst/>
                <a:latin typeface="+mn-lt"/>
                <a:ea typeface="+mn-ea"/>
                <a:cs typeface="+mn-cs"/>
              </a:rPr>
              <a:t> • energie-intensieve industrie in Dinteloord, Noord-Brabant. </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agrarisch gebied Oudeschip in gemeente Hogeland, Groningen​</a:t>
            </a:r>
          </a:p>
          <a:p>
            <a:pPr rtl="0" fontAlgn="base"/>
            <a:r>
              <a:rPr lang="nl-NL"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Inzet van de proeftuinen is om in gezamenlijk overleg en aanpak tussen alle partijen in een gebied energie en energietransitie onderdeel te laten zijn of worden van het vestigingsbeleid. De proeftuinen laten zien dat het voor bepaalde partijen nieuw is om voor een langere periode naar een gebiedsontwikkeling te kijken​</a:t>
            </a:r>
          </a:p>
          <a:p>
            <a:pPr rtl="0" fontAlgn="base"/>
            <a:r>
              <a:rPr lang="nl-NL"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6</a:t>
            </a:fld>
            <a:endParaRPr lang="nl-NL"/>
          </a:p>
        </p:txBody>
      </p:sp>
    </p:spTree>
    <p:extLst>
      <p:ext uri="{BB962C8B-B14F-4D97-AF65-F5344CB8AC3E}">
        <p14:creationId xmlns:p14="http://schemas.microsoft.com/office/powerpoint/2010/main" val="214980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Aandachtspunten: wijkaanpak en TVW/UP, warmte en warmtewet, maatschappelijk vastgoed, individuele aanpak, utiliteitsbouw, energiearmoede, subsidies,</a:t>
            </a:r>
            <a:endParaRPr lang="nl-NL"/>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7</a:t>
            </a:fld>
            <a:endParaRPr lang="nl-NL"/>
          </a:p>
        </p:txBody>
      </p:sp>
    </p:spTree>
    <p:extLst>
      <p:ext uri="{BB962C8B-B14F-4D97-AF65-F5344CB8AC3E}">
        <p14:creationId xmlns:p14="http://schemas.microsoft.com/office/powerpoint/2010/main" val="239240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Van dit gebouw tot de woning waarin we wonen, de vereniging waar we sporten en de winkel waar we onze boodschappen doen. </a:t>
            </a:r>
          </a:p>
          <a:p>
            <a:r>
              <a:rPr lang="nl-NL"/>
              <a:t>Enerzijds een technische opgave maar het draait uiteraard in belangrijke mate om de gebruikers/eigenaren. Als gemeenten zijn de actief op al deze doelgroepen. </a:t>
            </a:r>
            <a:endParaRPr lang="nl-NL">
              <a:cs typeface="Calibri"/>
            </a:endParaRPr>
          </a:p>
          <a:p>
            <a:endParaRPr lang="nl-NL">
              <a:cs typeface="Calibri"/>
            </a:endParaRP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8</a:t>
            </a:fld>
            <a:endParaRPr lang="nl-NL"/>
          </a:p>
        </p:txBody>
      </p:sp>
    </p:spTree>
    <p:extLst>
      <p:ext uri="{BB962C8B-B14F-4D97-AF65-F5344CB8AC3E}">
        <p14:creationId xmlns:p14="http://schemas.microsoft.com/office/powerpoint/2010/main" val="258099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Als VNG </a:t>
            </a:r>
            <a:r>
              <a:rPr lang="en-US" dirty="0" err="1"/>
              <a:t>maken</a:t>
            </a:r>
            <a:r>
              <a:rPr lang="en-US" dirty="0"/>
              <a:t> we </a:t>
            </a:r>
            <a:r>
              <a:rPr lang="en-US" dirty="0" err="1"/>
              <a:t>ons</a:t>
            </a:r>
            <a:r>
              <a:rPr lang="en-US" dirty="0"/>
              <a:t> er hard </a:t>
            </a:r>
            <a:r>
              <a:rPr lang="en-US" dirty="0" err="1"/>
              <a:t>voor</a:t>
            </a:r>
            <a:r>
              <a:rPr lang="en-US" dirty="0"/>
              <a:t> </a:t>
            </a:r>
            <a:r>
              <a:rPr lang="en-US" dirty="0" err="1"/>
              <a:t>dat</a:t>
            </a:r>
            <a:r>
              <a:rPr lang="en-US" dirty="0"/>
              <a:t> </a:t>
            </a:r>
            <a:r>
              <a:rPr lang="en-US" dirty="0" err="1"/>
              <a:t>gemeenten</a:t>
            </a:r>
            <a:r>
              <a:rPr lang="en-US" dirty="0"/>
              <a:t> de </a:t>
            </a:r>
            <a:r>
              <a:rPr lang="en-US" dirty="0" err="1"/>
              <a:t>juiste</a:t>
            </a:r>
            <a:r>
              <a:rPr lang="en-US" dirty="0"/>
              <a:t> </a:t>
            </a:r>
            <a:r>
              <a:rPr lang="en-US" dirty="0" err="1"/>
              <a:t>gereedschappen</a:t>
            </a:r>
            <a:r>
              <a:rPr lang="en-US" dirty="0"/>
              <a:t> </a:t>
            </a:r>
            <a:r>
              <a:rPr lang="en-US" dirty="0" err="1"/>
              <a:t>hebben</a:t>
            </a:r>
            <a:r>
              <a:rPr lang="en-US" dirty="0"/>
              <a:t>.  </a:t>
            </a:r>
            <a:endParaRPr lang="nl-NL" dirty="0"/>
          </a:p>
          <a:p>
            <a:r>
              <a:rPr lang="en-US" dirty="0" err="1"/>
              <a:t>Wij</a:t>
            </a:r>
            <a:r>
              <a:rPr lang="en-US" dirty="0"/>
              <a:t> </a:t>
            </a:r>
            <a:r>
              <a:rPr lang="en-US" dirty="0" err="1"/>
              <a:t>ondersteunen</a:t>
            </a:r>
            <a:r>
              <a:rPr lang="en-US" dirty="0"/>
              <a:t> </a:t>
            </a:r>
            <a:r>
              <a:rPr lang="en-US" dirty="0" err="1"/>
              <a:t>gemeenten</a:t>
            </a:r>
            <a:r>
              <a:rPr lang="en-US" dirty="0"/>
              <a:t> </a:t>
            </a:r>
            <a:r>
              <a:rPr lang="en-US" dirty="0" err="1"/>
              <a:t>bij</a:t>
            </a:r>
            <a:r>
              <a:rPr lang="en-US" dirty="0"/>
              <a:t> het </a:t>
            </a:r>
            <a:r>
              <a:rPr lang="en-US" dirty="0" err="1"/>
              <a:t>gebruik</a:t>
            </a:r>
            <a:r>
              <a:rPr lang="en-US" dirty="0"/>
              <a:t> van </a:t>
            </a:r>
            <a:r>
              <a:rPr lang="en-US" dirty="0" err="1"/>
              <a:t>deze</a:t>
            </a:r>
            <a:r>
              <a:rPr lang="en-US" dirty="0"/>
              <a:t> </a:t>
            </a:r>
            <a:r>
              <a:rPr lang="en-US" dirty="0" err="1"/>
              <a:t>instrumenten</a:t>
            </a:r>
            <a:r>
              <a:rPr lang="en-US" dirty="0"/>
              <a:t> maar </a:t>
            </a:r>
            <a:r>
              <a:rPr lang="en-US" dirty="0" err="1"/>
              <a:t>werken</a:t>
            </a:r>
            <a:r>
              <a:rPr lang="en-US" dirty="0"/>
              <a:t> </a:t>
            </a:r>
            <a:r>
              <a:rPr lang="en-US" dirty="0" err="1"/>
              <a:t>ook</a:t>
            </a:r>
            <a:r>
              <a:rPr lang="en-US" dirty="0"/>
              <a:t> </a:t>
            </a:r>
            <a:r>
              <a:rPr lang="en-US" dirty="0" err="1"/>
              <a:t>aan</a:t>
            </a:r>
            <a:r>
              <a:rPr lang="en-US" dirty="0"/>
              <a:t> de </a:t>
            </a:r>
            <a:r>
              <a:rPr lang="en-US" dirty="0" err="1"/>
              <a:t>ontwikkeling</a:t>
            </a:r>
            <a:r>
              <a:rPr lang="en-US" dirty="0"/>
              <a:t> van </a:t>
            </a:r>
            <a:r>
              <a:rPr lang="en-US" dirty="0" err="1"/>
              <a:t>nieuwe</a:t>
            </a:r>
            <a:r>
              <a:rPr lang="en-US" dirty="0"/>
              <a:t> </a:t>
            </a:r>
            <a:r>
              <a:rPr lang="en-US" dirty="0" err="1"/>
              <a:t>instrumenten</a:t>
            </a:r>
            <a:r>
              <a:rPr lang="en-US" dirty="0"/>
              <a:t>. </a:t>
            </a:r>
            <a:endParaRPr lang="nl-NL" dirty="0"/>
          </a:p>
          <a:p>
            <a:r>
              <a:rPr lang="en-US" dirty="0"/>
              <a:t>In </a:t>
            </a:r>
            <a:r>
              <a:rPr lang="en-US" dirty="0" err="1"/>
              <a:t>volgende</a:t>
            </a:r>
            <a:r>
              <a:rPr lang="en-US" dirty="0"/>
              <a:t> sheet </a:t>
            </a:r>
            <a:r>
              <a:rPr lang="en-US" dirty="0" err="1"/>
              <a:t>worden</a:t>
            </a:r>
            <a:r>
              <a:rPr lang="en-US" dirty="0"/>
              <a:t> </a:t>
            </a:r>
            <a:r>
              <a:rPr lang="en-US" dirty="0" err="1"/>
              <a:t>een</a:t>
            </a:r>
            <a:r>
              <a:rPr lang="en-US" dirty="0"/>
              <a:t> </a:t>
            </a:r>
            <a:r>
              <a:rPr lang="en-US" dirty="0" err="1"/>
              <a:t>aantal</a:t>
            </a:r>
            <a:r>
              <a:rPr lang="en-US" dirty="0"/>
              <a:t> </a:t>
            </a:r>
            <a:r>
              <a:rPr lang="en-US" dirty="0" err="1"/>
              <a:t>specifieke</a:t>
            </a:r>
            <a:r>
              <a:rPr lang="en-US" dirty="0"/>
              <a:t> </a:t>
            </a:r>
            <a:r>
              <a:rPr lang="en-US" dirty="0" err="1"/>
              <a:t>onderwerpen</a:t>
            </a:r>
            <a:r>
              <a:rPr lang="en-US" dirty="0"/>
              <a:t> </a:t>
            </a:r>
            <a:r>
              <a:rPr lang="en-US" dirty="0" err="1"/>
              <a:t>benoemd</a:t>
            </a:r>
            <a:endParaRPr lang="nl-NL"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9</a:t>
            </a:fld>
            <a:endParaRPr lang="nl-NL"/>
          </a:p>
        </p:txBody>
      </p:sp>
    </p:spTree>
    <p:extLst>
      <p:ext uri="{BB962C8B-B14F-4D97-AF65-F5344CB8AC3E}">
        <p14:creationId xmlns:p14="http://schemas.microsoft.com/office/powerpoint/2010/main" val="380479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 is bedoeld om mede uitwerking te geven aan de doelstellingen van tafels Elektriciteit en Gebouwde Omgeving.</a:t>
            </a:r>
          </a:p>
        </p:txBody>
      </p:sp>
      <p:sp>
        <p:nvSpPr>
          <p:cNvPr id="4" name="Tijdelijke aanduiding voor dianummer 3"/>
          <p:cNvSpPr>
            <a:spLocks noGrp="1"/>
          </p:cNvSpPr>
          <p:nvPr>
            <p:ph type="sldNum" sz="quarter" idx="5"/>
          </p:nvPr>
        </p:nvSpPr>
        <p:spPr/>
        <p:txBody>
          <a:bodyPr/>
          <a:lstStyle/>
          <a:p>
            <a:fld id="{6B1721AB-B728-4E1C-B31C-C57983743F2E}" type="slidenum">
              <a:rPr lang="nl-NL" smtClean="0"/>
              <a:pPr/>
              <a:t>11</a:t>
            </a:fld>
            <a:endParaRPr lang="nl-NL" dirty="0"/>
          </a:p>
        </p:txBody>
      </p:sp>
    </p:spTree>
    <p:extLst>
      <p:ext uri="{BB962C8B-B14F-4D97-AF65-F5344CB8AC3E}">
        <p14:creationId xmlns:p14="http://schemas.microsoft.com/office/powerpoint/2010/main" val="260289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194643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aseline="0">
                <a:solidFill>
                  <a:schemeClr val="accent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1">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pPr/>
              <a:t>4/25/2022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a:latin typeface="+mn-lt"/>
                <a:ea typeface="Open Sans Light" panose="020B0604020202020204" charset="0"/>
                <a:cs typeface="Open Sans Light" panose="020B060402020202020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114827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181565"/>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2300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9046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976902655"/>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a:solidFill>
                  <a:schemeClr val="accent1"/>
                </a:solidFill>
                <a:latin typeface="+mj-lt"/>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a:solidFill>
                  <a:schemeClr val="accent1"/>
                </a:solidFill>
                <a:latin typeface="+mn-lt"/>
              </a:defRPr>
            </a:lvl1pPr>
          </a:lstStyle>
          <a:p>
            <a:pPr lvl="0"/>
            <a:r>
              <a:rPr lang="nl-NL" dirty="0"/>
              <a:t>Titel</a:t>
            </a:r>
          </a:p>
        </p:txBody>
      </p:sp>
    </p:spTree>
    <p:extLst>
      <p:ext uri="{BB962C8B-B14F-4D97-AF65-F5344CB8AC3E}">
        <p14:creationId xmlns:p14="http://schemas.microsoft.com/office/powerpoint/2010/main" val="4015650183"/>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pPr/>
              <a:t>4/25/2022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490823"/>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4/25/2022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3025675"/>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pPr/>
              <a:t>4/25/2022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60575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4/25/2022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8920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4/25/2022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7540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62601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2679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0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1">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1858524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33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0895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en-US"/>
              <a:t>Click icon to add picture</a:t>
            </a:r>
            <a:endParaRPr lang="nl-NL" dirty="0"/>
          </a:p>
        </p:txBody>
      </p:sp>
    </p:spTree>
    <p:extLst>
      <p:ext uri="{BB962C8B-B14F-4D97-AF65-F5344CB8AC3E}">
        <p14:creationId xmlns:p14="http://schemas.microsoft.com/office/powerpoint/2010/main" val="3557220039"/>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0" y="821250"/>
            <a:ext cx="8047952" cy="5350943"/>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1" name="Gelijkbenige driehoek 28">
            <a:extLst>
              <a:ext uri="{FF2B5EF4-FFF2-40B4-BE49-F238E27FC236}">
                <a16:creationId xmlns:a16="http://schemas.microsoft.com/office/drawing/2014/main" id="{13874F57-BC69-7D47-AF15-0D66D911368A}"/>
              </a:ext>
            </a:extLst>
          </p:cNvPr>
          <p:cNvSpPr/>
          <p:nvPr userDrawn="1"/>
        </p:nvSpPr>
        <p:spPr>
          <a:xfrm rot="5400000">
            <a:off x="7989142" y="3296467"/>
            <a:ext cx="520649" cy="2650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Tree>
    <p:extLst>
      <p:ext uri="{BB962C8B-B14F-4D97-AF65-F5344CB8AC3E}">
        <p14:creationId xmlns:p14="http://schemas.microsoft.com/office/powerpoint/2010/main" val="1252596711"/>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25/4/22</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601133" y="1169391"/>
            <a:ext cx="109728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25214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met opsomm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477026"/>
            <a:ext cx="9600000" cy="521335"/>
          </a:xfrm>
        </p:spPr>
        <p:txBody>
          <a:bodyPr/>
          <a:lstStyle/>
          <a:p>
            <a:r>
              <a:rPr lang="nl-NL" dirty="0"/>
              <a:t>Titel bewerken</a:t>
            </a:r>
            <a:endParaRPr lang="en-US" dirty="0"/>
          </a:p>
        </p:txBody>
      </p:sp>
      <p:sp>
        <p:nvSpPr>
          <p:cNvPr id="3" name="Content Placeholder 2"/>
          <p:cNvSpPr>
            <a:spLocks noGrp="1"/>
          </p:cNvSpPr>
          <p:nvPr>
            <p:ph idx="1" hasCustomPrompt="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Slide Number Placeholder 5"/>
          <p:cNvSpPr>
            <a:spLocks noGrp="1"/>
          </p:cNvSpPr>
          <p:nvPr>
            <p:ph type="sldNum" sz="quarter" idx="12"/>
          </p:nvPr>
        </p:nvSpPr>
        <p:spPr/>
        <p:txBody>
          <a:bodyPr/>
          <a:lstStyle/>
          <a:p>
            <a:fld id="{14F1411D-0280-154F-AEAC-4C20B7AA46B2}" type="slidenum">
              <a:rPr lang="nl-NL" smtClean="0"/>
              <a:pPr/>
              <a:t>‹nr.›</a:t>
            </a:fld>
            <a:endParaRPr lang="nl-NL"/>
          </a:p>
        </p:txBody>
      </p:sp>
      <p:sp>
        <p:nvSpPr>
          <p:cNvPr id="9" name="Subtitle 2"/>
          <p:cNvSpPr>
            <a:spLocks noGrp="1"/>
          </p:cNvSpPr>
          <p:nvPr>
            <p:ph type="subTitle" idx="13" hasCustomPrompt="1"/>
          </p:nvPr>
        </p:nvSpPr>
        <p:spPr>
          <a:xfrm>
            <a:off x="480000" y="998360"/>
            <a:ext cx="9600000" cy="389851"/>
          </a:xfrm>
        </p:spPr>
        <p:txBody>
          <a:bodyPr anchor="t" anchorCtr="0">
            <a:noAutofit/>
          </a:bodyPr>
          <a:lstStyle>
            <a:lvl1pPr marL="0" indent="0" algn="l">
              <a:lnSpc>
                <a:spcPct val="95000"/>
              </a:lnSpc>
              <a:buNone/>
              <a:defRPr sz="2700">
                <a:solidFill>
                  <a:srgbClr val="6AC6A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subtitel te bewerken</a:t>
            </a:r>
            <a:endParaRPr lang="en-US" dirty="0"/>
          </a:p>
        </p:txBody>
      </p:sp>
    </p:spTree>
    <p:extLst>
      <p:ext uri="{BB962C8B-B14F-4D97-AF65-F5344CB8AC3E}">
        <p14:creationId xmlns:p14="http://schemas.microsoft.com/office/powerpoint/2010/main" val="1421982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0"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4/25/2022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Calibri Light" panose="020F0302020204030204" pitchFamily="34" charset="0"/>
                <a:ea typeface="Calibri Light" panose="020F0302020204030204" pitchFamily="34" charset="0"/>
                <a:cs typeface="Calibri Light" panose="020F030202020403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68260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1" dirty="0">
                <a:latin typeface="+mj-lt"/>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dirty="0">
                <a:latin typeface="+mn-lt"/>
                <a:ea typeface="+mn-ea"/>
                <a:cs typeface="+mn-cs"/>
              </a:defRPr>
            </a:lvl2pPr>
            <a:lvl3pPr marL="717550" indent="-271463">
              <a:lnSpc>
                <a:spcPct val="90000"/>
              </a:lnSpc>
              <a:spcBef>
                <a:spcPts val="0"/>
              </a:spcBef>
              <a:buFont typeface="Arial" panose="020B0604020202020204" pitchFamily="34" charset="0"/>
              <a:buChar char="•"/>
              <a:defRPr lang="en-US" sz="1800" dirty="0">
                <a:latin typeface="+mn-lt"/>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41039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38339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0" i="0" dirty="0">
                <a:latin typeface="Calibri" panose="020F0502020204030204" pitchFamily="34" charset="0"/>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2pPr>
            <a:lvl3pPr marL="717550" indent="-271463">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186803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4/25/2022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24902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0" i="0" baseline="0" dirty="0">
                <a:latin typeface="Calibri" panose="020F050202020403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81846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517610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968194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351384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23182"/>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15432"/>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31972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Naam van de </a:t>
            </a:r>
            <a:r>
              <a:rPr lang="en-US" err="1"/>
              <a:t>presentator</a:t>
            </a:r>
            <a:r>
              <a:rPr lang="en-US"/>
              <a:t> met </a:t>
            </a:r>
            <a:r>
              <a:rPr lang="en-US" err="1"/>
              <a:t>daaronder</a:t>
            </a:r>
            <a:r>
              <a:rPr lang="en-US"/>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err="1"/>
              <a:t>Titel</a:t>
            </a:r>
            <a:r>
              <a:rPr lang="en-US"/>
              <a:t> met </a:t>
            </a:r>
            <a:r>
              <a:rPr lang="en-US" err="1"/>
              <a:t>eerste</a:t>
            </a:r>
            <a:r>
              <a:rPr lang="en-US"/>
              <a:t> </a:t>
            </a:r>
            <a:r>
              <a:rPr lang="en-US" err="1"/>
              <a:t>tekst</a:t>
            </a:r>
            <a:r>
              <a:rPr lang="en-US"/>
              <a:t> </a:t>
            </a:r>
            <a:r>
              <a:rPr lang="en-US" err="1"/>
              <a:t>donker</a:t>
            </a:r>
            <a:r>
              <a:rPr lang="en-US"/>
              <a:t>, </a:t>
            </a:r>
            <a:r>
              <a:rPr lang="en-US" err="1"/>
              <a:t>tweede</a:t>
            </a:r>
            <a:r>
              <a:rPr lang="en-US"/>
              <a:t> </a:t>
            </a:r>
            <a:r>
              <a:rPr lang="en-US" err="1"/>
              <a:t>tekst</a:t>
            </a:r>
            <a:r>
              <a:rPr lang="en-US"/>
              <a:t> </a:t>
            </a:r>
            <a:r>
              <a:rPr lang="en-US" err="1"/>
              <a:t>lichter</a:t>
            </a:r>
            <a:endParaRPr lang="en-US"/>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4/25/2022</a:t>
            </a:fld>
            <a:endParaRPr lang="en-US"/>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65172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749766657"/>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b="0" i="0">
                <a:solidFill>
                  <a:schemeClr val="accent1"/>
                </a:solidFill>
                <a:latin typeface="Calibri" panose="020F050202020403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b="0" i="0">
                <a:solidFill>
                  <a:schemeClr val="accent1"/>
                </a:solidFill>
                <a:latin typeface="Calibri Light" panose="020F0302020204030204" pitchFamily="34" charset="0"/>
              </a:defRPr>
            </a:lvl1pPr>
          </a:lstStyle>
          <a:p>
            <a:pPr lvl="0"/>
            <a:r>
              <a:rPr lang="nl-NL" dirty="0"/>
              <a:t>Titel</a:t>
            </a:r>
          </a:p>
        </p:txBody>
      </p:sp>
    </p:spTree>
    <p:extLst>
      <p:ext uri="{BB962C8B-B14F-4D97-AF65-F5344CB8AC3E}">
        <p14:creationId xmlns:p14="http://schemas.microsoft.com/office/powerpoint/2010/main" val="2017891270"/>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4/25/2022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39628466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4/25/2022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4081724344"/>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4/25/2022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827617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4/25/2022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7467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4/25/2022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5214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4515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b="0" i="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141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Light" panose="020F0302020204030204" pitchFamily="34" charset="0"/>
            </a:endParaRPr>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0" i="0">
                <a:solidFill>
                  <a:schemeClr val="bg1"/>
                </a:solidFill>
                <a:latin typeface="Calibri" panose="020F050202020403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2706229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pPr/>
              <a:t>4/25/2022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1517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33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058551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910910"/>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8812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0" i="0" dirty="0" err="1">
                <a:latin typeface="Calibri Light" panose="020F0302020204030204" pitchFamily="34" charset="0"/>
              </a:rPr>
              <a:t>npres.nl</a:t>
            </a:r>
            <a:endParaRPr lang="en-US" b="0" i="0" dirty="0">
              <a:latin typeface="Calibri Light" panose="020F030202020403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50294A39-C0FF-414B-A70F-6898AD1B7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088" y="1705295"/>
            <a:ext cx="3051822" cy="1172451"/>
          </a:xfrm>
          <a:prstGeom prst="rect">
            <a:avLst/>
          </a:prstGeom>
        </p:spPr>
      </p:pic>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94C33DC0-50CB-BA4C-ACA3-3561D38985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426905864"/>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Calibri Light" panose="020F0302020204030204" pitchFamily="34" charset="0"/>
              </a:rPr>
              <a:t>Het </a:t>
            </a:r>
            <a:r>
              <a:rPr lang="en-US" sz="1000" b="0" i="0" dirty="0">
                <a:solidFill>
                  <a:schemeClr val="tx2"/>
                </a:solidFill>
                <a:latin typeface="Calibri" panose="020F0502020204030204" pitchFamily="34" charset="0"/>
              </a:rPr>
              <a:t>Expertise Centrum </a:t>
            </a:r>
            <a:r>
              <a:rPr lang="en-US" sz="1000" b="0" i="0" dirty="0" err="1">
                <a:solidFill>
                  <a:schemeClr val="tx2"/>
                </a:solidFill>
                <a:latin typeface="Calibri" panose="020F0502020204030204" pitchFamily="34" charset="0"/>
              </a:rPr>
              <a:t>Warmte</a:t>
            </a:r>
            <a:r>
              <a:rPr lang="en-US" sz="1000" b="0" i="0" dirty="0">
                <a:solidFill>
                  <a:schemeClr val="tx2"/>
                </a:solidFill>
                <a:latin typeface="Calibri" panose="020F0502020204030204" pitchFamily="34" charset="0"/>
              </a:rPr>
              <a:t> </a:t>
            </a:r>
            <a:r>
              <a:rPr lang="en-US" sz="1000" b="0" i="0" dirty="0">
                <a:solidFill>
                  <a:schemeClr val="tx2"/>
                </a:solidFill>
                <a:latin typeface="Calibri Light" panose="020F0302020204030204" pitchFamily="34" charset="0"/>
              </a:rPr>
              <a:t>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3CD600-F7F3-E441-8ED3-090CA0FBC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59149"/>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39660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lstStyle>
            <a:lvl1pPr marL="381000" indent="-403225">
              <a:lnSpc>
                <a:spcPct val="100000"/>
              </a:lnSpc>
              <a:buFont typeface="+mj-lt"/>
              <a:buAutoNum type="arabicPeriod"/>
              <a:defRPr sz="2400" b="0" i="0">
                <a:latin typeface="Calibri" panose="020F0502020204030204" pitchFamily="34" charset="0"/>
              </a:defRPr>
            </a:lvl1pPr>
            <a:lvl2pPr marL="717550" indent="-358775">
              <a:lnSpc>
                <a:spcPct val="100000"/>
              </a:lnSpc>
              <a:buFont typeface="+mj-lt"/>
              <a:buAutoNum type="arabicPeriod"/>
              <a:defRPr sz="2200"/>
            </a:lvl2pPr>
            <a:lvl3pPr marL="1074738" indent="-357188">
              <a:lnSpc>
                <a:spcPct val="100000"/>
              </a:lnSpc>
              <a:buFont typeface="+mj-lt"/>
              <a:buAutoNum type="arabicPeriod"/>
              <a:defRPr sz="2000"/>
            </a:lvl3pPr>
            <a:lvl4pPr marL="1346200" indent="-271463">
              <a:lnSpc>
                <a:spcPct val="100000"/>
              </a:lnSpc>
              <a:buFont typeface="+mj-lt"/>
              <a:buAutoNum type="arabicPeriod"/>
              <a:defRPr/>
            </a:lvl4pPr>
            <a:lvl5pPr marL="1616075" indent="-269875">
              <a:lnSpc>
                <a:spcPct val="100000"/>
              </a:lnSpc>
              <a:buFont typeface="+mj-lt"/>
              <a:buAutoNum type="arabicPeriod"/>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lstStyle/>
          <a:p>
            <a:r>
              <a:rPr lang="nl-NL"/>
              <a:t>Klik op het pictogram om een SmartArt-graphic toe te voegen</a:t>
            </a:r>
          </a:p>
        </p:txBody>
      </p:sp>
    </p:spTree>
    <p:extLst>
      <p:ext uri="{BB962C8B-B14F-4D97-AF65-F5344CB8AC3E}">
        <p14:creationId xmlns:p14="http://schemas.microsoft.com/office/powerpoint/2010/main" val="3938701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423259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031002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1" baseline="0" dirty="0">
                <a:latin typeface="+mj-lt"/>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68423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lstStyle>
            <a:lvl1pPr marL="322262" indent="-342900">
              <a:buClr>
                <a:schemeClr val="accent4"/>
              </a:buClr>
              <a:buFont typeface="+mj-lt"/>
              <a:buAutoNum type="arabicPeriod"/>
              <a:defRPr/>
            </a:lvl1pPr>
            <a:lvl2pPr marL="657225" indent="-342900">
              <a:buClr>
                <a:schemeClr val="accent4"/>
              </a:buClr>
              <a:buFont typeface="+mj-lt"/>
              <a:buAutoNum type="arabicPeriod"/>
              <a:defRPr/>
            </a:lvl2pPr>
            <a:lvl3pPr marL="969962" indent="-342900">
              <a:buClr>
                <a:schemeClr val="accent4"/>
              </a:buClr>
              <a:buFont typeface="+mj-lt"/>
              <a:buAutoNum type="arabicPeriod"/>
              <a:defRPr/>
            </a:lvl3pPr>
            <a:lvl4pPr marL="1081087" indent="-228600">
              <a:buClr>
                <a:schemeClr val="accent4"/>
              </a:buClr>
              <a:buFont typeface="+mj-lt"/>
              <a:buAutoNum type="arabicPeriod"/>
              <a:defRPr/>
            </a:lvl4pPr>
            <a:lvl5pPr marL="1346200" indent="-228600">
              <a:buClr>
                <a:schemeClr val="accent4"/>
              </a:buClr>
              <a:buFont typeface="+mj-lt"/>
              <a:buAutoNum type="arabicPeriod"/>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4033985643"/>
      </p:ext>
    </p:extLst>
  </p:cSld>
  <p:clrMapOvr>
    <a:masterClrMapping/>
  </p:clrMapOvr>
  <p:extLst>
    <p:ext uri="{DCECCB84-F9BA-43D5-87BE-67443E8EF086}">
      <p15:sldGuideLst xmlns:p15="http://schemas.microsoft.com/office/powerpoint/2012/main">
        <p15:guide id="1" pos="756">
          <p15:clr>
            <a:srgbClr val="FBAE40"/>
          </p15:clr>
        </p15:guide>
        <p15:guide id="2" pos="69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2510905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1718214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846647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61694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322976375"/>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55721810"/>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lstStyle>
            <a:lvl1pPr marL="0" indent="0">
              <a:buNone/>
              <a:defRPr/>
            </a:lvl1pPr>
          </a:lstStyle>
          <a:p>
            <a:r>
              <a:rPr lang="nl-NL"/>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0752293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Calibri" panose="020F050202020403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578312336"/>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995875029"/>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176390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Calibri" panose="020F050202020403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Calibri Light" panose="020F030202020403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43344326"/>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7FFC7CAA-8C07-7F4C-A431-0C46E2303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753165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Calibri" panose="020F0502020204030204" pitchFamily="34" charset="0"/>
              </a:defRPr>
            </a:lvl1pPr>
            <a:lvl2pPr>
              <a:defRPr>
                <a:solidFill>
                  <a:schemeClr val="bg1"/>
                </a:solidFill>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235064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Calibri" panose="020F05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1582305178"/>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2800" b="0" i="0">
                <a:latin typeface="Calibri Light" panose="020F03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042195784"/>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p15:clr>
            <a:srgbClr val="FBAE40"/>
          </p15:clr>
        </p15:guide>
        <p15:guide id="5" pos="683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Picture 16">
            <a:extLst>
              <a:ext uri="{FF2B5EF4-FFF2-40B4-BE49-F238E27FC236}">
                <a16:creationId xmlns:a16="http://schemas.microsoft.com/office/drawing/2014/main" id="{DCF0A363-70B9-1D45-B2D9-257709FBD7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692820819"/>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5" name="Picture 14">
            <a:extLst>
              <a:ext uri="{FF2B5EF4-FFF2-40B4-BE49-F238E27FC236}">
                <a16:creationId xmlns:a16="http://schemas.microsoft.com/office/drawing/2014/main" id="{8C83E2C2-4C15-8C4E-9043-457D944D2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94517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61874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2111857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39489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24990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25-4-2022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8" name="Picture 7">
            <a:extLst>
              <a:ext uri="{FF2B5EF4-FFF2-40B4-BE49-F238E27FC236}">
                <a16:creationId xmlns:a16="http://schemas.microsoft.com/office/drawing/2014/main" id="{1E303C3C-319C-EA48-8A19-8105A79F2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38642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0" i="0">
                <a:solidFill>
                  <a:schemeClr val="accent3"/>
                </a:solidFill>
                <a:latin typeface="Calibri" panose="020F050202020403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26351979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1"/>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1334508"/>
            <a:ext cx="5035625" cy="4578930"/>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6099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4/25/2022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38048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theme" Target="../theme/theme2.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 Type="http://schemas.openxmlformats.org/officeDocument/2006/relationships/slideLayout" Target="../slideLayouts/slideLayout33.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image" Target="../media/image1.png"/><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image" Target="../media/image2.png"/><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F3341E8-3378-4079-8E6F-73EF8D0A8D7D}" type="datetime1">
              <a:rPr lang="en-US" smtClean="0"/>
              <a:pPr/>
              <a:t>4/25/2022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73814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p:txStyles>
    <p:titleStyle>
      <a:lvl1pPr algn="ctr"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F3341E8-3378-4079-8E6F-73EF8D0A8D7D}" type="datetime1">
              <a:rPr lang="en-US" smtClean="0"/>
              <a:pPr/>
              <a:t>4/25/2022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6"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57"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0797495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3" r:id="rId54"/>
  </p:sldLayoutIdLst>
  <p:hf hdr="0"/>
  <p:txStyles>
    <p:titleStyle>
      <a:lvl1pPr algn="ctr" defTabSz="914400" rtl="0" eaLnBrk="1" latinLnBrk="0" hangingPunct="1">
        <a:lnSpc>
          <a:spcPct val="90000"/>
        </a:lnSpc>
        <a:spcBef>
          <a:spcPct val="0"/>
        </a:spcBef>
        <a:buNone/>
        <a:defRPr sz="2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4479235"/>
            <a:ext cx="10795485" cy="1775791"/>
          </a:xfrm>
        </p:spPr>
        <p:txBody>
          <a:bodyPr/>
          <a:lstStyle/>
          <a:p>
            <a:pPr algn="r"/>
            <a:r>
              <a:rPr lang="nl-NL" dirty="0">
                <a:ea typeface="Open Sans"/>
                <a:cs typeface="Open Sans"/>
              </a:rPr>
              <a:t>Introductiecursus energietransitie voor raadsleden</a:t>
            </a:r>
            <a:br>
              <a:rPr lang="nl-NL" dirty="0">
                <a:ea typeface="Open Sans"/>
                <a:cs typeface="Open Sans"/>
              </a:rPr>
            </a:br>
            <a:r>
              <a:rPr lang="nl-NL" sz="2000" dirty="0">
                <a:ea typeface="Open Sans"/>
                <a:cs typeface="Open Sans"/>
              </a:rPr>
              <a:t>20 april 2022</a:t>
            </a:r>
            <a:br>
              <a:rPr lang="nl-NL" sz="2000" dirty="0"/>
            </a:br>
            <a:r>
              <a:rPr lang="nl-NL" sz="2000" dirty="0"/>
              <a:t>Lian Merkx, Karen Arpad en Pascale </a:t>
            </a:r>
            <a:r>
              <a:rPr lang="nl-NL" sz="2000" dirty="0">
                <a:ea typeface="Open Sans"/>
                <a:cs typeface="Open Sans"/>
              </a:rPr>
              <a:t>Georgopoulou</a:t>
            </a:r>
            <a:br>
              <a:rPr lang="nl-NL" dirty="0"/>
            </a:br>
            <a:endParaRPr lang="nl-NL" sz="2000" b="0" dirty="0">
              <a:solidFill>
                <a:schemeClr val="accent3"/>
              </a:solidFill>
            </a:endParaRPr>
          </a:p>
        </p:txBody>
      </p:sp>
      <p:sp>
        <p:nvSpPr>
          <p:cNvPr id="6" name="Tijdelijke aanduiding voor dianummer 5">
            <a:extLst>
              <a:ext uri="{FF2B5EF4-FFF2-40B4-BE49-F238E27FC236}">
                <a16:creationId xmlns:a16="http://schemas.microsoft.com/office/drawing/2014/main" id="{71B9386A-FBE0-4035-9D63-675A6ACC8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2" name="Afbeelding 1">
            <a:extLst>
              <a:ext uri="{FF2B5EF4-FFF2-40B4-BE49-F238E27FC236}">
                <a16:creationId xmlns:a16="http://schemas.microsoft.com/office/drawing/2014/main" id="{0989DF2C-B3E8-4C81-9A2F-EA4D8FC98D3B}"/>
              </a:ext>
            </a:extLst>
          </p:cNvPr>
          <p:cNvPicPr>
            <a:picLocks noChangeAspect="1"/>
          </p:cNvPicPr>
          <p:nvPr/>
        </p:nvPicPr>
        <p:blipFill>
          <a:blip r:embed="rId3"/>
          <a:stretch>
            <a:fillRect/>
          </a:stretch>
        </p:blipFill>
        <p:spPr>
          <a:xfrm>
            <a:off x="2221633" y="440785"/>
            <a:ext cx="1938696" cy="1091279"/>
          </a:xfrm>
          <a:prstGeom prst="rect">
            <a:avLst/>
          </a:prstGeom>
        </p:spPr>
      </p:pic>
    </p:spTree>
    <p:extLst>
      <p:ext uri="{BB962C8B-B14F-4D97-AF65-F5344CB8AC3E}">
        <p14:creationId xmlns:p14="http://schemas.microsoft.com/office/powerpoint/2010/main" val="81619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p:txBody>
          <a:bodyPr/>
          <a:lstStyle/>
          <a:p>
            <a:r>
              <a:rPr lang="nl-NL">
                <a:cs typeface="Calibri Light"/>
              </a:rPr>
              <a:t>Actuele ontwikkelingen  </a:t>
            </a:r>
            <a:endParaRPr lang="nl-NL"/>
          </a:p>
        </p:txBody>
      </p:sp>
      <p:sp>
        <p:nvSpPr>
          <p:cNvPr id="6" name="Tijdelijke aanduiding voor inhoud 5">
            <a:extLst>
              <a:ext uri="{FF2B5EF4-FFF2-40B4-BE49-F238E27FC236}">
                <a16:creationId xmlns:a16="http://schemas.microsoft.com/office/drawing/2014/main" id="{76D3A1BA-40D0-E09E-FC9F-3F390CC24BEB}"/>
              </a:ext>
            </a:extLst>
          </p:cNvPr>
          <p:cNvSpPr>
            <a:spLocks noGrp="1"/>
          </p:cNvSpPr>
          <p:nvPr>
            <p:ph idx="1"/>
          </p:nvPr>
        </p:nvSpPr>
        <p:spPr>
          <a:xfrm>
            <a:off x="205597" y="1431985"/>
            <a:ext cx="11780806" cy="4986067"/>
          </a:xfrm>
        </p:spPr>
        <p:txBody>
          <a:bodyPr vert="horz" lIns="91440" tIns="45720" rIns="91440" bIns="45720" rtlCol="0" anchor="t">
            <a:normAutofit fontScale="55000" lnSpcReduction="20000"/>
          </a:bodyPr>
          <a:lstStyle/>
          <a:p>
            <a:pPr marL="0" indent="0">
              <a:buNone/>
            </a:pPr>
            <a:r>
              <a:rPr lang="nl-NL" sz="2100" u="sng" dirty="0">
                <a:ea typeface="+mn-lt"/>
                <a:cs typeface="+mn-lt"/>
              </a:rPr>
              <a:t>Coalitieakkoord:</a:t>
            </a:r>
          </a:p>
          <a:p>
            <a:pPr marL="0" indent="0">
              <a:buNone/>
            </a:pPr>
            <a:r>
              <a:rPr lang="nl-NL" sz="2100" dirty="0">
                <a:ea typeface="+mn-lt"/>
                <a:cs typeface="+mn-lt"/>
              </a:rPr>
              <a:t> - Nationaal Isolatie Programma</a:t>
            </a:r>
            <a:endParaRPr lang="nl-NL" sz="2100" dirty="0"/>
          </a:p>
          <a:p>
            <a:pPr marL="0" indent="0">
              <a:buNone/>
            </a:pPr>
            <a:r>
              <a:rPr lang="nl-NL" sz="2100" dirty="0">
                <a:ea typeface="+mn-lt"/>
                <a:cs typeface="+mn-lt"/>
              </a:rPr>
              <a:t> 	- 2,5 miljoen woningen te isoleren tot en met 2030 (extra aandacht label E, F, G)</a:t>
            </a:r>
            <a:endParaRPr lang="nl-NL" sz="2100" dirty="0"/>
          </a:p>
          <a:p>
            <a:pPr marL="0" indent="0">
              <a:buNone/>
            </a:pPr>
            <a:r>
              <a:rPr lang="nl-NL" sz="2100" dirty="0">
                <a:ea typeface="+mn-lt"/>
                <a:cs typeface="+mn-lt"/>
              </a:rPr>
              <a:t> 	- Hogere subsidie isolatie, subsidie enkelvoudige maatregelen</a:t>
            </a:r>
            <a:endParaRPr lang="nl-NL" sz="2100" dirty="0">
              <a:cs typeface="Calibri"/>
            </a:endParaRPr>
          </a:p>
          <a:p>
            <a:pPr marL="0" indent="0">
              <a:buNone/>
            </a:pPr>
            <a:r>
              <a:rPr lang="nl-NL" sz="2100" dirty="0">
                <a:ea typeface="+mn-lt"/>
                <a:cs typeface="+mn-lt"/>
              </a:rPr>
              <a:t> - Stimulering uitrol hybride warmtepompen  </a:t>
            </a:r>
            <a:endParaRPr lang="nl-NL" sz="2100" dirty="0"/>
          </a:p>
          <a:p>
            <a:pPr marL="0" indent="0">
              <a:buNone/>
            </a:pPr>
            <a:r>
              <a:rPr lang="nl-NL" sz="2100" dirty="0">
                <a:ea typeface="+mn-lt"/>
                <a:cs typeface="+mn-lt"/>
              </a:rPr>
              <a:t> - Afschaffing verhuurdersheffing corporaties in ruil voor prestatieafspraken</a:t>
            </a:r>
          </a:p>
          <a:p>
            <a:pPr marL="0" indent="0">
              <a:buNone/>
            </a:pPr>
            <a:endParaRPr lang="nl-NL" sz="2100" dirty="0">
              <a:ea typeface="+mn-lt"/>
              <a:cs typeface="+mn-lt"/>
            </a:endParaRPr>
          </a:p>
          <a:p>
            <a:pPr marL="0" indent="0">
              <a:buNone/>
            </a:pPr>
            <a:r>
              <a:rPr lang="nl-NL" sz="2100" u="sng" dirty="0">
                <a:ea typeface="+mn-lt"/>
                <a:cs typeface="+mn-lt"/>
              </a:rPr>
              <a:t>Overige ontwikkelingen</a:t>
            </a:r>
            <a:endParaRPr lang="nl-NL" sz="2100" u="sng" dirty="0">
              <a:cs typeface="Calibri"/>
            </a:endParaRPr>
          </a:p>
          <a:p>
            <a:pPr marL="0" indent="0">
              <a:buNone/>
            </a:pPr>
            <a:r>
              <a:rPr lang="nl-NL" sz="2100" dirty="0">
                <a:ea typeface="+mn-lt"/>
                <a:cs typeface="+mn-lt"/>
              </a:rPr>
              <a:t> - Energiearmoede: financiële tegemoetkomingen loopt via gemeenten</a:t>
            </a:r>
          </a:p>
          <a:p>
            <a:pPr marL="0" indent="0">
              <a:buNone/>
            </a:pPr>
            <a:r>
              <a:rPr lang="nl-NL" sz="2100" dirty="0">
                <a:ea typeface="+mn-lt"/>
                <a:cs typeface="+mn-lt"/>
              </a:rPr>
              <a:t> - Oorlog Oekraïne:</a:t>
            </a:r>
          </a:p>
          <a:p>
            <a:pPr marL="0" indent="0">
              <a:buNone/>
            </a:pPr>
            <a:r>
              <a:rPr lang="nl-NL" sz="2100" dirty="0">
                <a:ea typeface="+mn-lt"/>
                <a:cs typeface="+mn-lt"/>
              </a:rPr>
              <a:t> 	- Vergroot draagvlak voor aardgasvrij</a:t>
            </a:r>
            <a:endParaRPr lang="nl-NL" sz="2100" dirty="0"/>
          </a:p>
          <a:p>
            <a:pPr marL="0" indent="0">
              <a:buNone/>
            </a:pPr>
            <a:r>
              <a:rPr lang="nl-NL" sz="2100" dirty="0">
                <a:ea typeface="+mn-lt"/>
                <a:cs typeface="+mn-lt"/>
              </a:rPr>
              <a:t> 	- Maar versnellen is heel lastig</a:t>
            </a:r>
            <a:endParaRPr lang="nl-NL" sz="2100" dirty="0">
              <a:cs typeface="Calibri"/>
            </a:endParaRPr>
          </a:p>
          <a:p>
            <a:pPr marL="0" indent="0">
              <a:buNone/>
            </a:pPr>
            <a:endParaRPr lang="nl-NL" sz="2100" dirty="0"/>
          </a:p>
          <a:p>
            <a:pPr marL="0" indent="0">
              <a:buNone/>
            </a:pPr>
            <a:r>
              <a:rPr lang="nl-NL" sz="2100" u="sng" dirty="0">
                <a:ea typeface="+mn-lt"/>
                <a:cs typeface="+mn-lt"/>
              </a:rPr>
              <a:t>Nationaal Programma gericht op gebouwde omgeving (verkenning)</a:t>
            </a:r>
            <a:endParaRPr lang="nl-NL" sz="2100" u="sng" dirty="0">
              <a:cs typeface="Calibri"/>
            </a:endParaRPr>
          </a:p>
          <a:p>
            <a:pPr marL="0" indent="0">
              <a:buNone/>
            </a:pPr>
            <a:r>
              <a:rPr lang="nl-NL" sz="2100" dirty="0">
                <a:ea typeface="+mn-lt"/>
                <a:cs typeface="+mn-lt"/>
              </a:rPr>
              <a:t>- Ondersteunen en ontzorgen gemeenten in uitvoering </a:t>
            </a:r>
            <a:endParaRPr lang="nl-NL" sz="2100" dirty="0">
              <a:cs typeface="Calibri" panose="020F0502020204030204"/>
            </a:endParaRPr>
          </a:p>
          <a:p>
            <a:pPr marL="0" indent="0">
              <a:buNone/>
            </a:pPr>
            <a:endParaRPr lang="nl-NL" sz="2100" dirty="0">
              <a:ea typeface="+mn-lt"/>
              <a:cs typeface="+mn-lt"/>
            </a:endParaRPr>
          </a:p>
          <a:p>
            <a:pPr marL="0" indent="0">
              <a:buNone/>
            </a:pPr>
            <a:r>
              <a:rPr lang="nl-NL" sz="2100" u="sng" dirty="0">
                <a:ea typeface="+mn-lt"/>
                <a:cs typeface="+mn-lt"/>
              </a:rPr>
              <a:t>Wet gemeentelijke instrumenten Warmte</a:t>
            </a:r>
            <a:endParaRPr lang="nl-NL" sz="2100" u="sng" dirty="0">
              <a:cs typeface="Calibri" panose="020F0502020204030204"/>
            </a:endParaRPr>
          </a:p>
          <a:p>
            <a:pPr>
              <a:buFontTx/>
              <a:buChar char="-"/>
            </a:pPr>
            <a:r>
              <a:rPr lang="nl-NL" sz="2100" dirty="0">
                <a:ea typeface="+mn-lt"/>
                <a:cs typeface="+mn-lt"/>
              </a:rPr>
              <a:t>Gemeentelijke bevoegdheden tot stellen van lokale regels om de energietransitie in de gebouwde omgeving vorm te geven en het transport van aardgas op termijn stop te kunnen zetten.</a:t>
            </a:r>
          </a:p>
          <a:p>
            <a:pPr>
              <a:buFontTx/>
              <a:buChar char="-"/>
            </a:pPr>
            <a:r>
              <a:rPr lang="nl-NL" sz="2100" dirty="0">
                <a:ea typeface="+mn-lt"/>
                <a:cs typeface="+mn-lt"/>
              </a:rPr>
              <a:t>Nieuwe Warmtewet</a:t>
            </a:r>
          </a:p>
          <a:p>
            <a:pPr>
              <a:buFontTx/>
              <a:buChar char="-"/>
            </a:pPr>
            <a:endParaRPr lang="nl-NL" sz="2100" dirty="0">
              <a:cs typeface="Calibri" panose="020F0502020204030204"/>
            </a:endParaRPr>
          </a:p>
          <a:p>
            <a:endParaRPr lang="nl-NL" dirty="0">
              <a:cs typeface="Calibri" panose="020F0502020204030204"/>
            </a:endParaRP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2"/>
          <a:stretch>
            <a:fillRect/>
          </a:stretch>
        </p:blipFill>
        <p:spPr>
          <a:xfrm>
            <a:off x="108084" y="157900"/>
            <a:ext cx="1938696" cy="1091279"/>
          </a:xfrm>
          <a:prstGeom prst="rect">
            <a:avLst/>
          </a:prstGeom>
        </p:spPr>
      </p:pic>
    </p:spTree>
    <p:extLst>
      <p:ext uri="{BB962C8B-B14F-4D97-AF65-F5344CB8AC3E}">
        <p14:creationId xmlns:p14="http://schemas.microsoft.com/office/powerpoint/2010/main" val="136183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63D2515C-A37A-744F-8DA2-E1C9190E5349}" type="slidenum">
              <a:rPr lang="nl-NL" smtClean="0"/>
              <a:pPr/>
              <a:t>11</a:t>
            </a:fld>
            <a:endParaRPr lang="nl-NL" dirty="0"/>
          </a:p>
        </p:txBody>
      </p:sp>
      <p:pic>
        <p:nvPicPr>
          <p:cNvPr id="6" name="Tijdelijke aanduiding voor afbeelding 4">
            <a:extLst>
              <a:ext uri="{FF2B5EF4-FFF2-40B4-BE49-F238E27FC236}">
                <a16:creationId xmlns:a16="http://schemas.microsoft.com/office/drawing/2014/main" id="{6E83A619-A6B4-4D69-A4F8-BFA8B3BB463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072" r="1072"/>
          <a:stretch>
            <a:fillRect/>
          </a:stretch>
        </p:blipFill>
        <p:spPr>
          <a:xfrm>
            <a:off x="1098418" y="623485"/>
            <a:ext cx="9144000" cy="5256212"/>
          </a:xfrm>
          <a:prstGeom prst="rect">
            <a:avLst/>
          </a:prstGeom>
        </p:spPr>
      </p:pic>
      <p:sp>
        <p:nvSpPr>
          <p:cNvPr id="7" name="Ovaal 6">
            <a:extLst>
              <a:ext uri="{FF2B5EF4-FFF2-40B4-BE49-F238E27FC236}">
                <a16:creationId xmlns:a16="http://schemas.microsoft.com/office/drawing/2014/main" id="{5D98ADE3-7B98-4404-9C27-4B10ED234B6A}"/>
              </a:ext>
            </a:extLst>
          </p:cNvPr>
          <p:cNvSpPr/>
          <p:nvPr/>
        </p:nvSpPr>
        <p:spPr>
          <a:xfrm>
            <a:off x="6976703" y="4025245"/>
            <a:ext cx="3766458" cy="1649691"/>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1D1B59D8-206B-42AC-B9A9-38A670CE3B64}"/>
              </a:ext>
            </a:extLst>
          </p:cNvPr>
          <p:cNvSpPr/>
          <p:nvPr/>
        </p:nvSpPr>
        <p:spPr>
          <a:xfrm>
            <a:off x="4429446" y="613721"/>
            <a:ext cx="3766458" cy="1563871"/>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8299599" y="0"/>
            <a:ext cx="2126447" cy="584775"/>
          </a:xfrm>
          <a:prstGeom prst="rect">
            <a:avLst/>
          </a:prstGeom>
          <a:noFill/>
        </p:spPr>
        <p:txBody>
          <a:bodyPr wrap="square" rtlCol="0">
            <a:spAutoFit/>
          </a:bodyPr>
          <a:lstStyle/>
          <a:p>
            <a:r>
              <a:rPr lang="nl-NL" sz="3200" b="1" dirty="0">
                <a:solidFill>
                  <a:srgbClr val="FF0000"/>
                </a:solidFill>
              </a:rPr>
              <a:t>Regionale</a:t>
            </a:r>
          </a:p>
        </p:txBody>
      </p:sp>
      <p:sp>
        <p:nvSpPr>
          <p:cNvPr id="10" name="Tekstvak 9">
            <a:extLst>
              <a:ext uri="{FF2B5EF4-FFF2-40B4-BE49-F238E27FC236}">
                <a16:creationId xmlns:a16="http://schemas.microsoft.com/office/drawing/2014/main" id="{9B170FD8-0CBF-4AA6-80CB-EA284BD7ADC6}"/>
              </a:ext>
            </a:extLst>
          </p:cNvPr>
          <p:cNvSpPr txBox="1"/>
          <p:nvPr/>
        </p:nvSpPr>
        <p:spPr>
          <a:xfrm rot="5400000">
            <a:off x="8475692" y="2276574"/>
            <a:ext cx="4175760" cy="584775"/>
          </a:xfrm>
          <a:prstGeom prst="rect">
            <a:avLst/>
          </a:prstGeom>
          <a:noFill/>
        </p:spPr>
        <p:txBody>
          <a:bodyPr wrap="square" rtlCol="0">
            <a:spAutoFit/>
          </a:bodyPr>
          <a:lstStyle/>
          <a:p>
            <a:r>
              <a:rPr lang="nl-NL" sz="3200" b="1" dirty="0">
                <a:solidFill>
                  <a:srgbClr val="FF0000"/>
                </a:solidFill>
              </a:rPr>
              <a:t>Energie Strategieën</a:t>
            </a:r>
          </a:p>
        </p:txBody>
      </p:sp>
    </p:spTree>
    <p:extLst>
      <p:ext uri="{BB962C8B-B14F-4D97-AF65-F5344CB8AC3E}">
        <p14:creationId xmlns:p14="http://schemas.microsoft.com/office/powerpoint/2010/main" val="404100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A2E492-6B04-9A46-A0E4-516FB89900F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3411D-B9B8-4419-B5AA-AFBB75854EC6}" type="datetime1">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4/25/2022</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6" name="Slide Number Placeholder 5">
            <a:extLst>
              <a:ext uri="{FF2B5EF4-FFF2-40B4-BE49-F238E27FC236}">
                <a16:creationId xmlns:a16="http://schemas.microsoft.com/office/drawing/2014/main" id="{D52D2BEC-F372-414F-86CD-3ACE79FD0B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cxnSp>
        <p:nvCxnSpPr>
          <p:cNvPr id="10" name="Straight Connector 11">
            <a:extLst>
              <a:ext uri="{FF2B5EF4-FFF2-40B4-BE49-F238E27FC236}">
                <a16:creationId xmlns:a16="http://schemas.microsoft.com/office/drawing/2014/main" id="{AB931CAD-4B1D-A643-B72D-251740734A49}"/>
              </a:ext>
            </a:extLst>
          </p:cNvPr>
          <p:cNvCxnSpPr>
            <a:cxnSpLocks/>
          </p:cNvCxnSpPr>
          <p:nvPr/>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73D3898-B37C-CE4F-84A7-6FB621592646}"/>
              </a:ext>
            </a:extLst>
          </p:cNvPr>
          <p:cNvSpPr txBox="1">
            <a:spLocks/>
          </p:cNvSpPr>
          <p:nvPr/>
        </p:nvSpPr>
        <p:spPr>
          <a:xfrm>
            <a:off x="3013967" y="301013"/>
            <a:ext cx="6429145"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233D5A"/>
              </a:solidFill>
              <a:effectLst/>
              <a:uLnTx/>
              <a:uFillTx/>
              <a:latin typeface="Open Sans"/>
              <a:ea typeface="+mj-ea"/>
              <a:cs typeface="+mj-cs"/>
            </a:endParaRPr>
          </a:p>
        </p:txBody>
      </p:sp>
      <p:pic>
        <p:nvPicPr>
          <p:cNvPr id="5" name="Afbeelding 4">
            <a:extLst>
              <a:ext uri="{FF2B5EF4-FFF2-40B4-BE49-F238E27FC236}">
                <a16:creationId xmlns:a16="http://schemas.microsoft.com/office/drawing/2014/main" id="{A1E17FE7-1A96-4716-8B12-564586B30B4B}"/>
              </a:ext>
            </a:extLst>
          </p:cNvPr>
          <p:cNvPicPr>
            <a:picLocks noChangeAspect="1"/>
          </p:cNvPicPr>
          <p:nvPr/>
        </p:nvPicPr>
        <p:blipFill>
          <a:blip r:embed="rId3"/>
          <a:stretch>
            <a:fillRect/>
          </a:stretch>
        </p:blipFill>
        <p:spPr>
          <a:xfrm>
            <a:off x="14157" y="140161"/>
            <a:ext cx="1394353" cy="784872"/>
          </a:xfrm>
          <a:prstGeom prst="rect">
            <a:avLst/>
          </a:prstGeom>
        </p:spPr>
      </p:pic>
      <p:pic>
        <p:nvPicPr>
          <p:cNvPr id="8" name="Afbeelding 7">
            <a:extLst>
              <a:ext uri="{FF2B5EF4-FFF2-40B4-BE49-F238E27FC236}">
                <a16:creationId xmlns:a16="http://schemas.microsoft.com/office/drawing/2014/main" id="{9F0448B2-E121-41E7-8743-EE24E8C6D0C6}"/>
              </a:ext>
            </a:extLst>
          </p:cNvPr>
          <p:cNvPicPr>
            <a:picLocks noChangeAspect="1"/>
          </p:cNvPicPr>
          <p:nvPr/>
        </p:nvPicPr>
        <p:blipFill>
          <a:blip r:embed="rId4"/>
          <a:stretch>
            <a:fillRect/>
          </a:stretch>
        </p:blipFill>
        <p:spPr>
          <a:xfrm>
            <a:off x="2405744" y="819993"/>
            <a:ext cx="7794170" cy="5510469"/>
          </a:xfrm>
          <a:prstGeom prst="rect">
            <a:avLst/>
          </a:prstGeom>
        </p:spPr>
      </p:pic>
    </p:spTree>
    <p:extLst>
      <p:ext uri="{BB962C8B-B14F-4D97-AF65-F5344CB8AC3E}">
        <p14:creationId xmlns:p14="http://schemas.microsoft.com/office/powerpoint/2010/main" val="309456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CD477-3F87-4D1D-8F85-DCCAC0BA2BAF}"/>
              </a:ext>
            </a:extLst>
          </p:cNvPr>
          <p:cNvSpPr>
            <a:spLocks noGrp="1"/>
          </p:cNvSpPr>
          <p:nvPr>
            <p:ph type="title"/>
          </p:nvPr>
        </p:nvSpPr>
        <p:spPr/>
        <p:txBody>
          <a:bodyPr/>
          <a:lstStyle/>
          <a:p>
            <a:r>
              <a:rPr lang="nl-NL" dirty="0"/>
              <a:t>RES afwegingskader</a:t>
            </a:r>
          </a:p>
        </p:txBody>
      </p:sp>
      <p:sp>
        <p:nvSpPr>
          <p:cNvPr id="6" name="Tijdelijke aanduiding voor dianummer 5">
            <a:extLst>
              <a:ext uri="{FF2B5EF4-FFF2-40B4-BE49-F238E27FC236}">
                <a16:creationId xmlns:a16="http://schemas.microsoft.com/office/drawing/2014/main" id="{1A67FBDE-2D9D-4961-BD86-C3EBE24318DD}"/>
              </a:ext>
            </a:extLst>
          </p:cNvPr>
          <p:cNvSpPr>
            <a:spLocks noGrp="1"/>
          </p:cNvSpPr>
          <p:nvPr>
            <p:ph type="sldNum" sz="quarter" idx="12"/>
          </p:nvPr>
        </p:nvSpPr>
        <p:spPr/>
        <p:txBody>
          <a:bodyPr/>
          <a:lstStyle/>
          <a:p>
            <a:fld id="{63D2515C-A37A-744F-8DA2-E1C9190E5349}" type="slidenum">
              <a:rPr lang="nl-NL" smtClean="0"/>
              <a:pPr/>
              <a:t>13</a:t>
            </a:fld>
            <a:endParaRPr lang="nl-NL" dirty="0"/>
          </a:p>
        </p:txBody>
      </p:sp>
      <p:pic>
        <p:nvPicPr>
          <p:cNvPr id="4" name="Afbeelding 3">
            <a:extLst>
              <a:ext uri="{FF2B5EF4-FFF2-40B4-BE49-F238E27FC236}">
                <a16:creationId xmlns:a16="http://schemas.microsoft.com/office/drawing/2014/main" id="{D9E5E5D5-51A5-4A4C-9A5D-41FAC8957C20}"/>
              </a:ext>
            </a:extLst>
          </p:cNvPr>
          <p:cNvPicPr>
            <a:picLocks noChangeAspect="1"/>
          </p:cNvPicPr>
          <p:nvPr/>
        </p:nvPicPr>
        <p:blipFill>
          <a:blip r:embed="rId2"/>
          <a:stretch>
            <a:fillRect/>
          </a:stretch>
        </p:blipFill>
        <p:spPr>
          <a:xfrm>
            <a:off x="76187" y="140160"/>
            <a:ext cx="1938696" cy="1091279"/>
          </a:xfrm>
          <a:prstGeom prst="rect">
            <a:avLst/>
          </a:prstGeom>
        </p:spPr>
      </p:pic>
      <p:pic>
        <p:nvPicPr>
          <p:cNvPr id="3" name="Afbeelding 2">
            <a:extLst>
              <a:ext uri="{FF2B5EF4-FFF2-40B4-BE49-F238E27FC236}">
                <a16:creationId xmlns:a16="http://schemas.microsoft.com/office/drawing/2014/main" id="{DD360120-DF0A-49BC-81A6-4FF21AD0F78C}"/>
              </a:ext>
            </a:extLst>
          </p:cNvPr>
          <p:cNvPicPr>
            <a:picLocks noChangeAspect="1"/>
          </p:cNvPicPr>
          <p:nvPr/>
        </p:nvPicPr>
        <p:blipFill>
          <a:blip r:embed="rId3"/>
          <a:stretch>
            <a:fillRect/>
          </a:stretch>
        </p:blipFill>
        <p:spPr>
          <a:xfrm>
            <a:off x="1879879" y="1231439"/>
            <a:ext cx="9071149" cy="4913539"/>
          </a:xfrm>
          <a:prstGeom prst="rect">
            <a:avLst/>
          </a:prstGeom>
        </p:spPr>
      </p:pic>
    </p:spTree>
    <p:extLst>
      <p:ext uri="{BB962C8B-B14F-4D97-AF65-F5344CB8AC3E}">
        <p14:creationId xmlns:p14="http://schemas.microsoft.com/office/powerpoint/2010/main" val="135346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4354C-C35E-453E-AA0A-6DF1372ECE7E}"/>
              </a:ext>
            </a:extLst>
          </p:cNvPr>
          <p:cNvSpPr>
            <a:spLocks noGrp="1"/>
          </p:cNvSpPr>
          <p:nvPr>
            <p:ph type="title"/>
          </p:nvPr>
        </p:nvSpPr>
        <p:spPr>
          <a:xfrm>
            <a:off x="2590801" y="301013"/>
            <a:ext cx="7184570" cy="699651"/>
          </a:xfrm>
        </p:spPr>
        <p:txBody>
          <a:bodyPr/>
          <a:lstStyle/>
          <a:p>
            <a:r>
              <a:rPr lang="nl-NL" b="1" dirty="0"/>
              <a:t>Hoe versterk je je rol als volksvertegenwoordiger?</a:t>
            </a:r>
          </a:p>
        </p:txBody>
      </p:sp>
      <p:sp>
        <p:nvSpPr>
          <p:cNvPr id="3" name="Tijdelijke aanduiding voor inhoud 2">
            <a:extLst>
              <a:ext uri="{FF2B5EF4-FFF2-40B4-BE49-F238E27FC236}">
                <a16:creationId xmlns:a16="http://schemas.microsoft.com/office/drawing/2014/main" id="{E490CDC8-0C51-4D96-9074-1A1407A20685}"/>
              </a:ext>
            </a:extLst>
          </p:cNvPr>
          <p:cNvSpPr>
            <a:spLocks noGrp="1"/>
          </p:cNvSpPr>
          <p:nvPr>
            <p:ph idx="1"/>
          </p:nvPr>
        </p:nvSpPr>
        <p:spPr>
          <a:xfrm>
            <a:off x="631370" y="2090056"/>
            <a:ext cx="7513169" cy="3831593"/>
          </a:xfrm>
        </p:spPr>
        <p:txBody>
          <a:bodyPr/>
          <a:lstStyle/>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Door kennis te vergroten en grip te houden op de informatievoorziening</a:t>
            </a:r>
          </a:p>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a:t>
            </a:r>
            <a:r>
              <a:rPr lang="nl-NL" sz="2400" i="0" u="none" strike="noStrike" dirty="0">
                <a:solidFill>
                  <a:srgbClr val="233D5A"/>
                </a:solidFill>
                <a:effectLst/>
                <a:latin typeface="Calibri" panose="020F0502020204030204" pitchFamily="34" charset="0"/>
                <a:cs typeface="Calibri" panose="020F0502020204030204" pitchFamily="34" charset="0"/>
              </a:rPr>
              <a:t>oor kaders te stellen voor het participatieproces</a:t>
            </a:r>
            <a:r>
              <a:rPr lang="en-US" sz="2400" i="0" dirty="0">
                <a:solidFill>
                  <a:srgbClr val="233D5A"/>
                </a:solidFill>
                <a:effectLst/>
                <a:latin typeface="Calibri" panose="020F0502020204030204" pitchFamily="34" charset="0"/>
                <a:cs typeface="Calibri" panose="020F0502020204030204" pitchFamily="34" charset="0"/>
              </a:rPr>
              <a:t>​</a:t>
            </a:r>
            <a:endParaRPr lang="nl-NL" sz="2400" i="0" dirty="0">
              <a:solidFill>
                <a:srgbClr val="233D5A"/>
              </a:solidFill>
              <a:effectLst/>
              <a:latin typeface="Calibri" panose="020F0502020204030204" pitchFamily="34" charset="0"/>
              <a:cs typeface="Calibri" panose="020F0502020204030204" pitchFamily="34" charset="0"/>
            </a:endParaRPr>
          </a:p>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a:t>
            </a:r>
            <a:r>
              <a:rPr lang="nl-NL" sz="2400" i="0" u="none" strike="noStrike" dirty="0">
                <a:solidFill>
                  <a:srgbClr val="233D5A"/>
                </a:solidFill>
                <a:effectLst/>
                <a:latin typeface="Calibri" panose="020F0502020204030204" pitchFamily="34" charset="0"/>
                <a:cs typeface="Calibri" panose="020F0502020204030204" pitchFamily="34" charset="0"/>
              </a:rPr>
              <a:t>oor regionale afspraken te maken over voortgang en </a:t>
            </a:r>
            <a:r>
              <a:rPr lang="nl-NL" sz="2400" dirty="0">
                <a:solidFill>
                  <a:srgbClr val="233D5A"/>
                </a:solidFill>
                <a:latin typeface="Calibri" panose="020F0502020204030204" pitchFamily="34" charset="0"/>
                <a:cs typeface="Calibri" panose="020F0502020204030204" pitchFamily="34" charset="0"/>
              </a:rPr>
              <a:t>herijking RES </a:t>
            </a:r>
            <a:r>
              <a:rPr lang="nl-NL" sz="2400" i="0" u="none" strike="noStrike" dirty="0">
                <a:solidFill>
                  <a:srgbClr val="233D5A"/>
                </a:solidFill>
                <a:effectLst/>
                <a:latin typeface="Calibri" panose="020F0502020204030204" pitchFamily="34" charset="0"/>
                <a:cs typeface="Calibri" panose="020F0502020204030204" pitchFamily="34" charset="0"/>
              </a:rPr>
              <a:t> </a:t>
            </a:r>
            <a:r>
              <a:rPr lang="nl-NL" sz="2400" i="0" dirty="0">
                <a:solidFill>
                  <a:srgbClr val="233D5A"/>
                </a:solidFill>
                <a:effectLst/>
                <a:latin typeface="Calibri" panose="020F0502020204030204" pitchFamily="34" charset="0"/>
                <a:cs typeface="Calibri" panose="020F0502020204030204" pitchFamily="34" charset="0"/>
              </a:rPr>
              <a:t>​</a:t>
            </a:r>
          </a:p>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a:t>
            </a:r>
            <a:r>
              <a:rPr lang="nl-NL" sz="2400" i="0" u="none" strike="noStrike" dirty="0">
                <a:solidFill>
                  <a:srgbClr val="233D5A"/>
                </a:solidFill>
                <a:effectLst/>
                <a:latin typeface="Calibri" panose="020F0502020204030204" pitchFamily="34" charset="0"/>
                <a:cs typeface="Calibri" panose="020F0502020204030204" pitchFamily="34" charset="0"/>
              </a:rPr>
              <a:t>oor verankering van de RES in de instrumenten van de </a:t>
            </a:r>
            <a:r>
              <a:rPr lang="en-US" sz="2400" i="0" dirty="0">
                <a:solidFill>
                  <a:srgbClr val="233D5A"/>
                </a:solidFill>
                <a:effectLst/>
                <a:latin typeface="Calibri" panose="020F0502020204030204" pitchFamily="34" charset="0"/>
                <a:cs typeface="Calibri" panose="020F0502020204030204" pitchFamily="34" charset="0"/>
              </a:rPr>
              <a:t>​</a:t>
            </a:r>
            <a:r>
              <a:rPr lang="nl-NL" sz="2400" i="0" u="none" strike="noStrike" dirty="0">
                <a:solidFill>
                  <a:srgbClr val="233D5A"/>
                </a:solidFill>
                <a:effectLst/>
                <a:latin typeface="Calibri" panose="020F0502020204030204" pitchFamily="34" charset="0"/>
                <a:cs typeface="Calibri" panose="020F0502020204030204" pitchFamily="34" charset="0"/>
              </a:rPr>
              <a:t>Omgevingswet/ruimtelijk instrumentarium</a:t>
            </a:r>
            <a:r>
              <a:rPr lang="en-US" sz="2400" i="0" dirty="0">
                <a:solidFill>
                  <a:srgbClr val="233D5A"/>
                </a:solidFill>
                <a:effectLst/>
                <a:latin typeface="Calibri" panose="020F0502020204030204" pitchFamily="34" charset="0"/>
                <a:cs typeface="Calibri" panose="020F0502020204030204" pitchFamily="34" charset="0"/>
              </a:rPr>
              <a:t>​</a:t>
            </a:r>
          </a:p>
          <a:p>
            <a:pPr marL="342900" indent="-342900">
              <a:buAutoNum type="arabicPeriod"/>
            </a:pPr>
            <a:endParaRPr lang="nl-NL" b="1" dirty="0"/>
          </a:p>
          <a:p>
            <a:pPr marL="0" indent="0">
              <a:buNone/>
            </a:pPr>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6" name="Tijdelijke aanduiding voor dianummer 5">
            <a:extLst>
              <a:ext uri="{FF2B5EF4-FFF2-40B4-BE49-F238E27FC236}">
                <a16:creationId xmlns:a16="http://schemas.microsoft.com/office/drawing/2014/main" id="{8F168F09-BD01-4F27-ADD7-F4FC77FD42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pic>
        <p:nvPicPr>
          <p:cNvPr id="4" name="Afbeelding 3">
            <a:extLst>
              <a:ext uri="{FF2B5EF4-FFF2-40B4-BE49-F238E27FC236}">
                <a16:creationId xmlns:a16="http://schemas.microsoft.com/office/drawing/2014/main" id="{3A8FD9F3-9721-49B0-95EE-744630136C08}"/>
              </a:ext>
            </a:extLst>
          </p:cNvPr>
          <p:cNvPicPr>
            <a:picLocks noChangeAspect="1"/>
          </p:cNvPicPr>
          <p:nvPr/>
        </p:nvPicPr>
        <p:blipFill>
          <a:blip r:embed="rId3"/>
          <a:stretch>
            <a:fillRect/>
          </a:stretch>
        </p:blipFill>
        <p:spPr>
          <a:xfrm>
            <a:off x="8524854" y="1000664"/>
            <a:ext cx="3407169" cy="5329833"/>
          </a:xfrm>
          <a:prstGeom prst="rect">
            <a:avLst/>
          </a:prstGeom>
        </p:spPr>
      </p:pic>
      <p:pic>
        <p:nvPicPr>
          <p:cNvPr id="5" name="Afbeelding 4">
            <a:extLst>
              <a:ext uri="{FF2B5EF4-FFF2-40B4-BE49-F238E27FC236}">
                <a16:creationId xmlns:a16="http://schemas.microsoft.com/office/drawing/2014/main" id="{DBAD97B6-FC27-40C5-90A1-A9C2A7A91F9E}"/>
              </a:ext>
            </a:extLst>
          </p:cNvPr>
          <p:cNvPicPr>
            <a:picLocks noChangeAspect="1"/>
          </p:cNvPicPr>
          <p:nvPr/>
        </p:nvPicPr>
        <p:blipFill>
          <a:blip r:embed="rId4"/>
          <a:stretch>
            <a:fillRect/>
          </a:stretch>
        </p:blipFill>
        <p:spPr>
          <a:xfrm>
            <a:off x="97452" y="105198"/>
            <a:ext cx="1938696" cy="1091279"/>
          </a:xfrm>
          <a:prstGeom prst="rect">
            <a:avLst/>
          </a:prstGeom>
        </p:spPr>
      </p:pic>
    </p:spTree>
    <p:extLst>
      <p:ext uri="{BB962C8B-B14F-4D97-AF65-F5344CB8AC3E}">
        <p14:creationId xmlns:p14="http://schemas.microsoft.com/office/powerpoint/2010/main" val="419547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9BB6D-40DF-48F8-BB67-BAD7B8AA704D}"/>
              </a:ext>
            </a:extLst>
          </p:cNvPr>
          <p:cNvSpPr>
            <a:spLocks noGrp="1"/>
          </p:cNvSpPr>
          <p:nvPr>
            <p:ph type="title"/>
          </p:nvPr>
        </p:nvSpPr>
        <p:spPr>
          <a:xfrm>
            <a:off x="3094559" y="211513"/>
            <a:ext cx="6017543" cy="661831"/>
          </a:xfrm>
        </p:spPr>
        <p:txBody>
          <a:bodyPr/>
          <a:lstStyle/>
          <a:p>
            <a:r>
              <a:rPr lang="nl-NL" b="1" dirty="0"/>
              <a:t>Democratie en participatie</a:t>
            </a:r>
          </a:p>
        </p:txBody>
      </p:sp>
      <p:pic>
        <p:nvPicPr>
          <p:cNvPr id="7" name="Tijdelijke aanduiding voor inhoud 6">
            <a:extLst>
              <a:ext uri="{FF2B5EF4-FFF2-40B4-BE49-F238E27FC236}">
                <a16:creationId xmlns:a16="http://schemas.microsoft.com/office/drawing/2014/main" id="{22B13ABE-0158-4F14-97A3-1E9B6C6D0C5B}"/>
              </a:ext>
            </a:extLst>
          </p:cNvPr>
          <p:cNvPicPr>
            <a:picLocks noGrp="1" noChangeAspect="1"/>
          </p:cNvPicPr>
          <p:nvPr>
            <p:ph idx="1"/>
          </p:nvPr>
        </p:nvPicPr>
        <p:blipFill>
          <a:blip r:embed="rId2"/>
          <a:stretch>
            <a:fillRect/>
          </a:stretch>
        </p:blipFill>
        <p:spPr>
          <a:xfrm>
            <a:off x="3094559" y="1998807"/>
            <a:ext cx="5768453" cy="3120639"/>
          </a:xfrm>
          <a:prstGeom prst="rect">
            <a:avLst/>
          </a:prstGeom>
        </p:spPr>
      </p:pic>
      <p:sp>
        <p:nvSpPr>
          <p:cNvPr id="4" name="Tijdelijke aanduiding voor datum 3">
            <a:extLst>
              <a:ext uri="{FF2B5EF4-FFF2-40B4-BE49-F238E27FC236}">
                <a16:creationId xmlns:a16="http://schemas.microsoft.com/office/drawing/2014/main" id="{8FD12334-DE7B-4401-9FB7-3C3733F8F776}"/>
              </a:ext>
            </a:extLst>
          </p:cNvPr>
          <p:cNvSpPr>
            <a:spLocks noGrp="1"/>
          </p:cNvSpPr>
          <p:nvPr>
            <p:ph type="dt" sz="half" idx="10"/>
          </p:nvPr>
        </p:nvSpPr>
        <p:spPr/>
        <p:txBody>
          <a:bodyPr/>
          <a:lstStyle/>
          <a:p>
            <a:fld id="{BFE3411D-B9B8-4419-B5AA-AFBB75854EC6}" type="datetime1">
              <a:rPr lang="en-US" smtClean="0"/>
              <a:t>4/25/2022</a:t>
            </a:fld>
            <a:endParaRPr lang="nl-NL"/>
          </a:p>
        </p:txBody>
      </p:sp>
      <p:sp>
        <p:nvSpPr>
          <p:cNvPr id="5" name="Tijdelijke aanduiding voor voettekst 4">
            <a:extLst>
              <a:ext uri="{FF2B5EF4-FFF2-40B4-BE49-F238E27FC236}">
                <a16:creationId xmlns:a16="http://schemas.microsoft.com/office/drawing/2014/main" id="{7BB8FDB5-2DF5-45BD-9488-04B07038A0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B80349-8F2F-4987-B24A-D3BDBF266BCE}"/>
              </a:ext>
            </a:extLst>
          </p:cNvPr>
          <p:cNvSpPr>
            <a:spLocks noGrp="1"/>
          </p:cNvSpPr>
          <p:nvPr>
            <p:ph type="sldNum" sz="quarter" idx="12"/>
          </p:nvPr>
        </p:nvSpPr>
        <p:spPr/>
        <p:txBody>
          <a:bodyPr/>
          <a:lstStyle/>
          <a:p>
            <a:fld id="{63D2515C-A37A-744F-8DA2-E1C9190E5349}" type="slidenum">
              <a:rPr lang="nl-NL" smtClean="0"/>
              <a:pPr/>
              <a:t>15</a:t>
            </a:fld>
            <a:endParaRPr lang="nl-NL"/>
          </a:p>
        </p:txBody>
      </p:sp>
      <p:sp>
        <p:nvSpPr>
          <p:cNvPr id="8" name="Tekstvak 7">
            <a:extLst>
              <a:ext uri="{FF2B5EF4-FFF2-40B4-BE49-F238E27FC236}">
                <a16:creationId xmlns:a16="http://schemas.microsoft.com/office/drawing/2014/main" id="{3684A740-CE45-4BE3-A280-7DA8DDD8AA0F}"/>
              </a:ext>
            </a:extLst>
          </p:cNvPr>
          <p:cNvSpPr txBox="1"/>
          <p:nvPr/>
        </p:nvSpPr>
        <p:spPr>
          <a:xfrm>
            <a:off x="259978" y="1476172"/>
            <a:ext cx="3246120" cy="369332"/>
          </a:xfrm>
          <a:prstGeom prst="rect">
            <a:avLst/>
          </a:prstGeom>
          <a:noFill/>
        </p:spPr>
        <p:txBody>
          <a:bodyPr wrap="square" rtlCol="0">
            <a:spAutoFit/>
          </a:bodyPr>
          <a:lstStyle/>
          <a:p>
            <a:r>
              <a:rPr lang="nl-NL" b="1" dirty="0"/>
              <a:t>Representatieve democratie</a:t>
            </a:r>
          </a:p>
        </p:txBody>
      </p:sp>
      <p:sp>
        <p:nvSpPr>
          <p:cNvPr id="11" name="Tekstvak 10">
            <a:extLst>
              <a:ext uri="{FF2B5EF4-FFF2-40B4-BE49-F238E27FC236}">
                <a16:creationId xmlns:a16="http://schemas.microsoft.com/office/drawing/2014/main" id="{1E82B00A-BB79-43EA-BF76-BBD336702040}"/>
              </a:ext>
            </a:extLst>
          </p:cNvPr>
          <p:cNvSpPr txBox="1"/>
          <p:nvPr/>
        </p:nvSpPr>
        <p:spPr>
          <a:xfrm>
            <a:off x="8685903" y="1589232"/>
            <a:ext cx="3246120" cy="369332"/>
          </a:xfrm>
          <a:prstGeom prst="rect">
            <a:avLst/>
          </a:prstGeom>
          <a:noFill/>
        </p:spPr>
        <p:txBody>
          <a:bodyPr wrap="square" rtlCol="0">
            <a:spAutoFit/>
          </a:bodyPr>
          <a:lstStyle/>
          <a:p>
            <a:r>
              <a:rPr lang="nl-NL" b="1"/>
              <a:t>Participatieve democratie</a:t>
            </a:r>
          </a:p>
        </p:txBody>
      </p:sp>
      <p:sp>
        <p:nvSpPr>
          <p:cNvPr id="13" name="Tekstvak 12">
            <a:extLst>
              <a:ext uri="{FF2B5EF4-FFF2-40B4-BE49-F238E27FC236}">
                <a16:creationId xmlns:a16="http://schemas.microsoft.com/office/drawing/2014/main" id="{46FF5068-7E34-4BDD-8DA2-23C13B875761}"/>
              </a:ext>
            </a:extLst>
          </p:cNvPr>
          <p:cNvSpPr txBox="1"/>
          <p:nvPr/>
        </p:nvSpPr>
        <p:spPr>
          <a:xfrm>
            <a:off x="4678680" y="5165747"/>
            <a:ext cx="3246120" cy="369332"/>
          </a:xfrm>
          <a:prstGeom prst="rect">
            <a:avLst/>
          </a:prstGeom>
          <a:noFill/>
        </p:spPr>
        <p:txBody>
          <a:bodyPr wrap="square" rtlCol="0">
            <a:spAutoFit/>
          </a:bodyPr>
          <a:lstStyle/>
          <a:p>
            <a:r>
              <a:rPr lang="nl-NL" b="1"/>
              <a:t>Doe democratie</a:t>
            </a:r>
          </a:p>
        </p:txBody>
      </p:sp>
      <p:sp>
        <p:nvSpPr>
          <p:cNvPr id="9" name="Tekstvak 8">
            <a:extLst>
              <a:ext uri="{FF2B5EF4-FFF2-40B4-BE49-F238E27FC236}">
                <a16:creationId xmlns:a16="http://schemas.microsoft.com/office/drawing/2014/main" id="{74D35AC7-273D-488E-9A97-934834582BB3}"/>
              </a:ext>
            </a:extLst>
          </p:cNvPr>
          <p:cNvSpPr txBox="1"/>
          <p:nvPr/>
        </p:nvSpPr>
        <p:spPr>
          <a:xfrm>
            <a:off x="259978" y="1865016"/>
            <a:ext cx="4990853" cy="3970318"/>
          </a:xfrm>
          <a:prstGeom prst="rect">
            <a:avLst/>
          </a:prstGeom>
          <a:noFill/>
        </p:spPr>
        <p:txBody>
          <a:bodyPr wrap="none" rtlCol="0">
            <a:spAutoFit/>
          </a:bodyPr>
          <a:lstStyle/>
          <a:p>
            <a:r>
              <a:rPr lang="nl-NL" dirty="0"/>
              <a:t>Startnotities RES volksvertegenwoordigers</a:t>
            </a:r>
          </a:p>
          <a:p>
            <a:r>
              <a:rPr lang="nl-NL" dirty="0"/>
              <a:t>Raadswerkgroepen</a:t>
            </a:r>
          </a:p>
          <a:p>
            <a:r>
              <a:rPr lang="nl-NL" dirty="0"/>
              <a:t>Raadsinformatieavonden</a:t>
            </a:r>
          </a:p>
          <a:p>
            <a:r>
              <a:rPr lang="nl-NL" dirty="0"/>
              <a:t>Regionale werkgroep volksvertegenwoordigers</a:t>
            </a:r>
          </a:p>
          <a:p>
            <a:endParaRPr lang="nl-NL" dirty="0"/>
          </a:p>
          <a:p>
            <a:r>
              <a:rPr lang="nl-NL" dirty="0"/>
              <a:t>Input:</a:t>
            </a:r>
          </a:p>
          <a:p>
            <a:r>
              <a:rPr lang="nl-NL" dirty="0"/>
              <a:t>Straatgesprekken</a:t>
            </a:r>
          </a:p>
          <a:p>
            <a:r>
              <a:rPr lang="nl-NL" dirty="0"/>
              <a:t>Enquêtes</a:t>
            </a:r>
          </a:p>
          <a:p>
            <a:r>
              <a:rPr lang="nl-NL" dirty="0"/>
              <a:t>Werkateliers</a:t>
            </a:r>
          </a:p>
          <a:p>
            <a:r>
              <a:rPr lang="nl-NL" dirty="0" err="1"/>
              <a:t>Serious</a:t>
            </a:r>
            <a:r>
              <a:rPr lang="nl-NL" dirty="0"/>
              <a:t> games</a:t>
            </a:r>
          </a:p>
          <a:p>
            <a:endParaRPr lang="nl-NL" dirty="0"/>
          </a:p>
          <a:p>
            <a:endParaRPr lang="nl-NL" dirty="0"/>
          </a:p>
          <a:p>
            <a:r>
              <a:rPr lang="nl-NL" dirty="0"/>
              <a:t>Link met de Omgevingswet </a:t>
            </a:r>
          </a:p>
          <a:p>
            <a:r>
              <a:rPr lang="nl-NL" dirty="0"/>
              <a:t>en participatie</a:t>
            </a:r>
          </a:p>
        </p:txBody>
      </p:sp>
      <p:sp>
        <p:nvSpPr>
          <p:cNvPr id="15" name="Tekstvak 14">
            <a:extLst>
              <a:ext uri="{FF2B5EF4-FFF2-40B4-BE49-F238E27FC236}">
                <a16:creationId xmlns:a16="http://schemas.microsoft.com/office/drawing/2014/main" id="{3A4A8FF6-0CF8-4667-A2D4-EB0D3B35B14B}"/>
              </a:ext>
            </a:extLst>
          </p:cNvPr>
          <p:cNvSpPr txBox="1"/>
          <p:nvPr/>
        </p:nvSpPr>
        <p:spPr>
          <a:xfrm>
            <a:off x="8825292" y="1965946"/>
            <a:ext cx="1572225" cy="923330"/>
          </a:xfrm>
          <a:prstGeom prst="rect">
            <a:avLst/>
          </a:prstGeom>
          <a:noFill/>
        </p:spPr>
        <p:txBody>
          <a:bodyPr wrap="none" rtlCol="0">
            <a:spAutoFit/>
          </a:bodyPr>
          <a:lstStyle/>
          <a:p>
            <a:r>
              <a:rPr lang="nl-NL" dirty="0"/>
              <a:t>PWE</a:t>
            </a:r>
          </a:p>
          <a:p>
            <a:r>
              <a:rPr lang="nl-NL" dirty="0"/>
              <a:t>Burgerpanels</a:t>
            </a:r>
          </a:p>
          <a:p>
            <a:r>
              <a:rPr lang="nl-NL" dirty="0"/>
              <a:t>G1000</a:t>
            </a:r>
          </a:p>
        </p:txBody>
      </p:sp>
      <p:sp>
        <p:nvSpPr>
          <p:cNvPr id="16" name="Tekstvak 15">
            <a:extLst>
              <a:ext uri="{FF2B5EF4-FFF2-40B4-BE49-F238E27FC236}">
                <a16:creationId xmlns:a16="http://schemas.microsoft.com/office/drawing/2014/main" id="{A666EAA5-6B45-436D-8986-E2DF2B0E9B44}"/>
              </a:ext>
            </a:extLst>
          </p:cNvPr>
          <p:cNvSpPr txBox="1"/>
          <p:nvPr/>
        </p:nvSpPr>
        <p:spPr>
          <a:xfrm>
            <a:off x="4678680" y="5507931"/>
            <a:ext cx="2414444" cy="923330"/>
          </a:xfrm>
          <a:prstGeom prst="rect">
            <a:avLst/>
          </a:prstGeom>
          <a:noFill/>
        </p:spPr>
        <p:txBody>
          <a:bodyPr wrap="none" rtlCol="0">
            <a:spAutoFit/>
          </a:bodyPr>
          <a:lstStyle/>
          <a:p>
            <a:r>
              <a:rPr lang="nl-NL"/>
              <a:t>Energiecoöperatie</a:t>
            </a:r>
          </a:p>
          <a:p>
            <a:r>
              <a:rPr lang="nl-NL"/>
              <a:t>Lokaal eigenaarschap</a:t>
            </a:r>
          </a:p>
          <a:p>
            <a:r>
              <a:rPr lang="nl-NL"/>
              <a:t>Financiële participatie</a:t>
            </a:r>
          </a:p>
        </p:txBody>
      </p:sp>
      <p:pic>
        <p:nvPicPr>
          <p:cNvPr id="3" name="Afbeelding 2">
            <a:extLst>
              <a:ext uri="{FF2B5EF4-FFF2-40B4-BE49-F238E27FC236}">
                <a16:creationId xmlns:a16="http://schemas.microsoft.com/office/drawing/2014/main" id="{2B7A62F7-BFF8-4F81-8A4E-217230AF62B1}"/>
              </a:ext>
            </a:extLst>
          </p:cNvPr>
          <p:cNvPicPr>
            <a:picLocks noChangeAspect="1"/>
          </p:cNvPicPr>
          <p:nvPr/>
        </p:nvPicPr>
        <p:blipFill>
          <a:blip r:embed="rId3"/>
          <a:stretch>
            <a:fillRect/>
          </a:stretch>
        </p:blipFill>
        <p:spPr>
          <a:xfrm>
            <a:off x="56707" y="87133"/>
            <a:ext cx="1938696" cy="1091279"/>
          </a:xfrm>
          <a:prstGeom prst="rect">
            <a:avLst/>
          </a:prstGeom>
        </p:spPr>
      </p:pic>
    </p:spTree>
    <p:extLst>
      <p:ext uri="{BB962C8B-B14F-4D97-AF65-F5344CB8AC3E}">
        <p14:creationId xmlns:p14="http://schemas.microsoft.com/office/powerpoint/2010/main" val="103694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E30A41CA-719E-40CC-8D18-96DA6C5F35B6}"/>
              </a:ext>
            </a:extLst>
          </p:cNvPr>
          <p:cNvSpPr>
            <a:spLocks noGrp="1"/>
          </p:cNvSpPr>
          <p:nvPr>
            <p:ph type="subTitle" idx="1"/>
          </p:nvPr>
        </p:nvSpPr>
        <p:spPr/>
        <p:txBody>
          <a:bodyPr/>
          <a:lstStyle/>
          <a:p>
            <a:r>
              <a:rPr lang="nl-NL" dirty="0"/>
              <a:t>Raadslid gemeente Utrechtse Heuvelrug (tot 2022)</a:t>
            </a:r>
          </a:p>
        </p:txBody>
      </p:sp>
      <p:sp>
        <p:nvSpPr>
          <p:cNvPr id="3" name="Titel 2">
            <a:extLst>
              <a:ext uri="{FF2B5EF4-FFF2-40B4-BE49-F238E27FC236}">
                <a16:creationId xmlns:a16="http://schemas.microsoft.com/office/drawing/2014/main" id="{20E6E3D2-D76D-4AA9-B4FC-9A5D4A8CD3F4}"/>
              </a:ext>
            </a:extLst>
          </p:cNvPr>
          <p:cNvSpPr>
            <a:spLocks noGrp="1"/>
          </p:cNvSpPr>
          <p:nvPr>
            <p:ph type="title"/>
          </p:nvPr>
        </p:nvSpPr>
        <p:spPr/>
        <p:txBody>
          <a:bodyPr/>
          <a:lstStyle/>
          <a:p>
            <a:r>
              <a:rPr lang="nl-NL" dirty="0"/>
              <a:t>Interview met Teunis Reedijk</a:t>
            </a:r>
          </a:p>
        </p:txBody>
      </p:sp>
      <p:sp>
        <p:nvSpPr>
          <p:cNvPr id="6" name="Tijdelijke aanduiding voor dianummer 5">
            <a:extLst>
              <a:ext uri="{FF2B5EF4-FFF2-40B4-BE49-F238E27FC236}">
                <a16:creationId xmlns:a16="http://schemas.microsoft.com/office/drawing/2014/main" id="{2577761D-5A5B-4428-9E5E-3893570280F0}"/>
              </a:ext>
            </a:extLst>
          </p:cNvPr>
          <p:cNvSpPr>
            <a:spLocks noGrp="1"/>
          </p:cNvSpPr>
          <p:nvPr>
            <p:ph type="sldNum" sz="quarter" idx="12"/>
          </p:nvPr>
        </p:nvSpPr>
        <p:spPr/>
        <p:txBody>
          <a:bodyPr/>
          <a:lstStyle/>
          <a:p>
            <a:fld id="{63D2515C-A37A-744F-8DA2-E1C9190E5349}" type="slidenum">
              <a:rPr lang="en-US" smtClean="0"/>
              <a:t>16</a:t>
            </a:fld>
            <a:endParaRPr lang="en-US" dirty="0"/>
          </a:p>
        </p:txBody>
      </p:sp>
      <p:pic>
        <p:nvPicPr>
          <p:cNvPr id="4" name="Afbeelding 3">
            <a:extLst>
              <a:ext uri="{FF2B5EF4-FFF2-40B4-BE49-F238E27FC236}">
                <a16:creationId xmlns:a16="http://schemas.microsoft.com/office/drawing/2014/main" id="{0A8F134A-5F60-4202-898C-AE2BF1AA72AB}"/>
              </a:ext>
            </a:extLst>
          </p:cNvPr>
          <p:cNvPicPr>
            <a:picLocks noChangeAspect="1"/>
          </p:cNvPicPr>
          <p:nvPr/>
        </p:nvPicPr>
        <p:blipFill>
          <a:blip r:embed="rId2"/>
          <a:stretch>
            <a:fillRect/>
          </a:stretch>
        </p:blipFill>
        <p:spPr>
          <a:xfrm>
            <a:off x="203778" y="389080"/>
            <a:ext cx="1938696" cy="1091279"/>
          </a:xfrm>
          <a:prstGeom prst="rect">
            <a:avLst/>
          </a:prstGeom>
        </p:spPr>
      </p:pic>
    </p:spTree>
    <p:extLst>
      <p:ext uri="{BB962C8B-B14F-4D97-AF65-F5344CB8AC3E}">
        <p14:creationId xmlns:p14="http://schemas.microsoft.com/office/powerpoint/2010/main" val="1876971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1471E6-A30D-4239-AE33-6D2F5BA846BB}"/>
              </a:ext>
            </a:extLst>
          </p:cNvPr>
          <p:cNvSpPr>
            <a:spLocks noGrp="1"/>
          </p:cNvSpPr>
          <p:nvPr>
            <p:ph type="title"/>
          </p:nvPr>
        </p:nvSpPr>
        <p:spPr>
          <a:xfrm>
            <a:off x="695325" y="3186331"/>
            <a:ext cx="10801350" cy="874039"/>
          </a:xfrm>
        </p:spPr>
        <p:txBody>
          <a:bodyPr/>
          <a:lstStyle/>
          <a:p>
            <a:r>
              <a:rPr lang="nl-NL" sz="4400" dirty="0"/>
              <a:t>VRAGEN ??</a:t>
            </a:r>
          </a:p>
        </p:txBody>
      </p:sp>
      <p:sp>
        <p:nvSpPr>
          <p:cNvPr id="6" name="Tijdelijke aanduiding voor dianummer 5">
            <a:extLst>
              <a:ext uri="{FF2B5EF4-FFF2-40B4-BE49-F238E27FC236}">
                <a16:creationId xmlns:a16="http://schemas.microsoft.com/office/drawing/2014/main" id="{4233F41B-A37D-4DE8-A81D-196DC2D339C4}"/>
              </a:ext>
            </a:extLst>
          </p:cNvPr>
          <p:cNvSpPr>
            <a:spLocks noGrp="1"/>
          </p:cNvSpPr>
          <p:nvPr>
            <p:ph type="sldNum" sz="quarter" idx="12"/>
          </p:nvPr>
        </p:nvSpPr>
        <p:spPr/>
        <p:txBody>
          <a:bodyPr/>
          <a:lstStyle/>
          <a:p>
            <a:fld id="{63D2515C-A37A-744F-8DA2-E1C9190E5349}" type="slidenum">
              <a:rPr lang="en-US" smtClean="0"/>
              <a:t>17</a:t>
            </a:fld>
            <a:endParaRPr lang="en-US" dirty="0"/>
          </a:p>
        </p:txBody>
      </p:sp>
      <p:pic>
        <p:nvPicPr>
          <p:cNvPr id="2" name="Afbeelding 1">
            <a:extLst>
              <a:ext uri="{FF2B5EF4-FFF2-40B4-BE49-F238E27FC236}">
                <a16:creationId xmlns:a16="http://schemas.microsoft.com/office/drawing/2014/main" id="{52EA7EAB-E23F-414C-9679-4E19B50B2F71}"/>
              </a:ext>
            </a:extLst>
          </p:cNvPr>
          <p:cNvPicPr>
            <a:picLocks noChangeAspect="1"/>
          </p:cNvPicPr>
          <p:nvPr/>
        </p:nvPicPr>
        <p:blipFill>
          <a:blip r:embed="rId2"/>
          <a:stretch>
            <a:fillRect/>
          </a:stretch>
        </p:blipFill>
        <p:spPr>
          <a:xfrm>
            <a:off x="203777" y="405974"/>
            <a:ext cx="1938696" cy="1091279"/>
          </a:xfrm>
          <a:prstGeom prst="rect">
            <a:avLst/>
          </a:prstGeom>
        </p:spPr>
      </p:pic>
    </p:spTree>
    <p:extLst>
      <p:ext uri="{BB962C8B-B14F-4D97-AF65-F5344CB8AC3E}">
        <p14:creationId xmlns:p14="http://schemas.microsoft.com/office/powerpoint/2010/main" val="1139374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111E6-1ED1-4C7F-B747-0A11D0D4106D}"/>
              </a:ext>
            </a:extLst>
          </p:cNvPr>
          <p:cNvSpPr>
            <a:spLocks noGrp="1"/>
          </p:cNvSpPr>
          <p:nvPr>
            <p:ph type="title"/>
          </p:nvPr>
        </p:nvSpPr>
        <p:spPr/>
        <p:txBody>
          <a:bodyPr/>
          <a:lstStyle/>
          <a:p>
            <a:r>
              <a:rPr lang="nl-NL" sz="4000" b="1" dirty="0"/>
              <a:t>Tips!</a:t>
            </a:r>
          </a:p>
        </p:txBody>
      </p:sp>
      <p:sp>
        <p:nvSpPr>
          <p:cNvPr id="3" name="Tijdelijke aanduiding voor inhoud 2">
            <a:extLst>
              <a:ext uri="{FF2B5EF4-FFF2-40B4-BE49-F238E27FC236}">
                <a16:creationId xmlns:a16="http://schemas.microsoft.com/office/drawing/2014/main" id="{86FA691E-E76E-4787-92DB-7CE3AD381E65}"/>
              </a:ext>
            </a:extLst>
          </p:cNvPr>
          <p:cNvSpPr>
            <a:spLocks noGrp="1"/>
          </p:cNvSpPr>
          <p:nvPr>
            <p:ph idx="1"/>
          </p:nvPr>
        </p:nvSpPr>
        <p:spPr>
          <a:xfrm>
            <a:off x="2073349" y="1341438"/>
            <a:ext cx="7751135" cy="3382962"/>
          </a:xfrm>
        </p:spPr>
        <p:txBody>
          <a:bodyPr/>
          <a:lstStyle/>
          <a:p>
            <a:pPr>
              <a:buFont typeface="Courier New" panose="02070309020205020404" pitchFamily="49" charset="0"/>
              <a:buChar char="o"/>
            </a:pPr>
            <a:r>
              <a:rPr lang="nl-NL" sz="3200" dirty="0"/>
              <a:t>Houd grip op informatievoorziening.</a:t>
            </a:r>
          </a:p>
          <a:p>
            <a:pPr>
              <a:buFont typeface="Courier New" panose="02070309020205020404" pitchFamily="49" charset="0"/>
              <a:buChar char="o"/>
            </a:pPr>
            <a:r>
              <a:rPr lang="nl-NL" sz="3200" dirty="0"/>
              <a:t>Stel kaders voor het participatieproces. </a:t>
            </a:r>
          </a:p>
          <a:p>
            <a:pPr>
              <a:buFont typeface="Courier New" panose="02070309020205020404" pitchFamily="49" charset="0"/>
              <a:buChar char="o"/>
            </a:pPr>
            <a:r>
              <a:rPr lang="nl-NL" sz="3200" dirty="0"/>
              <a:t>Koester de regionale samenwerking.</a:t>
            </a:r>
          </a:p>
          <a:p>
            <a:pPr>
              <a:buFont typeface="Courier New" panose="02070309020205020404" pitchFamily="49" charset="0"/>
              <a:buChar char="o"/>
            </a:pPr>
            <a:r>
              <a:rPr lang="nl-NL" sz="3200" dirty="0"/>
              <a:t>Bouw een netwerk</a:t>
            </a:r>
          </a:p>
          <a:p>
            <a:pPr>
              <a:buFont typeface="Courier New" panose="02070309020205020404" pitchFamily="49" charset="0"/>
              <a:buChar char="o"/>
            </a:pPr>
            <a:r>
              <a:rPr lang="nl-NL" sz="3200" dirty="0"/>
              <a:t>Laat je voeden</a:t>
            </a:r>
          </a:p>
          <a:p>
            <a:pPr>
              <a:buFont typeface="Courier New" panose="02070309020205020404" pitchFamily="49" charset="0"/>
              <a:buChar char="o"/>
            </a:pPr>
            <a:r>
              <a:rPr lang="nl-NL" sz="3200" dirty="0" err="1"/>
              <a:t>Choose</a:t>
            </a:r>
            <a:r>
              <a:rPr lang="nl-NL" sz="3200" dirty="0"/>
              <a:t> </a:t>
            </a:r>
            <a:r>
              <a:rPr lang="nl-NL" sz="3200" dirty="0" err="1"/>
              <a:t>your</a:t>
            </a:r>
            <a:r>
              <a:rPr lang="nl-NL" sz="3200" dirty="0"/>
              <a:t> </a:t>
            </a:r>
            <a:r>
              <a:rPr lang="nl-NL" sz="3200" dirty="0" err="1"/>
              <a:t>battles</a:t>
            </a:r>
            <a:r>
              <a:rPr lang="nl-NL" sz="3200" dirty="0"/>
              <a:t> </a:t>
            </a:r>
          </a:p>
          <a:p>
            <a:endParaRPr lang="nl-NL" dirty="0"/>
          </a:p>
        </p:txBody>
      </p:sp>
      <p:sp>
        <p:nvSpPr>
          <p:cNvPr id="6" name="Tijdelijke aanduiding voor dianummer 5">
            <a:extLst>
              <a:ext uri="{FF2B5EF4-FFF2-40B4-BE49-F238E27FC236}">
                <a16:creationId xmlns:a16="http://schemas.microsoft.com/office/drawing/2014/main" id="{1685CD06-976D-4320-896E-A9D2ED021534}"/>
              </a:ext>
            </a:extLst>
          </p:cNvPr>
          <p:cNvSpPr>
            <a:spLocks noGrp="1"/>
          </p:cNvSpPr>
          <p:nvPr>
            <p:ph type="sldNum" sz="quarter" idx="12"/>
          </p:nvPr>
        </p:nvSpPr>
        <p:spPr/>
        <p:txBody>
          <a:bodyPr/>
          <a:lstStyle/>
          <a:p>
            <a:fld id="{63D2515C-A37A-744F-8DA2-E1C9190E5349}" type="slidenum">
              <a:rPr lang="nl-NL" smtClean="0"/>
              <a:pPr/>
              <a:t>18</a:t>
            </a:fld>
            <a:endParaRPr lang="nl-NL" dirty="0"/>
          </a:p>
        </p:txBody>
      </p:sp>
      <p:pic>
        <p:nvPicPr>
          <p:cNvPr id="4" name="Afbeelding 3">
            <a:extLst>
              <a:ext uri="{FF2B5EF4-FFF2-40B4-BE49-F238E27FC236}">
                <a16:creationId xmlns:a16="http://schemas.microsoft.com/office/drawing/2014/main" id="{82035602-641C-4916-8959-DDD9E12BA415}"/>
              </a:ext>
            </a:extLst>
          </p:cNvPr>
          <p:cNvPicPr>
            <a:picLocks noChangeAspect="1"/>
          </p:cNvPicPr>
          <p:nvPr/>
        </p:nvPicPr>
        <p:blipFill>
          <a:blip r:embed="rId2"/>
          <a:stretch>
            <a:fillRect/>
          </a:stretch>
        </p:blipFill>
        <p:spPr>
          <a:xfrm>
            <a:off x="134653" y="97630"/>
            <a:ext cx="1938696" cy="1091279"/>
          </a:xfrm>
          <a:prstGeom prst="rect">
            <a:avLst/>
          </a:prstGeom>
        </p:spPr>
      </p:pic>
    </p:spTree>
    <p:extLst>
      <p:ext uri="{BB962C8B-B14F-4D97-AF65-F5344CB8AC3E}">
        <p14:creationId xmlns:p14="http://schemas.microsoft.com/office/powerpoint/2010/main" val="347771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1008">
            <a:off x="3863752" y="2239261"/>
            <a:ext cx="2616982" cy="35080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hthoek 24">
            <a:extLst>
              <a:ext uri="{FF2B5EF4-FFF2-40B4-BE49-F238E27FC236}">
                <a16:creationId xmlns:a16="http://schemas.microsoft.com/office/drawing/2014/main" id="{C805C836-F8BB-4A9F-A0C9-DE3C93912272}"/>
              </a:ext>
            </a:extLst>
          </p:cNvPr>
          <p:cNvSpPr/>
          <p:nvPr/>
        </p:nvSpPr>
        <p:spPr>
          <a:xfrm>
            <a:off x="4744641" y="1137324"/>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9385" y="806132"/>
            <a:ext cx="3695895" cy="46904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Afbeelding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368" y="3725336"/>
            <a:ext cx="3290173" cy="2326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fbeelding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6" y="672445"/>
            <a:ext cx="3547950" cy="5768478"/>
          </a:xfrm>
          <a:prstGeom prst="rect">
            <a:avLst/>
          </a:prstGeom>
          <a:ln>
            <a:noFill/>
          </a:ln>
          <a:effectLst>
            <a:outerShdw blurRad="190500" algn="tl" rotWithShape="0">
              <a:srgbClr val="000000">
                <a:alpha val="70000"/>
              </a:srgbClr>
            </a:outerShdw>
          </a:effectLst>
        </p:spPr>
      </p:pic>
      <p:pic>
        <p:nvPicPr>
          <p:cNvPr id="4" name="Afbeelding 3">
            <a:extLst>
              <a:ext uri="{FF2B5EF4-FFF2-40B4-BE49-F238E27FC236}">
                <a16:creationId xmlns:a16="http://schemas.microsoft.com/office/drawing/2014/main" id="{B0C56BC8-3D6E-403B-9DA6-A56CC4D9D984}"/>
              </a:ext>
            </a:extLst>
          </p:cNvPr>
          <p:cNvPicPr>
            <a:picLocks noChangeAspect="1"/>
          </p:cNvPicPr>
          <p:nvPr/>
        </p:nvPicPr>
        <p:blipFill rotWithShape="1">
          <a:blip r:embed="rId8"/>
          <a:srcRect l="13525" r="13719"/>
          <a:stretch/>
        </p:blipFill>
        <p:spPr>
          <a:xfrm>
            <a:off x="9472003" y="3604773"/>
            <a:ext cx="2488041" cy="2567658"/>
          </a:xfrm>
          <a:prstGeom prst="rect">
            <a:avLst/>
          </a:prstGeom>
        </p:spPr>
      </p:pic>
    </p:spTree>
    <p:extLst>
      <p:ext uri="{BB962C8B-B14F-4D97-AF65-F5344CB8AC3E}">
        <p14:creationId xmlns:p14="http://schemas.microsoft.com/office/powerpoint/2010/main" val="1428882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2073349" y="582021"/>
            <a:ext cx="8048846" cy="1055393"/>
          </a:xfrm>
        </p:spPr>
        <p:txBody>
          <a:bodyPr anchor="ctr">
            <a:normAutofit/>
          </a:bodyPr>
          <a:lstStyle/>
          <a:p>
            <a:r>
              <a:rPr lang="nl-NL" sz="4000" dirty="0">
                <a:latin typeface="Calibri" panose="020F0502020204030204" pitchFamily="34" charset="0"/>
                <a:cs typeface="Calibri" panose="020F0502020204030204" pitchFamily="34" charset="0"/>
              </a:rPr>
              <a:t>Welkom</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723014" y="2191431"/>
            <a:ext cx="11145546" cy="3621540"/>
          </a:xfrm>
        </p:spPr>
        <p:txBody>
          <a:bodyPr anchor="t">
            <a:noAutofit/>
          </a:bodyPr>
          <a:lstStyle/>
          <a:p>
            <a:pPr marL="0" indent="0">
              <a:buNone/>
            </a:pPr>
            <a:endParaRPr lang="nl-NL" sz="2000" dirty="0"/>
          </a:p>
          <a:p>
            <a:pPr marL="0" indent="0">
              <a:buNone/>
            </a:pPr>
            <a:r>
              <a:rPr lang="nl-NL" sz="2000" dirty="0"/>
              <a:t>Programma:</a:t>
            </a:r>
          </a:p>
          <a:p>
            <a:pPr marL="0" indent="0">
              <a:buNone/>
            </a:pPr>
            <a:r>
              <a:rPr lang="nl-NL" sz="2000" dirty="0"/>
              <a:t>19.30 – 19.40	Welkom</a:t>
            </a:r>
          </a:p>
          <a:p>
            <a:pPr marL="0" indent="0">
              <a:buNone/>
            </a:pPr>
            <a:r>
              <a:rPr lang="nl-NL" sz="2000" dirty="0"/>
              <a:t>19.40 – 20.05	Introductie energietransitie door Lian Merkx (VNG) en Karen Arpad (NP RES)</a:t>
            </a:r>
          </a:p>
          <a:p>
            <a:pPr marL="0" indent="0">
              <a:buNone/>
            </a:pPr>
            <a:r>
              <a:rPr lang="nl-NL" sz="2000" dirty="0"/>
              <a:t>20.05 – 20.15	Interview met Teunis Reedijk over de rol van het raadslid in de energietransitie</a:t>
            </a:r>
          </a:p>
          <a:p>
            <a:pPr marL="0" indent="0">
              <a:buNone/>
            </a:pPr>
            <a:r>
              <a:rPr lang="nl-NL" sz="2000" dirty="0"/>
              <a:t>20.15 – 20.45	Vragen deelnemers</a:t>
            </a:r>
          </a:p>
          <a:p>
            <a:pPr marL="0" indent="0">
              <a:buNone/>
            </a:pPr>
            <a:r>
              <a:rPr lang="nl-NL" sz="2000" dirty="0"/>
              <a:t>20.45 – 21.00	Tips en afsluiting</a:t>
            </a:r>
          </a:p>
        </p:txBody>
      </p:sp>
      <p:pic>
        <p:nvPicPr>
          <p:cNvPr id="4" name="Afbeelding 3">
            <a:extLst>
              <a:ext uri="{FF2B5EF4-FFF2-40B4-BE49-F238E27FC236}">
                <a16:creationId xmlns:a16="http://schemas.microsoft.com/office/drawing/2014/main" id="{D747ED04-0CEC-4343-BF79-3100D876A693}"/>
              </a:ext>
            </a:extLst>
          </p:cNvPr>
          <p:cNvPicPr>
            <a:picLocks noChangeAspect="1"/>
          </p:cNvPicPr>
          <p:nvPr/>
        </p:nvPicPr>
        <p:blipFill>
          <a:blip r:embed="rId3"/>
          <a:stretch>
            <a:fillRect/>
          </a:stretch>
        </p:blipFill>
        <p:spPr>
          <a:xfrm>
            <a:off x="131109" y="499389"/>
            <a:ext cx="1938696" cy="1091279"/>
          </a:xfrm>
          <a:prstGeom prst="rect">
            <a:avLst/>
          </a:prstGeom>
        </p:spPr>
      </p:pic>
    </p:spTree>
    <p:extLst>
      <p:ext uri="{BB962C8B-B14F-4D97-AF65-F5344CB8AC3E}">
        <p14:creationId xmlns:p14="http://schemas.microsoft.com/office/powerpoint/2010/main" val="4108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25" name="Rechthoek 24">
            <a:extLst>
              <a:ext uri="{FF2B5EF4-FFF2-40B4-BE49-F238E27FC236}">
                <a16:creationId xmlns:a16="http://schemas.microsoft.com/office/drawing/2014/main" id="{C805C836-F8BB-4A9F-A0C9-DE3C93912272}"/>
              </a:ext>
            </a:extLst>
          </p:cNvPr>
          <p:cNvSpPr/>
          <p:nvPr/>
        </p:nvSpPr>
        <p:spPr>
          <a:xfrm>
            <a:off x="4146426" y="1086550"/>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4"/>
          <a:srcRect/>
          <a:stretch/>
        </p:blipFill>
        <p:spPr>
          <a:xfrm>
            <a:off x="7512823" y="0"/>
            <a:ext cx="4331084" cy="28809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Afbeelding 4"/>
          <p:cNvPicPr>
            <a:picLocks noChangeAspect="1"/>
          </p:cNvPicPr>
          <p:nvPr/>
        </p:nvPicPr>
        <p:blipFill>
          <a:blip r:embed="rId5"/>
          <a:srcRect/>
          <a:stretch/>
        </p:blipFill>
        <p:spPr>
          <a:xfrm rot="20919123">
            <a:off x="242999" y="-156687"/>
            <a:ext cx="2757708" cy="3902246"/>
          </a:xfrm>
          <a:prstGeom prst="rect">
            <a:avLst/>
          </a:prstGeom>
          <a:ln>
            <a:noFill/>
          </a:ln>
          <a:effectLst>
            <a:outerShdw blurRad="190500" algn="tl" rotWithShape="0">
              <a:srgbClr val="000000">
                <a:alpha val="70000"/>
              </a:srgbClr>
            </a:outerShdw>
          </a:effectLst>
        </p:spPr>
      </p:pic>
      <p:pic>
        <p:nvPicPr>
          <p:cNvPr id="13" name="Afbeelding 12"/>
          <p:cNvPicPr>
            <a:picLocks noChangeAspect="1"/>
          </p:cNvPicPr>
          <p:nvPr/>
        </p:nvPicPr>
        <p:blipFill>
          <a:blip r:embed="rId6"/>
          <a:srcRect/>
          <a:stretch/>
        </p:blipFill>
        <p:spPr>
          <a:xfrm rot="551008">
            <a:off x="3170993" y="2499733"/>
            <a:ext cx="5228506" cy="25571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fbeelding 1"/>
          <p:cNvPicPr>
            <a:picLocks noChangeAspect="1"/>
          </p:cNvPicPr>
          <p:nvPr/>
        </p:nvPicPr>
        <p:blipFill>
          <a:blip r:embed="rId7"/>
          <a:srcRect/>
          <a:stretch/>
        </p:blipFill>
        <p:spPr>
          <a:xfrm>
            <a:off x="7636688" y="3815880"/>
            <a:ext cx="4207219" cy="2419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hthoek 5">
            <a:extLst>
              <a:ext uri="{FF2B5EF4-FFF2-40B4-BE49-F238E27FC236}">
                <a16:creationId xmlns:a16="http://schemas.microsoft.com/office/drawing/2014/main" id="{3DAA21D5-F561-2452-3731-FD103EB9B728}"/>
              </a:ext>
            </a:extLst>
          </p:cNvPr>
          <p:cNvSpPr/>
          <p:nvPr/>
        </p:nvSpPr>
        <p:spPr>
          <a:xfrm>
            <a:off x="5977217" y="3244334"/>
            <a:ext cx="237566" cy="369332"/>
          </a:xfrm>
          <a:prstGeom prst="rect">
            <a:avLst/>
          </a:prstGeom>
        </p:spPr>
        <p:txBody>
          <a:bodyPr wrap="square">
            <a:spAutoFit/>
          </a:bodyPr>
          <a:lstStyle/>
          <a:p>
            <a:r>
              <a:rPr lang="nl-NL" dirty="0">
                <a:solidFill>
                  <a:srgbClr val="000000"/>
                </a:solidFill>
                <a:latin typeface="-webkit-standard"/>
              </a:rPr>
              <a:t> </a:t>
            </a:r>
            <a:endParaRPr lang="nl-NL" dirty="0"/>
          </a:p>
        </p:txBody>
      </p:sp>
      <p:pic>
        <p:nvPicPr>
          <p:cNvPr id="12" name="Afbeelding 11">
            <a:extLst>
              <a:ext uri="{FF2B5EF4-FFF2-40B4-BE49-F238E27FC236}">
                <a16:creationId xmlns:a16="http://schemas.microsoft.com/office/drawing/2014/main" id="{F6FE0B1C-3B97-1440-A7D8-E17490BE6AE5}"/>
              </a:ext>
            </a:extLst>
          </p:cNvPr>
          <p:cNvPicPr>
            <a:picLocks noChangeAspect="1"/>
          </p:cNvPicPr>
          <p:nvPr/>
        </p:nvPicPr>
        <p:blipFill>
          <a:blip r:embed="rId8"/>
          <a:srcRect/>
          <a:stretch/>
        </p:blipFill>
        <p:spPr>
          <a:xfrm>
            <a:off x="348093" y="4513620"/>
            <a:ext cx="3585711" cy="1963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757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1285240" y="1236481"/>
            <a:ext cx="10044748" cy="820919"/>
          </a:xfrm>
        </p:spPr>
        <p:txBody>
          <a:bodyPr anchor="ctr">
            <a:normAutofit/>
          </a:bodyPr>
          <a:lstStyle/>
          <a:p>
            <a:r>
              <a:rPr lang="nl-NL" sz="5000" dirty="0"/>
              <a:t>Vervolg inwerkprogramma raadsleden</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948804" y="2308024"/>
            <a:ext cx="10717619" cy="3816330"/>
          </a:xfrm>
        </p:spPr>
        <p:txBody>
          <a:bodyPr anchor="t">
            <a:normAutofit/>
          </a:bodyPr>
          <a:lstStyle/>
          <a:p>
            <a:pPr lvl="1"/>
            <a:endParaRPr lang="nl-NL" sz="2000"/>
          </a:p>
          <a:p>
            <a:pPr marL="0" indent="0">
              <a:buNone/>
            </a:pPr>
            <a:endParaRPr lang="nl-NL" sz="1300"/>
          </a:p>
          <a:p>
            <a:pPr marL="0" indent="0">
              <a:buNone/>
            </a:pPr>
            <a:endParaRPr lang="nl-NL" sz="1300" dirty="0"/>
          </a:p>
        </p:txBody>
      </p:sp>
      <p:graphicFrame>
        <p:nvGraphicFramePr>
          <p:cNvPr id="5" name="Tabel 4">
            <a:extLst>
              <a:ext uri="{FF2B5EF4-FFF2-40B4-BE49-F238E27FC236}">
                <a16:creationId xmlns:a16="http://schemas.microsoft.com/office/drawing/2014/main" id="{82296D73-A353-4E78-AA13-7E1B785B2AA2}"/>
              </a:ext>
            </a:extLst>
          </p:cNvPr>
          <p:cNvGraphicFramePr>
            <a:graphicFrameLocks noGrp="1"/>
          </p:cNvGraphicFramePr>
          <p:nvPr>
            <p:extLst>
              <p:ext uri="{D42A27DB-BD31-4B8C-83A1-F6EECF244321}">
                <p14:modId xmlns:p14="http://schemas.microsoft.com/office/powerpoint/2010/main" val="1000233794"/>
              </p:ext>
            </p:extLst>
          </p:nvPr>
        </p:nvGraphicFramePr>
        <p:xfrm>
          <a:off x="1488558" y="2271014"/>
          <a:ext cx="9841430" cy="3495930"/>
        </p:xfrm>
        <a:graphic>
          <a:graphicData uri="http://schemas.openxmlformats.org/drawingml/2006/table">
            <a:tbl>
              <a:tblPr firstRow="1" firstCol="1" bandRow="1">
                <a:tableStyleId>{5C22544A-7EE6-4342-B048-85BDC9FD1C3A}</a:tableStyleId>
              </a:tblPr>
              <a:tblGrid>
                <a:gridCol w="6346961">
                  <a:extLst>
                    <a:ext uri="{9D8B030D-6E8A-4147-A177-3AD203B41FA5}">
                      <a16:colId xmlns:a16="http://schemas.microsoft.com/office/drawing/2014/main" val="3212343338"/>
                    </a:ext>
                  </a:extLst>
                </a:gridCol>
                <a:gridCol w="3494469">
                  <a:extLst>
                    <a:ext uri="{9D8B030D-6E8A-4147-A177-3AD203B41FA5}">
                      <a16:colId xmlns:a16="http://schemas.microsoft.com/office/drawing/2014/main" val="541955891"/>
                    </a:ext>
                  </a:extLst>
                </a:gridCol>
              </a:tblGrid>
              <a:tr h="2654151">
                <a:tc>
                  <a:txBody>
                    <a:bodyPr/>
                    <a:lstStyle/>
                    <a:p>
                      <a:pPr marL="9525" indent="-6350">
                        <a:lnSpc>
                          <a:spcPct val="107000"/>
                        </a:lnSpc>
                        <a:spcAft>
                          <a:spcPts val="20"/>
                        </a:spcAft>
                      </a:pPr>
                      <a:r>
                        <a:rPr lang="nl-NL" sz="1800" b="0" dirty="0">
                          <a:solidFill>
                            <a:schemeClr val="tx1"/>
                          </a:solidFill>
                          <a:effectLst/>
                          <a:latin typeface="Calibri" panose="020F0502020204030204" pitchFamily="34" charset="0"/>
                          <a:cs typeface="Calibri" panose="020F0502020204030204" pitchFamily="34" charset="0"/>
                        </a:rPr>
                        <a:t>Thematische verdiepende </a:t>
                      </a:r>
                      <a:r>
                        <a:rPr lang="nl-NL" sz="1800" b="0" dirty="0" err="1">
                          <a:solidFill>
                            <a:schemeClr val="tx1"/>
                          </a:solidFill>
                          <a:effectLst/>
                          <a:latin typeface="Calibri" panose="020F0502020204030204" pitchFamily="34" charset="0"/>
                          <a:cs typeface="Calibri" panose="020F0502020204030204" pitchFamily="34" charset="0"/>
                        </a:rPr>
                        <a:t>webinars</a:t>
                      </a:r>
                      <a:r>
                        <a:rPr lang="nl-NL" sz="1800" b="0" dirty="0">
                          <a:solidFill>
                            <a:schemeClr val="tx1"/>
                          </a:solidFill>
                          <a:effectLst/>
                          <a:latin typeface="Calibri" panose="020F0502020204030204" pitchFamily="34" charset="0"/>
                          <a:cs typeface="Calibri" panose="020F0502020204030204" pitchFamily="34" charset="0"/>
                        </a:rPr>
                        <a:t> (online, start 19.30 uur)  </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De energietransitie en het Klimaatakkoord</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De opwek van duurzame energie: kansen en uitdagingen voor raadsleden</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Participatie en omgaan met polarisatie</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Verduurzaming scholen en ander maatschappelijk vastgoed</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Omgevingsbeleid en RES</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Aardgasvrij maken van wijken en gebouwen</a:t>
                      </a:r>
                    </a:p>
                    <a:p>
                      <a:pPr marL="342900" lvl="0" indent="-342900">
                        <a:lnSpc>
                          <a:spcPct val="107000"/>
                        </a:lnSpc>
                        <a:spcAft>
                          <a:spcPts val="800"/>
                        </a:spcAft>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Duurzame mobiliteit</a:t>
                      </a:r>
                      <a:endParaRPr lang="nl-NL"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r>
                        <a:rPr lang="en-US" sz="1800" b="0" dirty="0">
                          <a:solidFill>
                            <a:schemeClr val="tx1"/>
                          </a:solidFill>
                          <a:effectLst/>
                          <a:latin typeface="Calibri" panose="020F0502020204030204" pitchFamily="34" charset="0"/>
                          <a:cs typeface="Calibri" panose="020F0502020204030204" pitchFamily="34" charset="0"/>
                        </a:rPr>
                        <a:t> </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1 </a:t>
                      </a:r>
                      <a:r>
                        <a:rPr lang="en-US" sz="1800" b="0" dirty="0" err="1">
                          <a:solidFill>
                            <a:schemeClr val="tx1"/>
                          </a:solidFill>
                          <a:effectLst/>
                          <a:latin typeface="Calibri" panose="020F0502020204030204" pitchFamily="34" charset="0"/>
                          <a:cs typeface="Calibri" panose="020F0502020204030204" pitchFamily="34" charset="0"/>
                        </a:rPr>
                        <a:t>juni</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8 </a:t>
                      </a:r>
                      <a:r>
                        <a:rPr lang="en-US" sz="1800" b="0" dirty="0" err="1">
                          <a:solidFill>
                            <a:schemeClr val="tx1"/>
                          </a:solidFill>
                          <a:effectLst/>
                          <a:latin typeface="Calibri" panose="020F0502020204030204" pitchFamily="34" charset="0"/>
                          <a:cs typeface="Calibri" panose="020F0502020204030204" pitchFamily="34" charset="0"/>
                        </a:rPr>
                        <a:t>juni</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a:solidFill>
                            <a:schemeClr val="tx1"/>
                          </a:solidFill>
                          <a:effectLst/>
                          <a:latin typeface="Calibri" panose="020F0502020204030204" pitchFamily="34" charset="0"/>
                          <a:cs typeface="Calibri" panose="020F0502020204030204" pitchFamily="34" charset="0"/>
                        </a:rPr>
                        <a:t> </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15 </a:t>
                      </a:r>
                      <a:r>
                        <a:rPr lang="en-US" sz="1800" b="0" dirty="0" err="1">
                          <a:solidFill>
                            <a:schemeClr val="tx1"/>
                          </a:solidFill>
                          <a:effectLst/>
                          <a:latin typeface="Calibri" panose="020F0502020204030204" pitchFamily="34" charset="0"/>
                          <a:cs typeface="Calibri" panose="020F0502020204030204" pitchFamily="34" charset="0"/>
                        </a:rPr>
                        <a:t>juni</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14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a:solidFill>
                            <a:schemeClr val="tx1"/>
                          </a:solidFill>
                          <a:effectLst/>
                          <a:latin typeface="Calibri" panose="020F0502020204030204" pitchFamily="34" charset="0"/>
                          <a:cs typeface="Calibri" panose="020F0502020204030204" pitchFamily="34" charset="0"/>
                        </a:rPr>
                        <a:t> </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21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28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5 </a:t>
                      </a:r>
                      <a:r>
                        <a:rPr lang="en-US" sz="1800" b="0" dirty="0" err="1">
                          <a:solidFill>
                            <a:schemeClr val="tx1"/>
                          </a:solidFill>
                          <a:effectLst/>
                          <a:latin typeface="Calibri" panose="020F0502020204030204" pitchFamily="34" charset="0"/>
                          <a:cs typeface="Calibri" panose="020F0502020204030204" pitchFamily="34" charset="0"/>
                        </a:rPr>
                        <a:t>oktober</a:t>
                      </a: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644400943"/>
                  </a:ext>
                </a:extLst>
              </a:tr>
              <a:tr h="518705">
                <a:tc>
                  <a:txBody>
                    <a:bodyPr/>
                    <a:lstStyle/>
                    <a:p>
                      <a:pPr marL="9525" indent="-6350">
                        <a:lnSpc>
                          <a:spcPct val="107000"/>
                        </a:lnSpc>
                        <a:spcAft>
                          <a:spcPts val="20"/>
                        </a:spcAft>
                      </a:pPr>
                      <a:r>
                        <a:rPr lang="nl-NL" sz="1800" b="0">
                          <a:solidFill>
                            <a:schemeClr val="tx1"/>
                          </a:solidFill>
                          <a:effectLst/>
                          <a:latin typeface="Calibri" panose="020F0502020204030204" pitchFamily="34" charset="0"/>
                          <a:cs typeface="Calibri" panose="020F0502020204030204" pitchFamily="34" charset="0"/>
                        </a:rPr>
                        <a:t>Tweedaagse zomercursus (fysiek). Een combinatie van de basiscursus, de thematische verdieping én vaardighedentraining.</a:t>
                      </a:r>
                      <a:endParaRPr lang="nl-NL" sz="1800" b="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r>
                        <a:rPr lang="nl-NL" sz="1800" b="0" dirty="0">
                          <a:solidFill>
                            <a:schemeClr val="tx1"/>
                          </a:solidFill>
                          <a:effectLst/>
                          <a:latin typeface="Calibri" panose="020F0502020204030204" pitchFamily="34" charset="0"/>
                          <a:cs typeface="Calibri" panose="020F0502020204030204" pitchFamily="34" charset="0"/>
                        </a:rPr>
                        <a:t>Woensdag 13 juli en donderdag 14 juli (hele dagen)</a:t>
                      </a: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418305218"/>
                  </a:ext>
                </a:extLst>
              </a:tr>
            </a:tbl>
          </a:graphicData>
        </a:graphic>
      </p:graphicFrame>
      <p:pic>
        <p:nvPicPr>
          <p:cNvPr id="6" name="Afbeelding 5">
            <a:extLst>
              <a:ext uri="{FF2B5EF4-FFF2-40B4-BE49-F238E27FC236}">
                <a16:creationId xmlns:a16="http://schemas.microsoft.com/office/drawing/2014/main" id="{6DD06918-CD88-428F-8A7B-8A1138149692}"/>
              </a:ext>
            </a:extLst>
          </p:cNvPr>
          <p:cNvPicPr>
            <a:picLocks noChangeAspect="1"/>
          </p:cNvPicPr>
          <p:nvPr/>
        </p:nvPicPr>
        <p:blipFill>
          <a:blip r:embed="rId3"/>
          <a:stretch>
            <a:fillRect/>
          </a:stretch>
        </p:blipFill>
        <p:spPr>
          <a:xfrm>
            <a:off x="0" y="188007"/>
            <a:ext cx="1796902" cy="1011464"/>
          </a:xfrm>
          <a:prstGeom prst="rect">
            <a:avLst/>
          </a:prstGeom>
        </p:spPr>
      </p:pic>
    </p:spTree>
    <p:extLst>
      <p:ext uri="{BB962C8B-B14F-4D97-AF65-F5344CB8AC3E}">
        <p14:creationId xmlns:p14="http://schemas.microsoft.com/office/powerpoint/2010/main" val="203391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3960E-71E3-4628-A69C-2214727D89FC}"/>
              </a:ext>
            </a:extLst>
          </p:cNvPr>
          <p:cNvSpPr>
            <a:spLocks noGrp="1"/>
          </p:cNvSpPr>
          <p:nvPr>
            <p:ph type="title"/>
          </p:nvPr>
        </p:nvSpPr>
        <p:spPr>
          <a:xfrm>
            <a:off x="4005942" y="1600181"/>
            <a:ext cx="5223117" cy="472361"/>
          </a:xfrm>
        </p:spPr>
        <p:txBody>
          <a:bodyPr/>
          <a:lstStyle/>
          <a:p>
            <a:r>
              <a:rPr lang="nl-NL" dirty="0"/>
              <a:t>BEDANKT VOOR UW AANWEZIGHEID</a:t>
            </a:r>
          </a:p>
        </p:txBody>
      </p:sp>
      <p:sp>
        <p:nvSpPr>
          <p:cNvPr id="3" name="Tijdelijke aanduiding voor inhoud 2">
            <a:extLst>
              <a:ext uri="{FF2B5EF4-FFF2-40B4-BE49-F238E27FC236}">
                <a16:creationId xmlns:a16="http://schemas.microsoft.com/office/drawing/2014/main" id="{1C91B806-B5DC-4E43-B4A9-5A927AFCD562}"/>
              </a:ext>
            </a:extLst>
          </p:cNvPr>
          <p:cNvSpPr>
            <a:spLocks noGrp="1"/>
          </p:cNvSpPr>
          <p:nvPr>
            <p:ph idx="1"/>
          </p:nvPr>
        </p:nvSpPr>
        <p:spPr>
          <a:xfrm>
            <a:off x="849086" y="2620927"/>
            <a:ext cx="10548257" cy="2860158"/>
          </a:xfrm>
        </p:spPr>
        <p:txBody>
          <a:bodyPr>
            <a:normAutofit/>
          </a:bodyPr>
          <a:lstStyle/>
          <a:p>
            <a:r>
              <a:rPr lang="nl-NL" sz="4800" dirty="0"/>
              <a:t>En heel veel succes de komende vier jaar!</a:t>
            </a:r>
          </a:p>
        </p:txBody>
      </p:sp>
      <p:sp>
        <p:nvSpPr>
          <p:cNvPr id="6" name="Tijdelijke aanduiding voor dianummer 5">
            <a:extLst>
              <a:ext uri="{FF2B5EF4-FFF2-40B4-BE49-F238E27FC236}">
                <a16:creationId xmlns:a16="http://schemas.microsoft.com/office/drawing/2014/main" id="{C37CC86D-8553-4DB0-8C34-146E0C156726}"/>
              </a:ext>
            </a:extLst>
          </p:cNvPr>
          <p:cNvSpPr>
            <a:spLocks noGrp="1"/>
          </p:cNvSpPr>
          <p:nvPr>
            <p:ph type="sldNum" sz="quarter" idx="12"/>
          </p:nvPr>
        </p:nvSpPr>
        <p:spPr/>
        <p:txBody>
          <a:bodyPr/>
          <a:lstStyle/>
          <a:p>
            <a:fld id="{63D2515C-A37A-744F-8DA2-E1C9190E5349}" type="slidenum">
              <a:rPr lang="nl-NL" smtClean="0"/>
              <a:pPr/>
              <a:t>22</a:t>
            </a:fld>
            <a:endParaRPr lang="nl-NL" dirty="0"/>
          </a:p>
        </p:txBody>
      </p:sp>
      <p:pic>
        <p:nvPicPr>
          <p:cNvPr id="4" name="Afbeelding 3">
            <a:extLst>
              <a:ext uri="{FF2B5EF4-FFF2-40B4-BE49-F238E27FC236}">
                <a16:creationId xmlns:a16="http://schemas.microsoft.com/office/drawing/2014/main" id="{91AF1543-7983-4490-9C5C-8D09B3DBBC4E}"/>
              </a:ext>
            </a:extLst>
          </p:cNvPr>
          <p:cNvPicPr>
            <a:picLocks noChangeAspect="1"/>
          </p:cNvPicPr>
          <p:nvPr/>
        </p:nvPicPr>
        <p:blipFill>
          <a:blip r:embed="rId2"/>
          <a:stretch>
            <a:fillRect/>
          </a:stretch>
        </p:blipFill>
        <p:spPr>
          <a:xfrm>
            <a:off x="405796" y="423859"/>
            <a:ext cx="1938696" cy="1091279"/>
          </a:xfrm>
          <a:prstGeom prst="rect">
            <a:avLst/>
          </a:prstGeom>
        </p:spPr>
      </p:pic>
    </p:spTree>
    <p:extLst>
      <p:ext uri="{BB962C8B-B14F-4D97-AF65-F5344CB8AC3E}">
        <p14:creationId xmlns:p14="http://schemas.microsoft.com/office/powerpoint/2010/main" val="96924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8DA0A14-9DD1-4E6B-BF36-F8107D6A48B8}"/>
              </a:ext>
            </a:extLst>
          </p:cNvPr>
          <p:cNvSpPr>
            <a:spLocks noGrp="1"/>
          </p:cNvSpPr>
          <p:nvPr>
            <p:ph type="title"/>
          </p:nvPr>
        </p:nvSpPr>
        <p:spPr>
          <a:xfrm>
            <a:off x="2041451" y="301013"/>
            <a:ext cx="8123275" cy="787139"/>
          </a:xfrm>
        </p:spPr>
        <p:txBody>
          <a:bodyPr/>
          <a:lstStyle/>
          <a:p>
            <a:r>
              <a:rPr lang="nl-NL" sz="3200" dirty="0">
                <a:latin typeface="Calibri" panose="020F0502020204030204" pitchFamily="34" charset="0"/>
                <a:cs typeface="Calibri" panose="020F0502020204030204" pitchFamily="34" charset="0"/>
              </a:rPr>
              <a:t>Waarom</a:t>
            </a:r>
            <a:r>
              <a:rPr lang="en-US" sz="3200" dirty="0">
                <a:latin typeface="Calibri" panose="020F0502020204030204" pitchFamily="34" charset="0"/>
                <a:cs typeface="Calibri" panose="020F0502020204030204" pitchFamily="34" charset="0"/>
              </a:rPr>
              <a:t> een </a:t>
            </a:r>
            <a:r>
              <a:rPr lang="en-US" sz="3200" dirty="0" err="1">
                <a:latin typeface="Calibri" panose="020F0502020204030204" pitchFamily="34" charset="0"/>
                <a:cs typeface="Calibri" panose="020F0502020204030204" pitchFamily="34" charset="0"/>
              </a:rPr>
              <a:t>inwerkprogramma</a:t>
            </a:r>
            <a:r>
              <a:rPr lang="en-US" sz="3200" dirty="0">
                <a:latin typeface="Calibri" panose="020F0502020204030204" pitchFamily="34" charset="0"/>
                <a:cs typeface="Calibri" panose="020F0502020204030204" pitchFamily="34" charset="0"/>
              </a:rPr>
              <a:t>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door VNG </a:t>
            </a:r>
            <a:r>
              <a:rPr lang="en-US" sz="3200" dirty="0" err="1">
                <a:latin typeface="Calibri" panose="020F0502020204030204" pitchFamily="34" charset="0"/>
                <a:cs typeface="Calibri" panose="020F0502020204030204" pitchFamily="34" charset="0"/>
              </a:rPr>
              <a:t>en</a:t>
            </a:r>
            <a:r>
              <a:rPr lang="en-US" sz="3200" dirty="0">
                <a:latin typeface="Calibri" panose="020F0502020204030204" pitchFamily="34" charset="0"/>
                <a:cs typeface="Calibri" panose="020F0502020204030204" pitchFamily="34" charset="0"/>
              </a:rPr>
              <a:t> NPRES</a:t>
            </a:r>
          </a:p>
        </p:txBody>
      </p:sp>
      <p:sp>
        <p:nvSpPr>
          <p:cNvPr id="3" name="Tijdelijke aanduiding voor inhoud 2">
            <a:extLst>
              <a:ext uri="{FF2B5EF4-FFF2-40B4-BE49-F238E27FC236}">
                <a16:creationId xmlns:a16="http://schemas.microsoft.com/office/drawing/2014/main" id="{D4BAE8E0-ADA6-4129-B21C-188EA09838F2}"/>
              </a:ext>
            </a:extLst>
          </p:cNvPr>
          <p:cNvSpPr>
            <a:spLocks noGrp="1"/>
          </p:cNvSpPr>
          <p:nvPr>
            <p:ph idx="1"/>
          </p:nvPr>
        </p:nvSpPr>
        <p:spPr>
          <a:xfrm>
            <a:off x="520995" y="2340429"/>
            <a:ext cx="5326912" cy="3573008"/>
          </a:xfrm>
        </p:spPr>
        <p:txBody>
          <a:bodyPr>
            <a:normAutofit/>
          </a:bodyPr>
          <a:lstStyle/>
          <a:p>
            <a:r>
              <a:rPr lang="nl-NL" sz="2400" dirty="0">
                <a:effectLst/>
                <a:latin typeface="Calibri" panose="020F0502020204030204" pitchFamily="34" charset="0"/>
                <a:ea typeface="Calibri" panose="020F0502020204030204" pitchFamily="34" charset="0"/>
              </a:rPr>
              <a:t>Ondersteunen van gemeenteraadsleden bij de invulling van hun rol bij de energietransitie. </a:t>
            </a:r>
          </a:p>
          <a:p>
            <a:r>
              <a:rPr lang="nl-NL" sz="2400" dirty="0">
                <a:effectLst/>
                <a:latin typeface="Calibri" panose="020F0502020204030204" pitchFamily="34" charset="0"/>
                <a:ea typeface="Calibri" panose="020F0502020204030204" pitchFamily="34" charset="0"/>
              </a:rPr>
              <a:t>Sterkere rol bij de RES en betrokkenheid met de energietransitie vergroten. </a:t>
            </a:r>
          </a:p>
          <a:p>
            <a:r>
              <a:rPr lang="nl-NL" sz="2400" dirty="0">
                <a:effectLst/>
                <a:latin typeface="Calibri" panose="020F0502020204030204" pitchFamily="34" charset="0"/>
                <a:ea typeface="Calibri" panose="020F0502020204030204" pitchFamily="34" charset="0"/>
              </a:rPr>
              <a:t>Actuele informatie en beantwoorden vragen</a:t>
            </a:r>
            <a:endParaRPr lang="nl-NL" sz="2400" dirty="0"/>
          </a:p>
        </p:txBody>
      </p:sp>
      <p:sp>
        <p:nvSpPr>
          <p:cNvPr id="6" name="Tijdelijke aanduiding voor dianummer 5">
            <a:extLst>
              <a:ext uri="{FF2B5EF4-FFF2-40B4-BE49-F238E27FC236}">
                <a16:creationId xmlns:a16="http://schemas.microsoft.com/office/drawing/2014/main" id="{7527462B-CA4F-4EDB-BBDA-9D3B3D078FD3}"/>
              </a:ext>
            </a:extLst>
          </p:cNvPr>
          <p:cNvSpPr>
            <a:spLocks noGrp="1"/>
          </p:cNvSpPr>
          <p:nvPr>
            <p:ph type="sldNum" sz="quarter" idx="12"/>
          </p:nvPr>
        </p:nvSpPr>
        <p:spPr>
          <a:xfrm>
            <a:off x="11496674" y="6463929"/>
            <a:ext cx="43534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1026" name="Picture 2" descr="Bericht Brochure RES en Besluitvorming bekijken">
            <a:extLst>
              <a:ext uri="{FF2B5EF4-FFF2-40B4-BE49-F238E27FC236}">
                <a16:creationId xmlns:a16="http://schemas.microsoft.com/office/drawing/2014/main" id="{926DAADC-FF5A-4B51-A995-F320F4F4F0DB}"/>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9412" r="12661" b="-3"/>
          <a:stretch/>
        </p:blipFill>
        <p:spPr bwMode="auto">
          <a:xfrm>
            <a:off x="6788392" y="1638644"/>
            <a:ext cx="4708283" cy="4274793"/>
          </a:xfrm>
          <a:prstGeom prst="rect">
            <a:avLst/>
          </a:prstGeom>
          <a:solidFill>
            <a:srgbClr val="FFFFFF"/>
          </a:solidFill>
        </p:spPr>
      </p:pic>
      <p:pic>
        <p:nvPicPr>
          <p:cNvPr id="2" name="Afbeelding 1">
            <a:extLst>
              <a:ext uri="{FF2B5EF4-FFF2-40B4-BE49-F238E27FC236}">
                <a16:creationId xmlns:a16="http://schemas.microsoft.com/office/drawing/2014/main" id="{DC4F79CA-A14F-4BD7-BA94-38C473FB88B0}"/>
              </a:ext>
            </a:extLst>
          </p:cNvPr>
          <p:cNvPicPr>
            <a:picLocks noChangeAspect="1"/>
          </p:cNvPicPr>
          <p:nvPr/>
        </p:nvPicPr>
        <p:blipFill>
          <a:blip r:embed="rId3"/>
          <a:stretch>
            <a:fillRect/>
          </a:stretch>
        </p:blipFill>
        <p:spPr>
          <a:xfrm>
            <a:off x="46074" y="301013"/>
            <a:ext cx="1938696" cy="1091279"/>
          </a:xfrm>
          <a:prstGeom prst="rect">
            <a:avLst/>
          </a:prstGeom>
        </p:spPr>
      </p:pic>
    </p:spTree>
    <p:extLst>
      <p:ext uri="{BB962C8B-B14F-4D97-AF65-F5344CB8AC3E}">
        <p14:creationId xmlns:p14="http://schemas.microsoft.com/office/powerpoint/2010/main" val="109279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083981" y="301013"/>
            <a:ext cx="8091377" cy="645285"/>
          </a:xfrm>
        </p:spPr>
        <p:txBody>
          <a:bodyPr anchor="ctr">
            <a:normAutofit fontScale="90000"/>
          </a:bodyPr>
          <a:lstStyle/>
          <a:p>
            <a:r>
              <a:rPr lang="nl-NL" sz="4400" dirty="0">
                <a:latin typeface="Calibri" panose="020F0502020204030204" pitchFamily="34" charset="0"/>
                <a:cs typeface="Calibri" panose="020F0502020204030204" pitchFamily="34" charset="0"/>
              </a:rPr>
              <a:t>Introductie energietransitie</a:t>
            </a:r>
            <a:br>
              <a:rPr lang="nl-NL" sz="72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7" y="1479257"/>
            <a:ext cx="10583320"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t>De energietransitie: voor welke opgave staan we?</a:t>
            </a:r>
          </a:p>
          <a:p>
            <a:r>
              <a:rPr lang="nl-NL" sz="2000" dirty="0"/>
              <a:t>Wat is de rol van de raadsleden in deze opgave?</a:t>
            </a:r>
          </a:p>
          <a:p>
            <a:endParaRPr lang="nl-NL" sz="2000" dirty="0"/>
          </a:p>
          <a:p>
            <a:pPr marL="457200" lvl="1" indent="0">
              <a:buNone/>
            </a:pPr>
            <a:endParaRPr lang="nl-NL" sz="1600" dirty="0"/>
          </a:p>
        </p:txBody>
      </p:sp>
      <p:pic>
        <p:nvPicPr>
          <p:cNvPr id="5" name="Afbeelding 4" descr="Afbeelding met gras, lucht, buiten, outdoor-object&#10;&#10;Automatisch gegenereerde beschrijving">
            <a:extLst>
              <a:ext uri="{FF2B5EF4-FFF2-40B4-BE49-F238E27FC236}">
                <a16:creationId xmlns:a16="http://schemas.microsoft.com/office/drawing/2014/main" id="{CFCC3333-F527-0D46-819D-2FA72AAFE497}"/>
              </a:ext>
            </a:extLst>
          </p:cNvPr>
          <p:cNvPicPr>
            <a:picLocks noChangeAspect="1"/>
          </p:cNvPicPr>
          <p:nvPr/>
        </p:nvPicPr>
        <p:blipFill>
          <a:blip r:embed="rId3"/>
          <a:stretch>
            <a:fillRect/>
          </a:stretch>
        </p:blipFill>
        <p:spPr>
          <a:xfrm>
            <a:off x="804337" y="2835456"/>
            <a:ext cx="5437154" cy="3632019"/>
          </a:xfrm>
          <a:prstGeom prst="rect">
            <a:avLst/>
          </a:prstGeom>
        </p:spPr>
      </p:pic>
      <p:pic>
        <p:nvPicPr>
          <p:cNvPr id="7" name="Afbeelding 6" descr="Afbeelding met buiten, lucht&#10;&#10;Automatisch gegenereerde beschrijving">
            <a:extLst>
              <a:ext uri="{FF2B5EF4-FFF2-40B4-BE49-F238E27FC236}">
                <a16:creationId xmlns:a16="http://schemas.microsoft.com/office/drawing/2014/main" id="{FB6705D7-66A2-2743-8A3F-0B3C79EA2D25}"/>
              </a:ext>
            </a:extLst>
          </p:cNvPr>
          <p:cNvPicPr>
            <a:picLocks noChangeAspect="1"/>
          </p:cNvPicPr>
          <p:nvPr/>
        </p:nvPicPr>
        <p:blipFill rotWithShape="1">
          <a:blip r:embed="rId4"/>
          <a:srcRect l="1" t="1" r="31610" b="-10472"/>
          <a:stretch/>
        </p:blipFill>
        <p:spPr>
          <a:xfrm>
            <a:off x="6407150" y="2835455"/>
            <a:ext cx="4980507" cy="4022545"/>
          </a:xfrm>
          <a:prstGeom prst="rect">
            <a:avLst/>
          </a:prstGeom>
        </p:spPr>
      </p:pic>
      <p:pic>
        <p:nvPicPr>
          <p:cNvPr id="6" name="Afbeelding 5">
            <a:extLst>
              <a:ext uri="{FF2B5EF4-FFF2-40B4-BE49-F238E27FC236}">
                <a16:creationId xmlns:a16="http://schemas.microsoft.com/office/drawing/2014/main" id="{E7534DB8-464C-4419-92E2-D71A9C174899}"/>
              </a:ext>
            </a:extLst>
          </p:cNvPr>
          <p:cNvPicPr>
            <a:picLocks noChangeAspect="1"/>
          </p:cNvPicPr>
          <p:nvPr/>
        </p:nvPicPr>
        <p:blipFill>
          <a:blip r:embed="rId5"/>
          <a:stretch>
            <a:fillRect/>
          </a:stretch>
        </p:blipFill>
        <p:spPr>
          <a:xfrm>
            <a:off x="145285" y="255518"/>
            <a:ext cx="1938696" cy="1091279"/>
          </a:xfrm>
          <a:prstGeom prst="rect">
            <a:avLst/>
          </a:prstGeom>
        </p:spPr>
      </p:pic>
    </p:spTree>
    <p:extLst>
      <p:ext uri="{BB962C8B-B14F-4D97-AF65-F5344CB8AC3E}">
        <p14:creationId xmlns:p14="http://schemas.microsoft.com/office/powerpoint/2010/main" val="273966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2222204" y="1134940"/>
            <a:ext cx="5858540" cy="4793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nl-NL" sz="1600" dirty="0"/>
          </a:p>
        </p:txBody>
      </p:sp>
      <p:grpSp>
        <p:nvGrpSpPr>
          <p:cNvPr id="5" name="Groep 4">
            <a:extLst>
              <a:ext uri="{FF2B5EF4-FFF2-40B4-BE49-F238E27FC236}">
                <a16:creationId xmlns:a16="http://schemas.microsoft.com/office/drawing/2014/main" id="{EF43009A-A51C-EB4C-81AF-46FD1E95443D}"/>
              </a:ext>
            </a:extLst>
          </p:cNvPr>
          <p:cNvGrpSpPr/>
          <p:nvPr/>
        </p:nvGrpSpPr>
        <p:grpSpPr>
          <a:xfrm>
            <a:off x="121918" y="1958609"/>
            <a:ext cx="5974078" cy="479352"/>
            <a:chOff x="49" y="21122"/>
            <a:chExt cx="4728287" cy="576000"/>
          </a:xfrm>
        </p:grpSpPr>
        <p:sp>
          <p:nvSpPr>
            <p:cNvPr id="6" name="Rechthoek 5">
              <a:extLst>
                <a:ext uri="{FF2B5EF4-FFF2-40B4-BE49-F238E27FC236}">
                  <a16:creationId xmlns:a16="http://schemas.microsoft.com/office/drawing/2014/main" id="{BC91A49D-4020-E247-9477-9AAD5F2A6073}"/>
                </a:ext>
              </a:extLst>
            </p:cNvPr>
            <p:cNvSpPr/>
            <p:nvPr/>
          </p:nvSpPr>
          <p:spPr>
            <a:xfrm>
              <a:off x="49" y="21122"/>
              <a:ext cx="4728287" cy="576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kstvak 6">
              <a:extLst>
                <a:ext uri="{FF2B5EF4-FFF2-40B4-BE49-F238E27FC236}">
                  <a16:creationId xmlns:a16="http://schemas.microsoft.com/office/drawing/2014/main" id="{FFFD475F-D038-DC4B-9E60-EB86712D80E3}"/>
                </a:ext>
              </a:extLst>
            </p:cNvPr>
            <p:cNvSpPr txBox="1"/>
            <p:nvPr/>
          </p:nvSpPr>
          <p:spPr>
            <a:xfrm>
              <a:off x="49" y="21122"/>
              <a:ext cx="4728287" cy="57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kern="1200" dirty="0"/>
                <a:t>Het Klimaatakkoord uit 2018:</a:t>
              </a:r>
              <a:endParaRPr lang="en-US" sz="2000" kern="1200" dirty="0"/>
            </a:p>
          </p:txBody>
        </p:sp>
      </p:grpSp>
      <p:grpSp>
        <p:nvGrpSpPr>
          <p:cNvPr id="14" name="Groep 13">
            <a:extLst>
              <a:ext uri="{FF2B5EF4-FFF2-40B4-BE49-F238E27FC236}">
                <a16:creationId xmlns:a16="http://schemas.microsoft.com/office/drawing/2014/main" id="{67A041B8-F3B7-DE4B-BF75-5F7EBA4D799E}"/>
              </a:ext>
            </a:extLst>
          </p:cNvPr>
          <p:cNvGrpSpPr/>
          <p:nvPr/>
        </p:nvGrpSpPr>
        <p:grpSpPr>
          <a:xfrm>
            <a:off x="121918" y="2438281"/>
            <a:ext cx="5974078" cy="1593769"/>
            <a:chOff x="0" y="618244"/>
            <a:chExt cx="4728287" cy="2909699"/>
          </a:xfrm>
        </p:grpSpPr>
        <p:sp>
          <p:nvSpPr>
            <p:cNvPr id="15" name="Rechthoek 14">
              <a:extLst>
                <a:ext uri="{FF2B5EF4-FFF2-40B4-BE49-F238E27FC236}">
                  <a16:creationId xmlns:a16="http://schemas.microsoft.com/office/drawing/2014/main" id="{98EBB1C2-E18C-EA40-BF1C-AC29D133DDA9}"/>
                </a:ext>
              </a:extLst>
            </p:cNvPr>
            <p:cNvSpPr/>
            <p:nvPr/>
          </p:nvSpPr>
          <p:spPr>
            <a:xfrm>
              <a:off x="0" y="618244"/>
              <a:ext cx="4728287" cy="290969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Tekstvak 15">
              <a:extLst>
                <a:ext uri="{FF2B5EF4-FFF2-40B4-BE49-F238E27FC236}">
                  <a16:creationId xmlns:a16="http://schemas.microsoft.com/office/drawing/2014/main" id="{A52E9F70-5DEE-7243-9C37-BA7965B51400}"/>
                </a:ext>
              </a:extLst>
            </p:cNvPr>
            <p:cNvSpPr txBox="1"/>
            <p:nvPr/>
          </p:nvSpPr>
          <p:spPr>
            <a:xfrm>
              <a:off x="0" y="618244"/>
              <a:ext cx="4728287" cy="29096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defTabSz="889000">
                <a:lnSpc>
                  <a:spcPct val="90000"/>
                </a:lnSpc>
                <a:spcBef>
                  <a:spcPct val="0"/>
                </a:spcBef>
                <a:spcAft>
                  <a:spcPct val="15000"/>
                </a:spcAft>
                <a:buFontTx/>
                <a:buChar char="•"/>
              </a:pPr>
              <a:r>
                <a:rPr lang="nl-NL" sz="1500" dirty="0"/>
                <a:t>Doel: In 2030 stoten we in Nederland 49% minder broeikasgassen uit dan we in 1990 deden.</a:t>
              </a:r>
              <a:endParaRPr lang="en-US" sz="1500" dirty="0"/>
            </a:p>
            <a:p>
              <a:pPr marL="228600" lvl="1" indent="-228600" algn="l" defTabSz="889000">
                <a:lnSpc>
                  <a:spcPct val="90000"/>
                </a:lnSpc>
                <a:spcBef>
                  <a:spcPct val="0"/>
                </a:spcBef>
                <a:spcAft>
                  <a:spcPct val="15000"/>
                </a:spcAft>
                <a:buChar char="•"/>
              </a:pPr>
              <a:r>
                <a:rPr lang="nl-NL" sz="1500" kern="1200" dirty="0"/>
                <a:t>Elektriciteit: In 2030 komt 70 procent van alle elektriciteit uit hernieuwbare bronnen.</a:t>
              </a:r>
              <a:endParaRPr lang="en-US" sz="1500" kern="1200" dirty="0"/>
            </a:p>
            <a:p>
              <a:pPr marL="228600" lvl="1" indent="-228600" algn="l" defTabSz="889000">
                <a:lnSpc>
                  <a:spcPct val="90000"/>
                </a:lnSpc>
                <a:spcBef>
                  <a:spcPct val="0"/>
                </a:spcBef>
                <a:spcAft>
                  <a:spcPct val="15000"/>
                </a:spcAft>
                <a:buChar char="•"/>
              </a:pPr>
              <a:r>
                <a:rPr lang="nl-NL" sz="1500" kern="1200" dirty="0"/>
                <a:t>Gebouwde omgeving: In 2050 moeten 7 miljoen woningen en 1 miljoen gebouwen van het aardgas af. </a:t>
              </a:r>
              <a:endParaRPr lang="en-US" sz="1500" kern="1200" dirty="0"/>
            </a:p>
          </p:txBody>
        </p:sp>
      </p:grpSp>
      <p:grpSp>
        <p:nvGrpSpPr>
          <p:cNvPr id="17" name="Groep 16">
            <a:extLst>
              <a:ext uri="{FF2B5EF4-FFF2-40B4-BE49-F238E27FC236}">
                <a16:creationId xmlns:a16="http://schemas.microsoft.com/office/drawing/2014/main" id="{E39AF0AF-8D46-BD4C-838A-0257B0D73679}"/>
              </a:ext>
            </a:extLst>
          </p:cNvPr>
          <p:cNvGrpSpPr/>
          <p:nvPr/>
        </p:nvGrpSpPr>
        <p:grpSpPr>
          <a:xfrm>
            <a:off x="5969726" y="1960968"/>
            <a:ext cx="6100349" cy="476993"/>
            <a:chOff x="5257624" y="222204"/>
            <a:chExt cx="4860960" cy="604800"/>
          </a:xfrm>
        </p:grpSpPr>
        <p:sp>
          <p:nvSpPr>
            <p:cNvPr id="18" name="Rechthoek 17">
              <a:extLst>
                <a:ext uri="{FF2B5EF4-FFF2-40B4-BE49-F238E27FC236}">
                  <a16:creationId xmlns:a16="http://schemas.microsoft.com/office/drawing/2014/main" id="{51F0181D-0C10-F745-88C0-73030D0E388D}"/>
                </a:ext>
              </a:extLst>
            </p:cNvPr>
            <p:cNvSpPr/>
            <p:nvPr/>
          </p:nvSpPr>
          <p:spPr>
            <a:xfrm>
              <a:off x="5390297" y="222204"/>
              <a:ext cx="4728287" cy="6048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kstvak 18">
              <a:extLst>
                <a:ext uri="{FF2B5EF4-FFF2-40B4-BE49-F238E27FC236}">
                  <a16:creationId xmlns:a16="http://schemas.microsoft.com/office/drawing/2014/main" id="{566C2C19-5A3E-9A49-9B13-4E41FAA4EF67}"/>
                </a:ext>
              </a:extLst>
            </p:cNvPr>
            <p:cNvSpPr txBox="1"/>
            <p:nvPr/>
          </p:nvSpPr>
          <p:spPr>
            <a:xfrm>
              <a:off x="5257624" y="222204"/>
              <a:ext cx="4860960" cy="604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nl-NL" sz="2100" kern="1200"/>
                <a:t>Het Coalitieakkoord uit 2021:</a:t>
              </a:r>
              <a:endParaRPr lang="en-US" sz="2100" kern="1200"/>
            </a:p>
          </p:txBody>
        </p:sp>
      </p:grpSp>
      <p:grpSp>
        <p:nvGrpSpPr>
          <p:cNvPr id="20" name="Groep 19">
            <a:extLst>
              <a:ext uri="{FF2B5EF4-FFF2-40B4-BE49-F238E27FC236}">
                <a16:creationId xmlns:a16="http://schemas.microsoft.com/office/drawing/2014/main" id="{F08535A5-6949-FF48-A6B1-6DC7AFFB894F}"/>
              </a:ext>
            </a:extLst>
          </p:cNvPr>
          <p:cNvGrpSpPr/>
          <p:nvPr/>
        </p:nvGrpSpPr>
        <p:grpSpPr>
          <a:xfrm>
            <a:off x="6136226" y="2448427"/>
            <a:ext cx="5933850" cy="1583623"/>
            <a:chOff x="5390297" y="827004"/>
            <a:chExt cx="4728287" cy="2478734"/>
          </a:xfrm>
        </p:grpSpPr>
        <p:sp>
          <p:nvSpPr>
            <p:cNvPr id="21" name="Rechthoek 20">
              <a:extLst>
                <a:ext uri="{FF2B5EF4-FFF2-40B4-BE49-F238E27FC236}">
                  <a16:creationId xmlns:a16="http://schemas.microsoft.com/office/drawing/2014/main" id="{6DF4EFC4-2DA4-F845-931C-3767015EEBE6}"/>
                </a:ext>
              </a:extLst>
            </p:cNvPr>
            <p:cNvSpPr/>
            <p:nvPr/>
          </p:nvSpPr>
          <p:spPr>
            <a:xfrm>
              <a:off x="5390297" y="827004"/>
              <a:ext cx="4728287" cy="2478734"/>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Tekstvak 21">
              <a:extLst>
                <a:ext uri="{FF2B5EF4-FFF2-40B4-BE49-F238E27FC236}">
                  <a16:creationId xmlns:a16="http://schemas.microsoft.com/office/drawing/2014/main" id="{3DD884FB-7523-EC4F-AB63-61D165257276}"/>
                </a:ext>
              </a:extLst>
            </p:cNvPr>
            <p:cNvSpPr txBox="1"/>
            <p:nvPr/>
          </p:nvSpPr>
          <p:spPr>
            <a:xfrm>
              <a:off x="5390297" y="827004"/>
              <a:ext cx="4728287" cy="24787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342900" lvl="1" indent="-342900" algn="l" defTabSz="933450">
                <a:lnSpc>
                  <a:spcPct val="90000"/>
                </a:lnSpc>
                <a:spcBef>
                  <a:spcPct val="0"/>
                </a:spcBef>
                <a:spcAft>
                  <a:spcPct val="15000"/>
                </a:spcAft>
                <a:buFont typeface="Arial" panose="020B0604020202020204" pitchFamily="34" charset="0"/>
                <a:buChar char="•"/>
              </a:pPr>
              <a:r>
                <a:rPr lang="nl-NL" sz="1500" kern="1200" dirty="0"/>
                <a:t>Nieuw doel: in 2030 55% CO2 reductie in Klimaatwet, in beleid streven naar 60% CO2 reductie in 2030. </a:t>
              </a:r>
            </a:p>
            <a:p>
              <a:pPr marL="342900" lvl="1" indent="-342900" algn="l" defTabSz="933450">
                <a:lnSpc>
                  <a:spcPct val="90000"/>
                </a:lnSpc>
                <a:spcBef>
                  <a:spcPct val="0"/>
                </a:spcBef>
                <a:spcAft>
                  <a:spcPct val="15000"/>
                </a:spcAft>
                <a:buFont typeface="Arial" panose="020B0604020202020204" pitchFamily="34" charset="0"/>
                <a:buChar char="•"/>
              </a:pPr>
              <a:r>
                <a:rPr lang="nl-NL" sz="1500" kern="1200" dirty="0"/>
                <a:t>Een klimaat- en transitiefonds van €35 miljard voor de komende 10 jaar (aanvullend op SDE++)</a:t>
              </a:r>
            </a:p>
            <a:p>
              <a:pPr marL="342900" lvl="1" indent="-342900" algn="l" defTabSz="933450">
                <a:lnSpc>
                  <a:spcPct val="90000"/>
                </a:lnSpc>
                <a:spcBef>
                  <a:spcPct val="0"/>
                </a:spcBef>
                <a:spcAft>
                  <a:spcPct val="15000"/>
                </a:spcAft>
                <a:buFont typeface="Arial" panose="020B0604020202020204" pitchFamily="34" charset="0"/>
                <a:buChar char="•"/>
              </a:pPr>
              <a:r>
                <a:rPr lang="nl-NL" sz="1500" kern="1200" dirty="0"/>
                <a:t>Inzet op voldoende vakmensen</a:t>
              </a:r>
              <a:endParaRPr lang="en-US" sz="1500" kern="1200" dirty="0"/>
            </a:p>
          </p:txBody>
        </p:sp>
      </p:grpSp>
      <p:grpSp>
        <p:nvGrpSpPr>
          <p:cNvPr id="23" name="Groep 22">
            <a:extLst>
              <a:ext uri="{FF2B5EF4-FFF2-40B4-BE49-F238E27FC236}">
                <a16:creationId xmlns:a16="http://schemas.microsoft.com/office/drawing/2014/main" id="{27D645F7-13F8-5E47-9AB7-697A4970E9C3}"/>
              </a:ext>
            </a:extLst>
          </p:cNvPr>
          <p:cNvGrpSpPr/>
          <p:nvPr/>
        </p:nvGrpSpPr>
        <p:grpSpPr>
          <a:xfrm>
            <a:off x="121918" y="4079788"/>
            <a:ext cx="11948158" cy="476993"/>
            <a:chOff x="49" y="21122"/>
            <a:chExt cx="4728287" cy="576000"/>
          </a:xfrm>
        </p:grpSpPr>
        <p:sp>
          <p:nvSpPr>
            <p:cNvPr id="24" name="Rechthoek 23">
              <a:extLst>
                <a:ext uri="{FF2B5EF4-FFF2-40B4-BE49-F238E27FC236}">
                  <a16:creationId xmlns:a16="http://schemas.microsoft.com/office/drawing/2014/main" id="{FA9B947E-AA93-1844-A39B-F510FF5C300C}"/>
                </a:ext>
              </a:extLst>
            </p:cNvPr>
            <p:cNvSpPr/>
            <p:nvPr/>
          </p:nvSpPr>
          <p:spPr>
            <a:xfrm>
              <a:off x="49" y="21122"/>
              <a:ext cx="4728287" cy="576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kstvak 24">
              <a:extLst>
                <a:ext uri="{FF2B5EF4-FFF2-40B4-BE49-F238E27FC236}">
                  <a16:creationId xmlns:a16="http://schemas.microsoft.com/office/drawing/2014/main" id="{9E02D53F-195C-B946-B019-070A29E39480}"/>
                </a:ext>
              </a:extLst>
            </p:cNvPr>
            <p:cNvSpPr txBox="1"/>
            <p:nvPr/>
          </p:nvSpPr>
          <p:spPr>
            <a:xfrm>
              <a:off x="49" y="21122"/>
              <a:ext cx="4728287" cy="57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kern="1200"/>
                <a:t>Europese verplichtingen</a:t>
              </a:r>
              <a:endParaRPr lang="en-US" sz="2000" kern="1200"/>
            </a:p>
          </p:txBody>
        </p:sp>
      </p:grpSp>
      <p:grpSp>
        <p:nvGrpSpPr>
          <p:cNvPr id="29" name="Groep 28">
            <a:extLst>
              <a:ext uri="{FF2B5EF4-FFF2-40B4-BE49-F238E27FC236}">
                <a16:creationId xmlns:a16="http://schemas.microsoft.com/office/drawing/2014/main" id="{BA6F8ED5-ECF0-314C-BAEA-4FF4EA6F579A}"/>
              </a:ext>
            </a:extLst>
          </p:cNvPr>
          <p:cNvGrpSpPr/>
          <p:nvPr/>
        </p:nvGrpSpPr>
        <p:grpSpPr>
          <a:xfrm>
            <a:off x="121917" y="4543718"/>
            <a:ext cx="11948157" cy="2745356"/>
            <a:chOff x="0" y="618244"/>
            <a:chExt cx="4728287" cy="3501106"/>
          </a:xfrm>
        </p:grpSpPr>
        <p:sp>
          <p:nvSpPr>
            <p:cNvPr id="30" name="Rechthoek 29">
              <a:extLst>
                <a:ext uri="{FF2B5EF4-FFF2-40B4-BE49-F238E27FC236}">
                  <a16:creationId xmlns:a16="http://schemas.microsoft.com/office/drawing/2014/main" id="{7CEC49B4-5F3D-8F40-99F3-DA510A783428}"/>
                </a:ext>
              </a:extLst>
            </p:cNvPr>
            <p:cNvSpPr/>
            <p:nvPr/>
          </p:nvSpPr>
          <p:spPr>
            <a:xfrm>
              <a:off x="0" y="618244"/>
              <a:ext cx="4728287" cy="290969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Tekstvak 30">
              <a:extLst>
                <a:ext uri="{FF2B5EF4-FFF2-40B4-BE49-F238E27FC236}">
                  <a16:creationId xmlns:a16="http://schemas.microsoft.com/office/drawing/2014/main" id="{110BFE3E-BF47-1840-8F1F-09CC5C4168BF}"/>
                </a:ext>
              </a:extLst>
            </p:cNvPr>
            <p:cNvSpPr txBox="1"/>
            <p:nvPr/>
          </p:nvSpPr>
          <p:spPr>
            <a:xfrm>
              <a:off x="0" y="618244"/>
              <a:ext cx="4728287" cy="35011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r>
                <a:rPr lang="nl-NL" sz="1500" dirty="0"/>
                <a:t>Gebouwde omgeving:</a:t>
              </a:r>
            </a:p>
            <a:p>
              <a:pPr marL="285750" indent="-285750">
                <a:buFont typeface="Arial" panose="020B0604020202020204" pitchFamily="34" charset="0"/>
                <a:buChar char="•"/>
              </a:pPr>
              <a:r>
                <a:rPr lang="nl-NL" sz="1500" dirty="0"/>
                <a:t>Bestaande bouw: elk jaar minimaal twee labelstappen voor 300.000 woningen en andere gebouwen.​</a:t>
              </a:r>
            </a:p>
            <a:p>
              <a:pPr marL="285750" indent="-285750">
                <a:buFont typeface="Arial" panose="020B0604020202020204" pitchFamily="34" charset="0"/>
                <a:buChar char="•"/>
              </a:pPr>
              <a:r>
                <a:rPr lang="nl-NL" sz="1500" dirty="0"/>
                <a:t>Nieuwbouw: vanaf 2020 “bijna energieneutraal”(BENG) (overheidsgebouwen al vanaf 2018).​</a:t>
              </a:r>
            </a:p>
            <a:p>
              <a:pPr marL="285750" indent="-285750">
                <a:buFont typeface="Arial" panose="020B0604020202020204" pitchFamily="34" charset="0"/>
                <a:buChar char="•"/>
              </a:pPr>
              <a:r>
                <a:rPr lang="nl-NL" sz="1500" dirty="0"/>
                <a:t>Per 1 januari 2023 moet een kantoorgebouw minimaal energielabel C hebben.​</a:t>
              </a:r>
            </a:p>
            <a:p>
              <a:r>
                <a:rPr lang="nl-NL" sz="1500" dirty="0"/>
                <a:t>​</a:t>
              </a:r>
            </a:p>
            <a:p>
              <a:pPr marL="285750" indent="-285750">
                <a:buFont typeface="Courier New" panose="02070309020205020404" pitchFamily="49" charset="0"/>
                <a:buChar char="o"/>
              </a:pPr>
              <a:r>
                <a:rPr lang="nl-NL" sz="1500" dirty="0"/>
                <a:t>Herziening Europese richtlijnen n.a.v. Fit </a:t>
              </a:r>
              <a:r>
                <a:rPr lang="nl-NL" sz="1500" dirty="0" err="1"/>
                <a:t>for</a:t>
              </a:r>
              <a:r>
                <a:rPr lang="nl-NL" sz="1500" dirty="0"/>
                <a:t> 55: Aanvullende eisen voor energieprestatie gebouwen, </a:t>
              </a:r>
              <a:r>
                <a:rPr lang="nl-NL" sz="1500" dirty="0" err="1"/>
                <a:t>energiecertifciering</a:t>
              </a:r>
              <a:r>
                <a:rPr lang="nl-NL" sz="1500" dirty="0"/>
                <a:t> van gebouwen en regelmatige keuring van cv-ketels en airconditioningsystemen in gebouwen (zie </a:t>
              </a:r>
              <a:r>
                <a:rPr lang="nl-NL" sz="1500" dirty="0" err="1"/>
                <a:t>Factsheet</a:t>
              </a:r>
              <a:r>
                <a:rPr lang="nl-NL" sz="1500" dirty="0"/>
                <a:t> EPBD en EED).​</a:t>
              </a:r>
            </a:p>
            <a:p>
              <a:pPr marL="285750" indent="-285750">
                <a:buFont typeface="Courier New" panose="02070309020205020404" pitchFamily="49" charset="0"/>
                <a:buChar char="o"/>
              </a:pPr>
              <a:r>
                <a:rPr lang="nl-NL" sz="1500" dirty="0"/>
                <a:t>Fit </a:t>
              </a:r>
              <a:r>
                <a:rPr lang="nl-NL" sz="1500" dirty="0" err="1"/>
                <a:t>for</a:t>
              </a:r>
              <a:r>
                <a:rPr lang="nl-NL" sz="1500" dirty="0"/>
                <a:t> 55 in onderhandeling: hoger ambitieniveau en extra verplichtingen</a:t>
              </a:r>
              <a:endParaRPr lang="nl-NL" sz="1650" dirty="0"/>
            </a:p>
          </p:txBody>
        </p:sp>
      </p:grpSp>
      <p:sp>
        <p:nvSpPr>
          <p:cNvPr id="2" name="Titel 1">
            <a:extLst>
              <a:ext uri="{FF2B5EF4-FFF2-40B4-BE49-F238E27FC236}">
                <a16:creationId xmlns:a16="http://schemas.microsoft.com/office/drawing/2014/main" id="{105E4628-4008-4173-B93D-2A12FC71B1A4}"/>
              </a:ext>
            </a:extLst>
          </p:cNvPr>
          <p:cNvSpPr>
            <a:spLocks noGrp="1"/>
          </p:cNvSpPr>
          <p:nvPr>
            <p:ph type="title"/>
          </p:nvPr>
        </p:nvSpPr>
        <p:spPr>
          <a:xfrm>
            <a:off x="2870791" y="263353"/>
            <a:ext cx="6677246" cy="1084141"/>
          </a:xfrm>
        </p:spPr>
        <p:txBody>
          <a:bodyPr/>
          <a:lstStyle/>
          <a:p>
            <a:r>
              <a:rPr lang="nl-NL" sz="4000" dirty="0">
                <a:latin typeface="Calibri" panose="020F0502020204030204" pitchFamily="34" charset="0"/>
                <a:cs typeface="Calibri" panose="020F0502020204030204" pitchFamily="34" charset="0"/>
              </a:rPr>
              <a:t>Voor welke opgave staan we?</a:t>
            </a:r>
          </a:p>
        </p:txBody>
      </p:sp>
      <p:pic>
        <p:nvPicPr>
          <p:cNvPr id="8" name="Afbeelding 7">
            <a:extLst>
              <a:ext uri="{FF2B5EF4-FFF2-40B4-BE49-F238E27FC236}">
                <a16:creationId xmlns:a16="http://schemas.microsoft.com/office/drawing/2014/main" id="{EC959F21-F8B2-4EB6-9212-5B3C5273CC0D}"/>
              </a:ext>
            </a:extLst>
          </p:cNvPr>
          <p:cNvPicPr>
            <a:picLocks noChangeAspect="1"/>
          </p:cNvPicPr>
          <p:nvPr/>
        </p:nvPicPr>
        <p:blipFill>
          <a:blip r:embed="rId2"/>
          <a:stretch>
            <a:fillRect/>
          </a:stretch>
        </p:blipFill>
        <p:spPr>
          <a:xfrm>
            <a:off x="190573" y="256215"/>
            <a:ext cx="1938696" cy="1091279"/>
          </a:xfrm>
          <a:prstGeom prst="rect">
            <a:avLst/>
          </a:prstGeom>
        </p:spPr>
      </p:pic>
    </p:spTree>
    <p:extLst>
      <p:ext uri="{BB962C8B-B14F-4D97-AF65-F5344CB8AC3E}">
        <p14:creationId xmlns:p14="http://schemas.microsoft.com/office/powerpoint/2010/main" val="2737099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3030279" y="301013"/>
            <a:ext cx="6390167" cy="472361"/>
          </a:xfrm>
        </p:spPr>
        <p:txBody>
          <a:bodyPr anchor="ctr">
            <a:normAutofit fontScale="90000"/>
          </a:bodyPr>
          <a:lstStyle/>
          <a:p>
            <a:r>
              <a:rPr lang="nl-NL" sz="4400" dirty="0">
                <a:latin typeface="Calibri" panose="020F0502020204030204" pitchFamily="34" charset="0"/>
                <a:cs typeface="Calibri" panose="020F0502020204030204" pitchFamily="34" charset="0"/>
              </a:rPr>
              <a:t>Verbinding andere opgaven</a:t>
            </a:r>
            <a:br>
              <a:rPr lang="nl-NL" sz="72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7" y="1479257"/>
            <a:ext cx="10583320"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a:p>
          <a:p>
            <a:pPr marL="457200" lvl="1" indent="0">
              <a:buNone/>
            </a:pPr>
            <a:endParaRPr lang="nl-NL" sz="1600"/>
          </a:p>
        </p:txBody>
      </p:sp>
      <p:sp>
        <p:nvSpPr>
          <p:cNvPr id="6" name="Ovaal 5">
            <a:extLst>
              <a:ext uri="{FF2B5EF4-FFF2-40B4-BE49-F238E27FC236}">
                <a16:creationId xmlns:a16="http://schemas.microsoft.com/office/drawing/2014/main" id="{E51FC369-C839-75F9-CD7F-A5CE04AC5BB1}"/>
              </a:ext>
            </a:extLst>
          </p:cNvPr>
          <p:cNvSpPr/>
          <p:nvPr/>
        </p:nvSpPr>
        <p:spPr>
          <a:xfrm>
            <a:off x="4892615" y="2288263"/>
            <a:ext cx="2678310" cy="1906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Energietransitie</a:t>
            </a:r>
          </a:p>
        </p:txBody>
      </p:sp>
      <p:sp>
        <p:nvSpPr>
          <p:cNvPr id="11" name="Ovaal 10">
            <a:extLst>
              <a:ext uri="{FF2B5EF4-FFF2-40B4-BE49-F238E27FC236}">
                <a16:creationId xmlns:a16="http://schemas.microsoft.com/office/drawing/2014/main" id="{A3316DBB-4278-D0D5-53DE-60F96A655D68}"/>
              </a:ext>
            </a:extLst>
          </p:cNvPr>
          <p:cNvSpPr/>
          <p:nvPr/>
        </p:nvSpPr>
        <p:spPr>
          <a:xfrm>
            <a:off x="9168938" y="1468038"/>
            <a:ext cx="155766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Mobiliteit</a:t>
            </a:r>
          </a:p>
        </p:txBody>
      </p:sp>
      <p:cxnSp>
        <p:nvCxnSpPr>
          <p:cNvPr id="15" name="Rechte verbindingslijn 14">
            <a:extLst>
              <a:ext uri="{FF2B5EF4-FFF2-40B4-BE49-F238E27FC236}">
                <a16:creationId xmlns:a16="http://schemas.microsoft.com/office/drawing/2014/main" id="{F64A7AA7-EB55-D3FA-BCF7-6082F1E10826}"/>
              </a:ext>
            </a:extLst>
          </p:cNvPr>
          <p:cNvCxnSpPr>
            <a:cxnSpLocks/>
          </p:cNvCxnSpPr>
          <p:nvPr/>
        </p:nvCxnSpPr>
        <p:spPr>
          <a:xfrm flipH="1" flipV="1">
            <a:off x="2714496" y="2143258"/>
            <a:ext cx="3553981" cy="1131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27D7878A-CBAD-F5E7-FB8E-D95F98B2B50F}"/>
              </a:ext>
            </a:extLst>
          </p:cNvPr>
          <p:cNvCxnSpPr>
            <a:cxnSpLocks/>
          </p:cNvCxnSpPr>
          <p:nvPr/>
        </p:nvCxnSpPr>
        <p:spPr>
          <a:xfrm flipH="1">
            <a:off x="5251088" y="3241377"/>
            <a:ext cx="1017389" cy="2483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98CF85A6-EB80-D699-E880-EA2C41F15EFA}"/>
              </a:ext>
            </a:extLst>
          </p:cNvPr>
          <p:cNvCxnSpPr>
            <a:cxnSpLocks/>
          </p:cNvCxnSpPr>
          <p:nvPr/>
        </p:nvCxnSpPr>
        <p:spPr>
          <a:xfrm flipH="1" flipV="1">
            <a:off x="6095997" y="3148149"/>
            <a:ext cx="3243205" cy="1826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0A64EDF-4074-64E4-F0E5-21D3B1412FDF}"/>
              </a:ext>
            </a:extLst>
          </p:cNvPr>
          <p:cNvCxnSpPr>
            <a:cxnSpLocks/>
          </p:cNvCxnSpPr>
          <p:nvPr/>
        </p:nvCxnSpPr>
        <p:spPr>
          <a:xfrm flipH="1">
            <a:off x="5430086" y="2217575"/>
            <a:ext cx="4365267" cy="125844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08A04407-5516-4A5C-B6BE-F5C64EF65596}"/>
              </a:ext>
            </a:extLst>
          </p:cNvPr>
          <p:cNvPicPr>
            <a:picLocks noChangeAspect="1"/>
          </p:cNvPicPr>
          <p:nvPr/>
        </p:nvPicPr>
        <p:blipFill>
          <a:blip r:embed="rId3"/>
          <a:stretch>
            <a:fillRect/>
          </a:stretch>
        </p:blipFill>
        <p:spPr>
          <a:xfrm>
            <a:off x="98797" y="218160"/>
            <a:ext cx="1938696" cy="1091279"/>
          </a:xfrm>
          <a:prstGeom prst="rect">
            <a:avLst/>
          </a:prstGeom>
        </p:spPr>
      </p:pic>
      <p:sp>
        <p:nvSpPr>
          <p:cNvPr id="20" name="Ovaal 19">
            <a:extLst>
              <a:ext uri="{FF2B5EF4-FFF2-40B4-BE49-F238E27FC236}">
                <a16:creationId xmlns:a16="http://schemas.microsoft.com/office/drawing/2014/main" id="{1B39C61E-AA41-55E9-6177-B58D8FB6F72A}"/>
              </a:ext>
            </a:extLst>
          </p:cNvPr>
          <p:cNvSpPr/>
          <p:nvPr/>
        </p:nvSpPr>
        <p:spPr>
          <a:xfrm>
            <a:off x="8547351" y="4225558"/>
            <a:ext cx="155766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Landbouw</a:t>
            </a:r>
          </a:p>
        </p:txBody>
      </p:sp>
      <p:sp>
        <p:nvSpPr>
          <p:cNvPr id="21" name="Ovaal 20">
            <a:extLst>
              <a:ext uri="{FF2B5EF4-FFF2-40B4-BE49-F238E27FC236}">
                <a16:creationId xmlns:a16="http://schemas.microsoft.com/office/drawing/2014/main" id="{BEBE8A43-1625-0C8C-B827-3F413AFFEFA6}"/>
              </a:ext>
            </a:extLst>
          </p:cNvPr>
          <p:cNvSpPr/>
          <p:nvPr/>
        </p:nvSpPr>
        <p:spPr>
          <a:xfrm>
            <a:off x="3493644" y="5103813"/>
            <a:ext cx="3331922" cy="1114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Elektriciteit en </a:t>
            </a:r>
            <a:r>
              <a:rPr lang="nl-NL" sz="1400" dirty="0" err="1"/>
              <a:t>energieinfrastructuur</a:t>
            </a:r>
            <a:endParaRPr lang="nl-NL" sz="1400" dirty="0"/>
          </a:p>
        </p:txBody>
      </p:sp>
      <p:sp>
        <p:nvSpPr>
          <p:cNvPr id="22" name="Ovaal 21">
            <a:extLst>
              <a:ext uri="{FF2B5EF4-FFF2-40B4-BE49-F238E27FC236}">
                <a16:creationId xmlns:a16="http://schemas.microsoft.com/office/drawing/2014/main" id="{39AA323F-F00A-B079-1BA8-80E3C75D46B5}"/>
              </a:ext>
            </a:extLst>
          </p:cNvPr>
          <p:cNvSpPr/>
          <p:nvPr/>
        </p:nvSpPr>
        <p:spPr>
          <a:xfrm>
            <a:off x="997396" y="3684214"/>
            <a:ext cx="155766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Industrie</a:t>
            </a:r>
          </a:p>
        </p:txBody>
      </p:sp>
      <p:sp>
        <p:nvSpPr>
          <p:cNvPr id="23" name="Ovaal 22">
            <a:extLst>
              <a:ext uri="{FF2B5EF4-FFF2-40B4-BE49-F238E27FC236}">
                <a16:creationId xmlns:a16="http://schemas.microsoft.com/office/drawing/2014/main" id="{65D4681E-8AB2-7E79-BDC2-AADEDC6AB575}"/>
              </a:ext>
            </a:extLst>
          </p:cNvPr>
          <p:cNvSpPr/>
          <p:nvPr/>
        </p:nvSpPr>
        <p:spPr>
          <a:xfrm>
            <a:off x="1932011" y="1333528"/>
            <a:ext cx="1832930"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Woningbouw</a:t>
            </a:r>
          </a:p>
        </p:txBody>
      </p:sp>
      <p:cxnSp>
        <p:nvCxnSpPr>
          <p:cNvPr id="25" name="Rechte verbindingslijn 24">
            <a:extLst>
              <a:ext uri="{FF2B5EF4-FFF2-40B4-BE49-F238E27FC236}">
                <a16:creationId xmlns:a16="http://schemas.microsoft.com/office/drawing/2014/main" id="{B28F030C-6DA2-4659-C17B-0D4BEABD7F8E}"/>
              </a:ext>
            </a:extLst>
          </p:cNvPr>
          <p:cNvCxnSpPr>
            <a:cxnSpLocks/>
          </p:cNvCxnSpPr>
          <p:nvPr/>
        </p:nvCxnSpPr>
        <p:spPr>
          <a:xfrm flipH="1">
            <a:off x="1776229" y="3275236"/>
            <a:ext cx="4319768" cy="115851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49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385234" y="493106"/>
            <a:ext cx="7421526" cy="472361"/>
          </a:xfrm>
        </p:spPr>
        <p:txBody>
          <a:bodyPr anchor="ctr">
            <a:normAutofit fontScale="90000"/>
          </a:bodyPr>
          <a:lstStyle/>
          <a:p>
            <a:r>
              <a:rPr lang="nl-NL" sz="4000" dirty="0">
                <a:latin typeface="Calibri" panose="020F0502020204030204" pitchFamily="34" charset="0"/>
                <a:cs typeface="Calibri" panose="020F0502020204030204" pitchFamily="34" charset="0"/>
              </a:rPr>
              <a:t>Verbinding opgaven in de wijkaanpak</a:t>
            </a:r>
            <a:br>
              <a:rPr lang="nl-NL" sz="72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7" y="1479257"/>
            <a:ext cx="10583320"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a:p>
          <a:p>
            <a:pPr marL="457200" lvl="1" indent="0">
              <a:buNone/>
            </a:pPr>
            <a:endParaRPr lang="nl-NL" sz="1600"/>
          </a:p>
        </p:txBody>
      </p:sp>
      <p:pic>
        <p:nvPicPr>
          <p:cNvPr id="5" name="Afbeelding 5">
            <a:extLst>
              <a:ext uri="{FF2B5EF4-FFF2-40B4-BE49-F238E27FC236}">
                <a16:creationId xmlns:a16="http://schemas.microsoft.com/office/drawing/2014/main" id="{061D4369-6193-2BAD-25DA-8E3FEAC82B47}"/>
              </a:ext>
            </a:extLst>
          </p:cNvPr>
          <p:cNvPicPr>
            <a:picLocks noChangeAspect="1"/>
          </p:cNvPicPr>
          <p:nvPr/>
        </p:nvPicPr>
        <p:blipFill>
          <a:blip r:embed="rId3"/>
          <a:stretch>
            <a:fillRect/>
          </a:stretch>
        </p:blipFill>
        <p:spPr>
          <a:xfrm>
            <a:off x="978196" y="1397758"/>
            <a:ext cx="10058400" cy="4963824"/>
          </a:xfrm>
          <a:prstGeom prst="rect">
            <a:avLst/>
          </a:prstGeom>
        </p:spPr>
      </p:pic>
      <p:pic>
        <p:nvPicPr>
          <p:cNvPr id="6" name="Afbeelding 5">
            <a:extLst>
              <a:ext uri="{FF2B5EF4-FFF2-40B4-BE49-F238E27FC236}">
                <a16:creationId xmlns:a16="http://schemas.microsoft.com/office/drawing/2014/main" id="{2678050F-FFF5-40AB-BB24-042BF0203F14}"/>
              </a:ext>
            </a:extLst>
          </p:cNvPr>
          <p:cNvPicPr>
            <a:picLocks noChangeAspect="1"/>
          </p:cNvPicPr>
          <p:nvPr/>
        </p:nvPicPr>
        <p:blipFill>
          <a:blip r:embed="rId4"/>
          <a:stretch>
            <a:fillRect/>
          </a:stretch>
        </p:blipFill>
        <p:spPr>
          <a:xfrm>
            <a:off x="186056" y="306479"/>
            <a:ext cx="1938696" cy="1091279"/>
          </a:xfrm>
          <a:prstGeom prst="rect">
            <a:avLst/>
          </a:prstGeom>
        </p:spPr>
      </p:pic>
    </p:spTree>
    <p:extLst>
      <p:ext uri="{BB962C8B-B14F-4D97-AF65-F5344CB8AC3E}">
        <p14:creationId xmlns:p14="http://schemas.microsoft.com/office/powerpoint/2010/main" val="31046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647507" y="269116"/>
            <a:ext cx="6570921" cy="740977"/>
          </a:xfrm>
        </p:spPr>
        <p:txBody>
          <a:bodyPr anchor="ctr">
            <a:normAutofit fontScale="90000"/>
          </a:bodyPr>
          <a:lstStyle/>
          <a:p>
            <a:r>
              <a:rPr lang="nl-NL" sz="4400" dirty="0"/>
              <a:t>De Gebouwde Omgeving</a:t>
            </a:r>
            <a:br>
              <a:rPr lang="nl-NL" sz="72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7" y="1479257"/>
            <a:ext cx="10583320"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a:p>
          <a:p>
            <a:pPr marL="457200" lvl="1" indent="0">
              <a:buNone/>
            </a:pPr>
            <a:endParaRPr lang="nl-NL" sz="1600"/>
          </a:p>
        </p:txBody>
      </p:sp>
      <p:graphicFrame>
        <p:nvGraphicFramePr>
          <p:cNvPr id="5" name="Tabel 4">
            <a:extLst>
              <a:ext uri="{FF2B5EF4-FFF2-40B4-BE49-F238E27FC236}">
                <a16:creationId xmlns:a16="http://schemas.microsoft.com/office/drawing/2014/main" id="{B3186464-7AC3-F333-673F-1ED9B6765CB0}"/>
              </a:ext>
            </a:extLst>
          </p:cNvPr>
          <p:cNvGraphicFramePr>
            <a:graphicFrameLocks noGrp="1"/>
          </p:cNvGraphicFramePr>
          <p:nvPr/>
        </p:nvGraphicFramePr>
        <p:xfrm>
          <a:off x="774700" y="1728896"/>
          <a:ext cx="10642599" cy="3653409"/>
        </p:xfrm>
        <a:graphic>
          <a:graphicData uri="http://schemas.openxmlformats.org/drawingml/2006/table">
            <a:tbl>
              <a:tblPr firstRow="1" bandRow="1">
                <a:tableStyleId>{5C22544A-7EE6-4342-B048-85BDC9FD1C3A}</a:tableStyleId>
              </a:tblPr>
              <a:tblGrid>
                <a:gridCol w="4628029">
                  <a:extLst>
                    <a:ext uri="{9D8B030D-6E8A-4147-A177-3AD203B41FA5}">
                      <a16:colId xmlns:a16="http://schemas.microsoft.com/office/drawing/2014/main" val="3866923343"/>
                    </a:ext>
                  </a:extLst>
                </a:gridCol>
                <a:gridCol w="6014570">
                  <a:extLst>
                    <a:ext uri="{9D8B030D-6E8A-4147-A177-3AD203B41FA5}">
                      <a16:colId xmlns:a16="http://schemas.microsoft.com/office/drawing/2014/main" val="1245320313"/>
                    </a:ext>
                  </a:extLst>
                </a:gridCol>
              </a:tblGrid>
              <a:tr h="338201">
                <a:tc>
                  <a:txBody>
                    <a:bodyPr/>
                    <a:lstStyle/>
                    <a:p>
                      <a:pPr marL="0" algn="l" rtl="0" eaLnBrk="1" latinLnBrk="0" hangingPunct="1">
                        <a:spcBef>
                          <a:spcPts val="0"/>
                        </a:spcBef>
                        <a:spcAft>
                          <a:spcPts val="0"/>
                        </a:spcAft>
                      </a:pPr>
                      <a:r>
                        <a:rPr lang="nl-NL" sz="2000" kern="1200" baseline="0">
                          <a:effectLst/>
                        </a:rPr>
                        <a:t>Type vastgoed</a:t>
                      </a: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Subdoelgroep</a:t>
                      </a:r>
                      <a:endParaRPr lang="nl-NL">
                        <a:effectLst/>
                      </a:endParaRPr>
                    </a:p>
                  </a:txBody>
                  <a:tcPr marL="0" marR="0" marT="0" marB="0" anchor="ctr"/>
                </a:tc>
                <a:extLst>
                  <a:ext uri="{0D108BD9-81ED-4DB2-BD59-A6C34878D82A}">
                    <a16:rowId xmlns:a16="http://schemas.microsoft.com/office/drawing/2014/main" val="1963737815"/>
                  </a:ext>
                </a:extLst>
              </a:tr>
              <a:tr h="338201">
                <a:tc>
                  <a:txBody>
                    <a:bodyPr/>
                    <a:lstStyle/>
                    <a:p>
                      <a:pPr marL="0" algn="l" rtl="0" eaLnBrk="1" latinLnBrk="0" hangingPunct="1">
                        <a:spcBef>
                          <a:spcPts val="0"/>
                        </a:spcBef>
                        <a:spcAft>
                          <a:spcPts val="0"/>
                        </a:spcAft>
                      </a:pPr>
                      <a:r>
                        <a:rPr lang="nl-NL" sz="2000" kern="1200" baseline="0">
                          <a:effectLst/>
                        </a:rPr>
                        <a:t>Woningen</a:t>
                      </a: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Koopwoningen (collectieve en individuele aanpak)</a:t>
                      </a:r>
                      <a:endParaRPr lang="nl-NL">
                        <a:effectLst/>
                      </a:endParaRPr>
                    </a:p>
                  </a:txBody>
                  <a:tcPr marL="0" marR="0" marT="0" marB="0" anchor="ctr"/>
                </a:tc>
                <a:extLst>
                  <a:ext uri="{0D108BD9-81ED-4DB2-BD59-A6C34878D82A}">
                    <a16:rowId xmlns:a16="http://schemas.microsoft.com/office/drawing/2014/main" val="1506328354"/>
                  </a:ext>
                </a:extLst>
              </a:tr>
              <a:tr h="591820">
                <a:tc>
                  <a:txBody>
                    <a:bodyPr/>
                    <a:lstStyle/>
                    <a:p>
                      <a:pPr marL="0" algn="l" rtl="0" eaLnBrk="1" latinLnBrk="0" hangingPunct="1">
                        <a:spcBef>
                          <a:spcPts val="0"/>
                        </a:spcBef>
                        <a:spcAft>
                          <a:spcPts val="0"/>
                        </a:spcAft>
                      </a:pPr>
                      <a:endParaRPr lang="nl-NL" dirty="0">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Huurwoningen (particulier en woningbouwcorporaties)</a:t>
                      </a:r>
                      <a:endParaRPr lang="nl-NL">
                        <a:effectLst/>
                      </a:endParaRPr>
                    </a:p>
                  </a:txBody>
                  <a:tcPr marL="0" marR="0" marT="0" marB="0" anchor="ctr"/>
                </a:tc>
                <a:extLst>
                  <a:ext uri="{0D108BD9-81ED-4DB2-BD59-A6C34878D82A}">
                    <a16:rowId xmlns:a16="http://schemas.microsoft.com/office/drawing/2014/main" val="2477976439"/>
                  </a:ext>
                </a:extLst>
              </a:tr>
              <a:tr h="338201">
                <a:tc>
                  <a:txBody>
                    <a:bodyPr/>
                    <a:lstStyle/>
                    <a:p>
                      <a:pPr marL="0" algn="l" rtl="0" eaLnBrk="1" latinLnBrk="0" hangingPunct="1">
                        <a:spcBef>
                          <a:spcPts val="0"/>
                        </a:spcBef>
                        <a:spcAft>
                          <a:spcPts val="0"/>
                        </a:spcAft>
                      </a:pP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Verenigingen van Eigenaren</a:t>
                      </a:r>
                      <a:endParaRPr lang="nl-NL">
                        <a:effectLst/>
                      </a:endParaRPr>
                    </a:p>
                  </a:txBody>
                  <a:tcPr marL="0" marR="0" marT="0" marB="0" anchor="ctr"/>
                </a:tc>
                <a:extLst>
                  <a:ext uri="{0D108BD9-81ED-4DB2-BD59-A6C34878D82A}">
                    <a16:rowId xmlns:a16="http://schemas.microsoft.com/office/drawing/2014/main" val="2308178752"/>
                  </a:ext>
                </a:extLst>
              </a:tr>
              <a:tr h="338201">
                <a:tc>
                  <a:txBody>
                    <a:bodyPr/>
                    <a:lstStyle/>
                    <a:p>
                      <a:pPr marL="0" algn="l" rtl="0" eaLnBrk="1" latinLnBrk="0" hangingPunct="1">
                        <a:spcBef>
                          <a:spcPts val="0"/>
                        </a:spcBef>
                        <a:spcAft>
                          <a:spcPts val="0"/>
                        </a:spcAft>
                      </a:pPr>
                      <a:r>
                        <a:rPr lang="nl-NL" sz="2000" kern="1200" baseline="0">
                          <a:effectLst/>
                        </a:rPr>
                        <a:t>Bedrijven</a:t>
                      </a: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MKB</a:t>
                      </a:r>
                      <a:endParaRPr lang="nl-NL">
                        <a:effectLst/>
                      </a:endParaRPr>
                    </a:p>
                  </a:txBody>
                  <a:tcPr marL="0" marR="0" marT="0" marB="0" anchor="ctr"/>
                </a:tc>
                <a:extLst>
                  <a:ext uri="{0D108BD9-81ED-4DB2-BD59-A6C34878D82A}">
                    <a16:rowId xmlns:a16="http://schemas.microsoft.com/office/drawing/2014/main" val="1580693737"/>
                  </a:ext>
                </a:extLst>
              </a:tr>
              <a:tr h="338201">
                <a:tc>
                  <a:txBody>
                    <a:bodyPr/>
                    <a:lstStyle/>
                    <a:p>
                      <a:pPr marL="0" algn="l" rtl="0" eaLnBrk="1" latinLnBrk="0" hangingPunct="1">
                        <a:spcBef>
                          <a:spcPts val="0"/>
                        </a:spcBef>
                        <a:spcAft>
                          <a:spcPts val="0"/>
                        </a:spcAft>
                      </a:pP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Recreatief vastgoed</a:t>
                      </a:r>
                      <a:endParaRPr lang="nl-NL">
                        <a:effectLst/>
                      </a:endParaRPr>
                    </a:p>
                  </a:txBody>
                  <a:tcPr marL="0" marR="0" marT="0" marB="0" anchor="ctr"/>
                </a:tc>
                <a:extLst>
                  <a:ext uri="{0D108BD9-81ED-4DB2-BD59-A6C34878D82A}">
                    <a16:rowId xmlns:a16="http://schemas.microsoft.com/office/drawing/2014/main" val="1157718284"/>
                  </a:ext>
                </a:extLst>
              </a:tr>
              <a:tr h="338201">
                <a:tc>
                  <a:txBody>
                    <a:bodyPr/>
                    <a:lstStyle/>
                    <a:p>
                      <a:pPr marL="0" algn="l" rtl="0" eaLnBrk="1" latinLnBrk="0" hangingPunct="1">
                        <a:spcBef>
                          <a:spcPts val="0"/>
                        </a:spcBef>
                        <a:spcAft>
                          <a:spcPts val="0"/>
                        </a:spcAft>
                      </a:pP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Utiliteit (overige bedrijven)</a:t>
                      </a:r>
                      <a:endParaRPr lang="nl-NL">
                        <a:effectLst/>
                      </a:endParaRPr>
                    </a:p>
                  </a:txBody>
                  <a:tcPr marL="0" marR="0" marT="0" marB="0" anchor="ctr"/>
                </a:tc>
                <a:extLst>
                  <a:ext uri="{0D108BD9-81ED-4DB2-BD59-A6C34878D82A}">
                    <a16:rowId xmlns:a16="http://schemas.microsoft.com/office/drawing/2014/main" val="355903138"/>
                  </a:ext>
                </a:extLst>
              </a:tr>
              <a:tr h="338201">
                <a:tc>
                  <a:txBody>
                    <a:bodyPr/>
                    <a:lstStyle/>
                    <a:p>
                      <a:pPr marL="0" algn="l" rtl="0" eaLnBrk="1" latinLnBrk="0" hangingPunct="1">
                        <a:spcBef>
                          <a:spcPts val="0"/>
                        </a:spcBef>
                        <a:spcAft>
                          <a:spcPts val="0"/>
                        </a:spcAft>
                      </a:pPr>
                      <a:r>
                        <a:rPr lang="nl-NL" sz="2000" kern="1200" baseline="0">
                          <a:effectLst/>
                        </a:rPr>
                        <a:t>Maatschappelijk vastgoed</a:t>
                      </a: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Sport- en cultuur</a:t>
                      </a:r>
                      <a:endParaRPr lang="nl-NL">
                        <a:effectLst/>
                      </a:endParaRPr>
                    </a:p>
                  </a:txBody>
                  <a:tcPr marL="0" marR="0" marT="0" marB="0" anchor="ctr"/>
                </a:tc>
                <a:extLst>
                  <a:ext uri="{0D108BD9-81ED-4DB2-BD59-A6C34878D82A}">
                    <a16:rowId xmlns:a16="http://schemas.microsoft.com/office/drawing/2014/main" val="3406596239"/>
                  </a:ext>
                </a:extLst>
              </a:tr>
              <a:tr h="338201">
                <a:tc>
                  <a:txBody>
                    <a:bodyPr/>
                    <a:lstStyle/>
                    <a:p>
                      <a:pPr marL="0" algn="l" rtl="0" eaLnBrk="1" latinLnBrk="0" hangingPunct="1">
                        <a:spcBef>
                          <a:spcPts val="0"/>
                        </a:spcBef>
                        <a:spcAft>
                          <a:spcPts val="0"/>
                        </a:spcAft>
                      </a:pP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a:effectLst/>
                        </a:rPr>
                        <a:t>Zorg- en welzijn</a:t>
                      </a:r>
                      <a:endParaRPr lang="nl-NL">
                        <a:effectLst/>
                      </a:endParaRPr>
                    </a:p>
                  </a:txBody>
                  <a:tcPr marL="0" marR="0" marT="0" marB="0" anchor="ctr"/>
                </a:tc>
                <a:extLst>
                  <a:ext uri="{0D108BD9-81ED-4DB2-BD59-A6C34878D82A}">
                    <a16:rowId xmlns:a16="http://schemas.microsoft.com/office/drawing/2014/main" val="2039544266"/>
                  </a:ext>
                </a:extLst>
              </a:tr>
              <a:tr h="338201">
                <a:tc>
                  <a:txBody>
                    <a:bodyPr/>
                    <a:lstStyle/>
                    <a:p>
                      <a:pPr marL="0" algn="l" rtl="0" eaLnBrk="1" latinLnBrk="0" hangingPunct="1">
                        <a:spcBef>
                          <a:spcPts val="0"/>
                        </a:spcBef>
                        <a:spcAft>
                          <a:spcPts val="0"/>
                        </a:spcAft>
                      </a:pPr>
                      <a:endParaRPr lang="nl-NL">
                        <a:effectLst/>
                      </a:endParaRPr>
                    </a:p>
                  </a:txBody>
                  <a:tcPr marL="0" marR="0" marT="0" marB="0" anchor="ctr"/>
                </a:tc>
                <a:tc>
                  <a:txBody>
                    <a:bodyPr/>
                    <a:lstStyle/>
                    <a:p>
                      <a:pPr marL="0" algn="l" rtl="0" eaLnBrk="1" latinLnBrk="0" hangingPunct="1">
                        <a:spcBef>
                          <a:spcPts val="0"/>
                        </a:spcBef>
                        <a:spcAft>
                          <a:spcPts val="0"/>
                        </a:spcAft>
                      </a:pPr>
                      <a:r>
                        <a:rPr lang="nl-NL" sz="2000" kern="1200" baseline="0" dirty="0">
                          <a:effectLst/>
                        </a:rPr>
                        <a:t>Publiek vastgoed</a:t>
                      </a:r>
                      <a:endParaRPr lang="nl-NL" dirty="0">
                        <a:effectLst/>
                      </a:endParaRPr>
                    </a:p>
                  </a:txBody>
                  <a:tcPr marL="0" marR="0" marT="0" marB="0" anchor="ctr"/>
                </a:tc>
                <a:extLst>
                  <a:ext uri="{0D108BD9-81ED-4DB2-BD59-A6C34878D82A}">
                    <a16:rowId xmlns:a16="http://schemas.microsoft.com/office/drawing/2014/main" val="2910592490"/>
                  </a:ext>
                </a:extLst>
              </a:tr>
            </a:tbl>
          </a:graphicData>
        </a:graphic>
      </p:graphicFrame>
      <p:sp>
        <p:nvSpPr>
          <p:cNvPr id="7" name="Tekstvak 6">
            <a:extLst>
              <a:ext uri="{FF2B5EF4-FFF2-40B4-BE49-F238E27FC236}">
                <a16:creationId xmlns:a16="http://schemas.microsoft.com/office/drawing/2014/main" id="{9717F89F-C7E7-B582-1425-28071F81AED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p>
        </p:txBody>
      </p:sp>
      <p:pic>
        <p:nvPicPr>
          <p:cNvPr id="6" name="Afbeelding 5">
            <a:extLst>
              <a:ext uri="{FF2B5EF4-FFF2-40B4-BE49-F238E27FC236}">
                <a16:creationId xmlns:a16="http://schemas.microsoft.com/office/drawing/2014/main" id="{2B96AE43-DADD-4A9C-BF8C-AC1B3D1422DE}"/>
              </a:ext>
            </a:extLst>
          </p:cNvPr>
          <p:cNvPicPr>
            <a:picLocks noChangeAspect="1"/>
          </p:cNvPicPr>
          <p:nvPr/>
        </p:nvPicPr>
        <p:blipFill>
          <a:blip r:embed="rId3"/>
          <a:stretch>
            <a:fillRect/>
          </a:stretch>
        </p:blipFill>
        <p:spPr>
          <a:xfrm>
            <a:off x="288838" y="93964"/>
            <a:ext cx="1938696" cy="1091279"/>
          </a:xfrm>
          <a:prstGeom prst="rect">
            <a:avLst/>
          </a:prstGeom>
        </p:spPr>
      </p:pic>
    </p:spTree>
    <p:extLst>
      <p:ext uri="{BB962C8B-B14F-4D97-AF65-F5344CB8AC3E}">
        <p14:creationId xmlns:p14="http://schemas.microsoft.com/office/powerpoint/2010/main" val="222922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D8A8C-010F-33EE-4B50-A687F1D4FA2B}"/>
              </a:ext>
            </a:extLst>
          </p:cNvPr>
          <p:cNvSpPr>
            <a:spLocks noGrp="1"/>
          </p:cNvSpPr>
          <p:nvPr>
            <p:ph type="title"/>
          </p:nvPr>
        </p:nvSpPr>
        <p:spPr/>
        <p:txBody>
          <a:bodyPr/>
          <a:lstStyle/>
          <a:p>
            <a:endParaRPr lang="nl-NL"/>
          </a:p>
        </p:txBody>
      </p:sp>
      <p:sp>
        <p:nvSpPr>
          <p:cNvPr id="3" name="Tekstvak 2">
            <a:extLst>
              <a:ext uri="{FF2B5EF4-FFF2-40B4-BE49-F238E27FC236}">
                <a16:creationId xmlns:a16="http://schemas.microsoft.com/office/drawing/2014/main" id="{9C6FE86D-E2AC-1610-FE2A-37EB0EA8B64C}"/>
              </a:ext>
            </a:extLst>
          </p:cNvPr>
          <p:cNvSpPr txBox="1"/>
          <p:nvPr/>
        </p:nvSpPr>
        <p:spPr>
          <a:xfrm>
            <a:off x="4724400" y="320039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pic>
        <p:nvPicPr>
          <p:cNvPr id="4" name="Afbeelding 4">
            <a:extLst>
              <a:ext uri="{FF2B5EF4-FFF2-40B4-BE49-F238E27FC236}">
                <a16:creationId xmlns:a16="http://schemas.microsoft.com/office/drawing/2014/main" id="{B13E1B42-7139-1600-8401-D899321167F2}"/>
              </a:ext>
            </a:extLst>
          </p:cNvPr>
          <p:cNvPicPr>
            <a:picLocks noChangeAspect="1"/>
          </p:cNvPicPr>
          <p:nvPr/>
        </p:nvPicPr>
        <p:blipFill>
          <a:blip r:embed="rId3"/>
          <a:stretch>
            <a:fillRect/>
          </a:stretch>
        </p:blipFill>
        <p:spPr>
          <a:xfrm>
            <a:off x="124095" y="329559"/>
            <a:ext cx="11970767" cy="6209442"/>
          </a:xfrm>
          <a:prstGeom prst="rect">
            <a:avLst/>
          </a:prstGeom>
        </p:spPr>
      </p:pic>
    </p:spTree>
    <p:extLst>
      <p:ext uri="{BB962C8B-B14F-4D97-AF65-F5344CB8AC3E}">
        <p14:creationId xmlns:p14="http://schemas.microsoft.com/office/powerpoint/2010/main" val="2495727276"/>
      </p:ext>
    </p:extLst>
  </p:cSld>
  <p:clrMapOvr>
    <a:masterClrMapping/>
  </p:clrMapOvr>
</p:sld>
</file>

<file path=ppt/theme/theme1.xml><?xml version="1.0" encoding="utf-8"?>
<a:theme xmlns:a="http://schemas.openxmlformats.org/drawingml/2006/main" name="1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2.xml><?xml version="1.0" encoding="utf-8"?>
<a:theme xmlns:a="http://schemas.openxmlformats.org/drawingml/2006/main" name="2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1AEB493B73224AB23AA804090667CE" ma:contentTypeVersion="11" ma:contentTypeDescription="Een nieuw document maken." ma:contentTypeScope="" ma:versionID="adee2d28eb711b3ef88aca17e87d7979">
  <xsd:schema xmlns:xsd="http://www.w3.org/2001/XMLSchema" xmlns:xs="http://www.w3.org/2001/XMLSchema" xmlns:p="http://schemas.microsoft.com/office/2006/metadata/properties" xmlns:ns2="7197658a-33c4-4d9c-bbfb-b38f177f31a2" xmlns:ns3="4524a89e-69a7-4ed1-8289-c15698cf9c0b" targetNamespace="http://schemas.microsoft.com/office/2006/metadata/properties" ma:root="true" ma:fieldsID="3ca6eb0782a89d7e1d8a32d2302574bb" ns2:_="" ns3:_="">
    <xsd:import namespace="7197658a-33c4-4d9c-bbfb-b38f177f31a2"/>
    <xsd:import namespace="4524a89e-69a7-4ed1-8289-c15698cf9c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7658a-33c4-4d9c-bbfb-b38f177f3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24a89e-69a7-4ed1-8289-c15698cf9c0b"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56B715-920D-4124-BFE6-46BB5C525FBA}">
  <ds:schemaRefs>
    <ds:schemaRef ds:uri="4524a89e-69a7-4ed1-8289-c15698cf9c0b"/>
    <ds:schemaRef ds:uri="7197658a-33c4-4d9c-bbfb-b38f177f31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7E23C8-8D60-4F4A-B949-CDD20BF9F2F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98738D1-CB12-41D9-8F11-AACB05D10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TotalTime>
  <Words>1354</Words>
  <Application>Microsoft Office PowerPoint</Application>
  <PresentationFormat>Breedbeeld</PresentationFormat>
  <Paragraphs>205</Paragraphs>
  <Slides>22</Slides>
  <Notes>13</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22</vt:i4>
      </vt:variant>
    </vt:vector>
  </HeadingPairs>
  <TitlesOfParts>
    <vt:vector size="33" baseType="lpstr">
      <vt:lpstr>Arial</vt:lpstr>
      <vt:lpstr>Calibri</vt:lpstr>
      <vt:lpstr>Calibri Light</vt:lpstr>
      <vt:lpstr>Courier New</vt:lpstr>
      <vt:lpstr>Filson Pro Regular</vt:lpstr>
      <vt:lpstr>Franklin Gothic Book</vt:lpstr>
      <vt:lpstr>Open Sans</vt:lpstr>
      <vt:lpstr>Open Sans Light</vt:lpstr>
      <vt:lpstr>-webkit-standard</vt:lpstr>
      <vt:lpstr>1_Kantoorthema</vt:lpstr>
      <vt:lpstr>2_Kantoorthema</vt:lpstr>
      <vt:lpstr>Introductiecursus energietransitie voor raadsleden 20 april 2022 Lian Merkx, Karen Arpad en Pascale Georgopoulou </vt:lpstr>
      <vt:lpstr>Welkom</vt:lpstr>
      <vt:lpstr>Waarom een inwerkprogramma  door VNG en NPRES</vt:lpstr>
      <vt:lpstr>Introductie energietransitie </vt:lpstr>
      <vt:lpstr>Voor welke opgave staan we?</vt:lpstr>
      <vt:lpstr>Verbinding andere opgaven </vt:lpstr>
      <vt:lpstr>Verbinding opgaven in de wijkaanpak </vt:lpstr>
      <vt:lpstr>De Gebouwde Omgeving </vt:lpstr>
      <vt:lpstr>PowerPoint-presentatie</vt:lpstr>
      <vt:lpstr>Actuele ontwikkelingen  </vt:lpstr>
      <vt:lpstr>PowerPoint-presentatie</vt:lpstr>
      <vt:lpstr>PowerPoint-presentatie</vt:lpstr>
      <vt:lpstr>RES afwegingskader</vt:lpstr>
      <vt:lpstr>Hoe versterk je je rol als volksvertegenwoordiger?</vt:lpstr>
      <vt:lpstr>Democratie en participatie</vt:lpstr>
      <vt:lpstr>Interview met Teunis Reedijk</vt:lpstr>
      <vt:lpstr>VRAGEN ??</vt:lpstr>
      <vt:lpstr>Tips!</vt:lpstr>
      <vt:lpstr>PowerPoint-presentatie</vt:lpstr>
      <vt:lpstr>PowerPoint-presentatie</vt:lpstr>
      <vt:lpstr>Vervolg inwerkprogramma raadsleden</vt:lpstr>
      <vt:lpstr>BEDANKT VOOR UW AANWEZIGHEID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Lincy Mulder</dc:creator>
  <cp:lastModifiedBy>Pascale Georgopoulou</cp:lastModifiedBy>
  <cp:revision>6</cp:revision>
  <dcterms:created xsi:type="dcterms:W3CDTF">2022-04-11T13:36:44Z</dcterms:created>
  <dcterms:modified xsi:type="dcterms:W3CDTF">2022-04-25T08:50:14Z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0x010100491AEB493B73224AB23AA804090667CE</vt:lpwstr>
  </property>
</Properties>
</file>