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4" r:id="rId3"/>
  </p:sldMasterIdLst>
  <p:notesMasterIdLst>
    <p:notesMasterId r:id="rId17"/>
  </p:notesMasterIdLst>
  <p:sldIdLst>
    <p:sldId id="284" r:id="rId4"/>
    <p:sldId id="285" r:id="rId5"/>
    <p:sldId id="280" r:id="rId6"/>
    <p:sldId id="276" r:id="rId7"/>
    <p:sldId id="277" r:id="rId8"/>
    <p:sldId id="278" r:id="rId9"/>
    <p:sldId id="279" r:id="rId10"/>
    <p:sldId id="294" r:id="rId11"/>
    <p:sldId id="293" r:id="rId12"/>
    <p:sldId id="292" r:id="rId13"/>
    <p:sldId id="299" r:id="rId14"/>
    <p:sldId id="298" r:id="rId15"/>
    <p:sldId id="300" r:id="rId1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e 1" id="{EC2B9083-D292-489F-B2A2-969D2C90E06A}">
          <p14:sldIdLst>
            <p14:sldId id="284"/>
            <p14:sldId id="285"/>
          </p14:sldIdLst>
        </p14:section>
        <p14:section name="Overzichtssectie" id="{0A8B74DE-15A8-4332-8350-40779A6B1066}">
          <p14:sldIdLst>
            <p14:sldId id="280"/>
          </p14:sldIdLst>
        </p14:section>
        <p14:section name="Platform" id="{525E551E-4580-4861-8011-FB68C53F8D52}">
          <p14:sldIdLst>
            <p14:sldId id="276"/>
          </p14:sldIdLst>
        </p14:section>
        <p14:section name="Vraag en Aanbod" id="{031D7EA3-E161-49F0-BCD3-BB15F6C164B4}">
          <p14:sldIdLst>
            <p14:sldId id="277"/>
          </p14:sldIdLst>
        </p14:section>
        <p14:section name="Datalacunes" id="{32026294-D252-4FB0-8436-3DDF6639F765}">
          <p14:sldIdLst>
            <p14:sldId id="278"/>
          </p14:sldIdLst>
        </p14:section>
        <p14:section name="Datadelen" id="{4615A40C-1D4D-4F77-BF10-B5BF951D2B57}">
          <p14:sldIdLst>
            <p14:sldId id="279"/>
          </p14:sldIdLst>
        </p14:section>
        <p14:section name="2022 - 2025" id="{BF59A2C1-8AAC-4A72-8409-617DFAB92A26}">
          <p14:sldIdLst>
            <p14:sldId id="294"/>
            <p14:sldId id="293"/>
            <p14:sldId id="292"/>
            <p14:sldId id="299"/>
            <p14:sldId id="298"/>
            <p14:sldId id="300"/>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xterkate, M.F. (Marja)" initials="EM(" lastIdx="0" clrIdx="0">
    <p:extLst>
      <p:ext uri="{19B8F6BF-5375-455C-9EA6-DF929625EA0E}">
        <p15:presenceInfo xmlns:p15="http://schemas.microsoft.com/office/powerpoint/2012/main" userId="Exterkate, M.F. (Marj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7EC125"/>
    <a:srgbClr val="69A11F"/>
    <a:srgbClr val="008A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88226" autoAdjust="0"/>
  </p:normalViewPr>
  <p:slideViewPr>
    <p:cSldViewPr snapToGrid="0">
      <p:cViewPr varScale="1">
        <p:scale>
          <a:sx n="112" d="100"/>
          <a:sy n="112" d="100"/>
        </p:scale>
        <p:origin x="46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804840-6E73-436D-B09F-1F696548B227}" type="datetimeFigureOut">
              <a:rPr lang="nl-NL" smtClean="0"/>
              <a:t>5-7-2022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ABF717-E497-4B21-A0BA-2693B816C3CA}" type="slidenum">
              <a:rPr lang="nl-NL" smtClean="0"/>
              <a:t>‹nr.›</a:t>
            </a:fld>
            <a:endParaRPr lang="nl-NL"/>
          </a:p>
        </p:txBody>
      </p:sp>
    </p:spTree>
    <p:extLst>
      <p:ext uri="{BB962C8B-B14F-4D97-AF65-F5344CB8AC3E}">
        <p14:creationId xmlns:p14="http://schemas.microsoft.com/office/powerpoint/2010/main" val="1275673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data.overheid.nl/communities/energie"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data.overheid.nl/community/dataverzoeken?search=energie" TargetMode="External"/><Relationship Id="rId5" Type="http://schemas.openxmlformats.org/officeDocument/2006/relationships/hyperlink" Target="https://data.overheid.nl/community/dataverzoeken/dataverzoek-indienen" TargetMode="External"/><Relationship Id="rId4" Type="http://schemas.openxmlformats.org/officeDocument/2006/relationships/hyperlink" Target="https://datacommunities.nl/groups/energiedata"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data.overheid.nl/community/dataverzoeken/dataverzoek-indienen"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data.overheid.nl/communities/energie"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s://data.overheid.nl/community/dataverzoeken?search=energie" TargetMode="External"/><Relationship Id="rId5" Type="http://schemas.openxmlformats.org/officeDocument/2006/relationships/hyperlink" Target="https://data.overheid.nl/community/dataverzoeken/dataverzoek-indienen" TargetMode="External"/><Relationship Id="rId4" Type="http://schemas.openxmlformats.org/officeDocument/2006/relationships/hyperlink" Target="https://datacommunities.nl/groups/energiedata"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indent="449580">
              <a:lnSpc>
                <a:spcPct val="115000"/>
              </a:lnSpc>
            </a:pPr>
            <a:r>
              <a:rPr lang="nl-NL" sz="1800" b="1" dirty="0" err="1">
                <a:effectLst/>
                <a:latin typeface="Calibri" panose="020F0502020204030204" pitchFamily="34" charset="0"/>
                <a:ea typeface="Calibri" panose="020F0502020204030204" pitchFamily="34" charset="0"/>
              </a:rPr>
              <a:t>Vivet</a:t>
            </a:r>
            <a:r>
              <a:rPr lang="nl-NL" sz="1800" b="1" dirty="0">
                <a:effectLst/>
                <a:latin typeface="Calibri" panose="020F0502020204030204" pitchFamily="34" charset="0"/>
                <a:ea typeface="Calibri" panose="020F0502020204030204" pitchFamily="34" charset="0"/>
              </a:rPr>
              <a:t> </a:t>
            </a:r>
            <a:r>
              <a:rPr lang="nl-NL" sz="1800" b="1" i="1" dirty="0">
                <a:effectLst/>
                <a:latin typeface="Calibri" panose="020F0502020204030204" pitchFamily="34" charset="0"/>
                <a:ea typeface="Calibri" panose="020F0502020204030204" pitchFamily="34" charset="0"/>
              </a:rPr>
              <a:t>Samenwerken voor eenduidige data voor de energietransitie </a:t>
            </a:r>
            <a:endParaRPr lang="nl-NL" sz="1800" dirty="0">
              <a:effectLst/>
              <a:latin typeface="Calibri" panose="020F0502020204030204" pitchFamily="34" charset="0"/>
              <a:ea typeface="Calibri" panose="020F0502020204030204" pitchFamily="34" charset="0"/>
            </a:endParaRPr>
          </a:p>
          <a:p>
            <a:pPr marL="449580"/>
            <a:r>
              <a:rPr lang="nl-NL" sz="1800" kern="1200" dirty="0">
                <a:solidFill>
                  <a:schemeClr val="tx1"/>
                </a:solidFill>
                <a:effectLst/>
                <a:latin typeface="+mn-lt"/>
                <a:ea typeface="+mn-ea"/>
                <a:cs typeface="+mn-cs"/>
              </a:rPr>
              <a:t>VIVET is een samenwerkingsverband tussen het Kadaster, Planbureau voor de Leefomgeving (PBL), Rijksdienst voor Ondernemend Nederland (RVO), Rijkswaterstaat en het Centraal Bureau voor de Statistiek (CBS), en wordt ondersteund door de ministeries van Economische Zaken en Klimaat (EZK) en Binnenlandse Zaken en Koninkrijksrelaties (BZK). </a:t>
            </a:r>
          </a:p>
          <a:p>
            <a:pPr marL="449580"/>
            <a:endParaRPr lang="nl-NL" sz="1800" kern="1200" dirty="0">
              <a:solidFill>
                <a:schemeClr val="tx1"/>
              </a:solidFill>
              <a:effectLst/>
              <a:latin typeface="+mn-lt"/>
              <a:ea typeface="+mn-ea"/>
              <a:cs typeface="+mn-cs"/>
            </a:endParaRPr>
          </a:p>
          <a:p>
            <a:endParaRPr lang="nl-NL" dirty="0"/>
          </a:p>
        </p:txBody>
      </p:sp>
      <p:sp>
        <p:nvSpPr>
          <p:cNvPr id="4" name="Tijdelijke aanduiding voor dianummer 3"/>
          <p:cNvSpPr>
            <a:spLocks noGrp="1"/>
          </p:cNvSpPr>
          <p:nvPr>
            <p:ph type="sldNum" sz="quarter" idx="5"/>
          </p:nvPr>
        </p:nvSpPr>
        <p:spPr/>
        <p:txBody>
          <a:bodyPr/>
          <a:lstStyle/>
          <a:p>
            <a:fld id="{65ABF717-E497-4B21-A0BA-2693B816C3CA}" type="slidenum">
              <a:rPr lang="nl-NL" smtClean="0"/>
              <a:t>1</a:t>
            </a:fld>
            <a:endParaRPr lang="nl-NL"/>
          </a:p>
        </p:txBody>
      </p:sp>
    </p:spTree>
    <p:extLst>
      <p:ext uri="{BB962C8B-B14F-4D97-AF65-F5344CB8AC3E}">
        <p14:creationId xmlns:p14="http://schemas.microsoft.com/office/powerpoint/2010/main" val="28237434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sz="1200" dirty="0">
              <a:effectLst/>
              <a:latin typeface="Calibri" panose="020F0502020204030204" pitchFamily="34" charset="0"/>
              <a:ea typeface="Calibri" panose="020F0502020204030204" pitchFamily="34" charset="0"/>
            </a:endParaRPr>
          </a:p>
          <a:p>
            <a:pPr marL="171450" indent="-171450">
              <a:buFont typeface="Arial" panose="020B0604020202020204" pitchFamily="34" charset="0"/>
              <a:buChar char="•"/>
            </a:pPr>
            <a:r>
              <a:rPr lang="nl-NL" sz="1200" dirty="0">
                <a:effectLst/>
                <a:latin typeface="Calibri" panose="020F0502020204030204" pitchFamily="34" charset="0"/>
                <a:ea typeface="Calibri" panose="020F0502020204030204" pitchFamily="34" charset="0"/>
              </a:rPr>
              <a:t>Beleidsmedewerkers</a:t>
            </a:r>
            <a:r>
              <a:rPr lang="nl-NL" sz="1200" baseline="0" dirty="0">
                <a:effectLst/>
                <a:latin typeface="Calibri" panose="020F0502020204030204" pitchFamily="34" charset="0"/>
                <a:ea typeface="Calibri" panose="020F0502020204030204" pitchFamily="34" charset="0"/>
              </a:rPr>
              <a:t> kunnen deze data gebruiken als eindproduct om hun beleid verder te onderbouwen</a:t>
            </a:r>
          </a:p>
          <a:p>
            <a:pPr marL="171450" indent="-171450">
              <a:buFont typeface="Arial" panose="020B0604020202020204" pitchFamily="34" charset="0"/>
              <a:buChar char="•"/>
            </a:pPr>
            <a:r>
              <a:rPr lang="nl-NL" sz="1200" baseline="0" dirty="0">
                <a:effectLst/>
                <a:latin typeface="Calibri" panose="020F0502020204030204" pitchFamily="34" charset="0"/>
                <a:ea typeface="Calibri" panose="020F0502020204030204" pitchFamily="34" charset="0"/>
              </a:rPr>
              <a:t>Datamedewerkers kunnen deze data gebruiken als input voor hun verdere analyses of modellen</a:t>
            </a:r>
          </a:p>
          <a:p>
            <a:pPr marL="171450" indent="-171450">
              <a:buFont typeface="Arial" panose="020B0604020202020204" pitchFamily="34" charset="0"/>
              <a:buChar char="•"/>
            </a:pPr>
            <a:r>
              <a:rPr lang="nl-NL" sz="1200" baseline="0" dirty="0">
                <a:effectLst/>
                <a:latin typeface="Calibri" panose="020F0502020204030204" pitchFamily="34" charset="0"/>
                <a:ea typeface="Calibri" panose="020F0502020204030204" pitchFamily="34" charset="0"/>
              </a:rPr>
              <a:t>Advies en </a:t>
            </a:r>
            <a:r>
              <a:rPr lang="nl-NL" sz="1200" baseline="0" dirty="0" err="1">
                <a:effectLst/>
                <a:latin typeface="Calibri" panose="020F0502020204030204" pitchFamily="34" charset="0"/>
                <a:ea typeface="Calibri" panose="020F0502020204030204" pitchFamily="34" charset="0"/>
              </a:rPr>
              <a:t>onderzoeksbureau’s</a:t>
            </a:r>
            <a:r>
              <a:rPr lang="nl-NL" sz="1200" baseline="0" dirty="0">
                <a:effectLst/>
                <a:latin typeface="Calibri" panose="020F0502020204030204" pitchFamily="34" charset="0"/>
                <a:ea typeface="Calibri" panose="020F0502020204030204" pitchFamily="34" charset="0"/>
              </a:rPr>
              <a:t>, universiteiten kunnen we gebruikersvriendelijke tools van maken</a:t>
            </a:r>
          </a:p>
          <a:p>
            <a:pPr marL="171450" indent="-171450">
              <a:buFont typeface="Arial" panose="020B0604020202020204" pitchFamily="34" charset="0"/>
              <a:buChar char="•"/>
            </a:pPr>
            <a:r>
              <a:rPr lang="nl-NL" sz="1200" baseline="0" dirty="0">
                <a:effectLst/>
                <a:latin typeface="Calibri" panose="020F0502020204030204" pitchFamily="34" charset="0"/>
                <a:ea typeface="Calibri" panose="020F0502020204030204" pitchFamily="34" charset="0"/>
              </a:rPr>
              <a:t>Individuele VIVET-partijen kunnen de data gebruiken voor verdere analyses</a:t>
            </a:r>
          </a:p>
          <a:p>
            <a:pPr marL="171450" indent="-171450">
              <a:buFont typeface="Arial" panose="020B0604020202020204" pitchFamily="34" charset="0"/>
              <a:buChar char="•"/>
            </a:pPr>
            <a:r>
              <a:rPr lang="nl-NL" sz="1200" baseline="0" dirty="0">
                <a:effectLst/>
                <a:latin typeface="Calibri" panose="020F0502020204030204" pitchFamily="34" charset="0"/>
                <a:ea typeface="Calibri" panose="020F0502020204030204" pitchFamily="34" charset="0"/>
              </a:rPr>
              <a:t>Andere partijen kunnen hun businessmodellen beter doorrekenen en hun projecten opschalen</a:t>
            </a:r>
          </a:p>
          <a:p>
            <a:pPr marL="171450" indent="-171450">
              <a:buFont typeface="Arial" panose="020B0604020202020204" pitchFamily="34" charset="0"/>
              <a:buChar char="•"/>
            </a:pPr>
            <a:r>
              <a:rPr lang="nl-NL" sz="1200" baseline="0" dirty="0">
                <a:effectLst/>
                <a:latin typeface="Calibri" panose="020F0502020204030204" pitchFamily="34" charset="0"/>
                <a:ea typeface="Calibri" panose="020F0502020204030204" pitchFamily="34" charset="0"/>
              </a:rPr>
              <a:t>Indicatoren worden beter op elkaar afgestemd</a:t>
            </a:r>
          </a:p>
          <a:p>
            <a:endParaRPr lang="nl-NL" sz="1200" baseline="0" dirty="0">
              <a:effectLst/>
              <a:latin typeface="Calibri" panose="020F0502020204030204" pitchFamily="34" charset="0"/>
              <a:ea typeface="Calibri" panose="020F0502020204030204" pitchFamily="34" charset="0"/>
            </a:endParaRPr>
          </a:p>
          <a:p>
            <a:r>
              <a:rPr lang="nl-NL" sz="1200" baseline="0" dirty="0">
                <a:effectLst/>
                <a:latin typeface="Calibri" panose="020F0502020204030204" pitchFamily="34" charset="0"/>
                <a:ea typeface="Calibri" panose="020F0502020204030204" pitchFamily="34" charset="0"/>
              </a:rPr>
              <a:t>Kortom: VIVET zorgt ervoor data de basis (het datafundament) op orde is, zodat gebruikers goed onderbouwd verder kunnen werken aan de energietransitie</a:t>
            </a:r>
          </a:p>
          <a:p>
            <a:endParaRPr lang="nl-NL" sz="1200" baseline="0" dirty="0">
              <a:effectLst/>
              <a:latin typeface="Calibri" panose="020F0502020204030204" pitchFamily="34" charset="0"/>
              <a:ea typeface="Calibri" panose="020F0502020204030204" pitchFamily="34" charset="0"/>
            </a:endParaRPr>
          </a:p>
          <a:p>
            <a:endParaRPr lang="nl-NL" sz="1200" baseline="0" dirty="0">
              <a:effectLst/>
              <a:latin typeface="Calibri" panose="020F0502020204030204" pitchFamily="34" charset="0"/>
              <a:ea typeface="Calibri" panose="020F0502020204030204" pitchFamily="34" charset="0"/>
            </a:endParaRPr>
          </a:p>
          <a:p>
            <a:endParaRPr lang="nl-NL" sz="1200" dirty="0">
              <a:effectLst/>
              <a:latin typeface="Calibri" panose="020F0502020204030204" pitchFamily="34" charset="0"/>
              <a:ea typeface="Calibri" panose="020F0502020204030204" pitchFamily="34" charset="0"/>
            </a:endParaRPr>
          </a:p>
          <a:p>
            <a:endParaRPr lang="nl-NL" dirty="0"/>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ABF717-E497-4B21-A0BA-2693B816C3CA}"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36800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200" kern="1200" dirty="0">
                <a:solidFill>
                  <a:schemeClr val="tx1"/>
                </a:solidFill>
                <a:effectLst/>
                <a:latin typeface="+mn-lt"/>
                <a:ea typeface="+mn-ea"/>
                <a:cs typeface="+mn-cs"/>
              </a:rPr>
              <a:t>Het</a:t>
            </a:r>
            <a:r>
              <a:rPr lang="nl-NL" sz="1200" kern="1200" baseline="0" dirty="0">
                <a:solidFill>
                  <a:schemeClr val="tx1"/>
                </a:solidFill>
                <a:effectLst/>
                <a:latin typeface="+mn-lt"/>
                <a:ea typeface="+mn-ea"/>
                <a:cs typeface="+mn-cs"/>
              </a:rPr>
              <a:t> VIVET</a:t>
            </a:r>
            <a:r>
              <a:rPr lang="nl-NL" dirty="0"/>
              <a:t>-programma komt pas in beeld als de eerste vraagarticulatie al gedaan is.</a:t>
            </a:r>
            <a:r>
              <a:rPr lang="nl-NL" sz="1200" kern="1200" dirty="0">
                <a:solidFill>
                  <a:schemeClr val="tx1"/>
                </a:solidFill>
                <a:effectLst/>
                <a:latin typeface="+mn-lt"/>
                <a:ea typeface="+mn-ea"/>
                <a:cs typeface="+mn-cs"/>
              </a:rPr>
              <a:t> Hoe komt de behoefte</a:t>
            </a:r>
            <a:r>
              <a:rPr lang="nl-NL" sz="1200" kern="1200" baseline="0" dirty="0">
                <a:solidFill>
                  <a:schemeClr val="tx1"/>
                </a:solidFill>
                <a:effectLst/>
                <a:latin typeface="+mn-lt"/>
                <a:ea typeface="+mn-ea"/>
                <a:cs typeface="+mn-cs"/>
              </a:rPr>
              <a:t> bij VIVET terecht?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nl-NL"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nl-NL" sz="1200" kern="1200" dirty="0">
                <a:solidFill>
                  <a:schemeClr val="tx1"/>
                </a:solidFill>
                <a:effectLst/>
                <a:latin typeface="+mn-lt"/>
                <a:ea typeface="+mn-ea"/>
                <a:cs typeface="+mn-cs"/>
              </a:rPr>
              <a:t>VIVET heeft i.s.m. data.overheid.nl een </a:t>
            </a:r>
            <a:r>
              <a:rPr lang="nl-NL" sz="1200" u="sng" kern="1200" dirty="0">
                <a:solidFill>
                  <a:schemeClr val="tx1"/>
                </a:solidFill>
                <a:effectLst/>
                <a:latin typeface="+mn-lt"/>
                <a:ea typeface="+mn-ea"/>
                <a:cs typeface="+mn-cs"/>
                <a:hlinkClick r:id="rId3"/>
              </a:rPr>
              <a:t>Data community Energie</a:t>
            </a:r>
            <a:r>
              <a:rPr lang="nl-NL" sz="1200" kern="1200" dirty="0">
                <a:solidFill>
                  <a:schemeClr val="tx1"/>
                </a:solidFill>
                <a:effectLst/>
                <a:latin typeface="+mn-lt"/>
                <a:ea typeface="+mn-ea"/>
                <a:cs typeface="+mn-cs"/>
              </a:rPr>
              <a:t> (https://data.overheid.nl/communities/energie)</a:t>
            </a:r>
            <a:r>
              <a:rPr lang="nl-NL" sz="1200" kern="1200" baseline="0" dirty="0">
                <a:solidFill>
                  <a:schemeClr val="tx1"/>
                </a:solidFill>
                <a:effectLst/>
                <a:latin typeface="+mn-lt"/>
                <a:ea typeface="+mn-ea"/>
                <a:cs typeface="+mn-cs"/>
              </a:rPr>
              <a:t> </a:t>
            </a:r>
            <a:r>
              <a:rPr lang="nl-NL" sz="1200" kern="1200" dirty="0">
                <a:solidFill>
                  <a:schemeClr val="tx1"/>
                </a:solidFill>
                <a:effectLst/>
                <a:latin typeface="+mn-lt"/>
                <a:ea typeface="+mn-ea"/>
                <a:cs typeface="+mn-cs"/>
              </a:rPr>
              <a:t>ingericht. Daar vind je verwijzingen naar data en veel gebruikte informatieproducten/monitors, kun je vragen stellen op het </a:t>
            </a:r>
            <a:r>
              <a:rPr lang="nl-NL" sz="1200" u="sng" kern="1200" dirty="0">
                <a:solidFill>
                  <a:schemeClr val="tx1"/>
                </a:solidFill>
                <a:effectLst/>
                <a:latin typeface="+mn-lt"/>
                <a:ea typeface="+mn-ea"/>
                <a:cs typeface="+mn-cs"/>
                <a:hlinkClick r:id="rId4"/>
              </a:rPr>
              <a:t>forum</a:t>
            </a:r>
            <a:r>
              <a:rPr lang="nl-NL" sz="1200" kern="1200" dirty="0">
                <a:solidFill>
                  <a:schemeClr val="tx1"/>
                </a:solidFill>
                <a:effectLst/>
                <a:latin typeface="+mn-lt"/>
                <a:ea typeface="+mn-ea"/>
                <a:cs typeface="+mn-cs"/>
              </a:rPr>
              <a:t> (https://datacommunities.nl/groups/energiedata) en kun je een energietransitie-gerelateerd dataverzoek indienen via het </a:t>
            </a:r>
            <a:r>
              <a:rPr lang="nl-NL" sz="1200" u="sng" kern="1200" dirty="0">
                <a:solidFill>
                  <a:schemeClr val="tx1"/>
                </a:solidFill>
                <a:effectLst/>
                <a:latin typeface="+mn-lt"/>
                <a:ea typeface="+mn-ea"/>
                <a:cs typeface="+mn-cs"/>
                <a:hlinkClick r:id="rId5"/>
              </a:rPr>
              <a:t>dataverzoekformulier</a:t>
            </a:r>
            <a:r>
              <a:rPr lang="nl-NL" sz="1200" u="none" kern="1200" baseline="0" dirty="0">
                <a:solidFill>
                  <a:schemeClr val="tx1"/>
                </a:solidFill>
                <a:effectLst/>
                <a:latin typeface="+mn-lt"/>
                <a:ea typeface="+mn-ea"/>
                <a:cs typeface="+mn-cs"/>
              </a:rPr>
              <a:t> (</a:t>
            </a:r>
            <a:r>
              <a:rPr lang="nl-NL" sz="1200" kern="1200" dirty="0">
                <a:solidFill>
                  <a:schemeClr val="tx1"/>
                </a:solidFill>
                <a:effectLst/>
                <a:latin typeface="+mn-lt"/>
                <a:ea typeface="+mn-ea"/>
                <a:cs typeface="+mn-cs"/>
              </a:rPr>
              <a:t>https://data.overheid.nl/community/dataverzoeken/dataverzoek-indienen). Op de </a:t>
            </a:r>
            <a:r>
              <a:rPr lang="nl-NL" sz="1200" u="sng" kern="1200" dirty="0">
                <a:solidFill>
                  <a:schemeClr val="tx1"/>
                </a:solidFill>
                <a:effectLst/>
                <a:latin typeface="+mn-lt"/>
                <a:ea typeface="+mn-ea"/>
                <a:cs typeface="+mn-cs"/>
                <a:hlinkClick r:id="rId6"/>
              </a:rPr>
              <a:t>site</a:t>
            </a:r>
            <a:r>
              <a:rPr lang="nl-NL" sz="1200" kern="1200" dirty="0">
                <a:solidFill>
                  <a:schemeClr val="tx1"/>
                </a:solidFill>
                <a:effectLst/>
                <a:latin typeface="+mn-lt"/>
                <a:ea typeface="+mn-ea"/>
                <a:cs typeface="+mn-cs"/>
              </a:rPr>
              <a:t> (https://data.overheid.nl/community/dataverzoeken?search=energie) staat ook vermeld wat er met de verzoeken gedaan is. Deze community-site is nog volop in ontwikkeling. Mocht je iets opvallen of niet duidelijk zijn, dan ontvangen wij graag jullie feedback voor de verdere doorontwikkeling. </a:t>
            </a:r>
            <a:r>
              <a:rPr lang="nl-NL" sz="1200" u="sng" kern="1200" dirty="0">
                <a:solidFill>
                  <a:schemeClr val="tx1"/>
                </a:solidFill>
                <a:effectLst/>
                <a:latin typeface="+mn-lt"/>
                <a:ea typeface="+mn-ea"/>
                <a:cs typeface="+mn-cs"/>
              </a:rPr>
              <a:t> </a:t>
            </a:r>
          </a:p>
          <a:p>
            <a:pPr marL="171450" lvl="0" indent="-171450">
              <a:buFont typeface="Arial" panose="020B0604020202020204" pitchFamily="34" charset="0"/>
              <a:buChar char="•"/>
            </a:pPr>
            <a:endParaRPr lang="nl-NL" sz="1200" u="sng" kern="1200" dirty="0">
              <a:solidFill>
                <a:schemeClr val="tx1"/>
              </a:solidFill>
              <a:effectLst/>
              <a:latin typeface="+mn-lt"/>
              <a:ea typeface="+mn-ea"/>
              <a:cs typeface="+mn-cs"/>
            </a:endParaRPr>
          </a:p>
          <a:p>
            <a:pPr marL="171450" lvl="0" indent="-171450">
              <a:buFont typeface="Arial" panose="020B0604020202020204" pitchFamily="34" charset="0"/>
              <a:buChar char="•"/>
            </a:pPr>
            <a:r>
              <a:rPr lang="nl-NL" sz="1200" b="1" u="sng" kern="1200" dirty="0">
                <a:solidFill>
                  <a:schemeClr val="tx1"/>
                </a:solidFill>
                <a:effectLst/>
                <a:latin typeface="+mn-lt"/>
                <a:ea typeface="+mn-ea"/>
                <a:cs typeface="+mn-cs"/>
              </a:rPr>
              <a:t>D</a:t>
            </a:r>
            <a:r>
              <a:rPr lang="nl-NL" sz="1200" b="1" kern="1200" dirty="0">
                <a:solidFill>
                  <a:schemeClr val="tx1"/>
                </a:solidFill>
                <a:effectLst/>
                <a:latin typeface="+mn-lt"/>
                <a:ea typeface="+mn-ea"/>
                <a:cs typeface="+mn-cs"/>
              </a:rPr>
              <a:t>ataverzoeken</a:t>
            </a:r>
            <a:r>
              <a:rPr lang="nl-NL" sz="1200" kern="1200" dirty="0">
                <a:solidFill>
                  <a:schemeClr val="tx1"/>
                </a:solidFill>
                <a:effectLst/>
                <a:latin typeface="+mn-lt"/>
                <a:ea typeface="+mn-ea"/>
                <a:cs typeface="+mn-cs"/>
              </a:rPr>
              <a:t> kunnen het hele jaar door worden ingediend via het dataverzoekformulier. De content-manager (ondersteund door een adviesgroep die (op dit moment) bestaat uit de VIVET-partijen) selecteert de verzoeken, verwijst naar bestaande datasets en/of kijkt welke partij of programma het verzoek op </a:t>
            </a:r>
            <a:r>
              <a:rPr lang="nl-NL" sz="1200" b="0" kern="1200" dirty="0">
                <a:solidFill>
                  <a:schemeClr val="tx1"/>
                </a:solidFill>
                <a:effectLst/>
                <a:latin typeface="+mn-lt"/>
                <a:ea typeface="+mn-ea"/>
                <a:cs typeface="+mn-cs"/>
              </a:rPr>
              <a:t>kan pakken. Twee keer per jaar zal een deel van de ingediende dataverzoeken op data.overheid.nl worden doorgezet naar het VIVET-programma. In 2022 is dat eind maart en september.  Binnen VIVET: weging, prioritering.  Welke verzoeken </a:t>
            </a:r>
            <a:r>
              <a:rPr lang="nl-NL" sz="1200" kern="1200" dirty="0">
                <a:solidFill>
                  <a:schemeClr val="tx1"/>
                </a:solidFill>
                <a:effectLst/>
                <a:latin typeface="+mn-lt"/>
                <a:ea typeface="+mn-ea"/>
                <a:cs typeface="+mn-cs"/>
              </a:rPr>
              <a:t>worden dan doorgezet? -&gt; zie eerdere sheet bij ‘ aanbod’ .</a:t>
            </a:r>
          </a:p>
          <a:p>
            <a:pPr marL="171450" lvl="0" indent="-171450">
              <a:buFont typeface="Arial" panose="020B0604020202020204" pitchFamily="34" charset="0"/>
              <a:buChar char="•"/>
            </a:pPr>
            <a:endParaRPr lang="nl-NL"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nl-NL" sz="1200" b="1" kern="1200" dirty="0">
                <a:solidFill>
                  <a:schemeClr val="tx1"/>
                </a:solidFill>
                <a:effectLst/>
                <a:latin typeface="+mn-lt"/>
                <a:ea typeface="+mn-ea"/>
                <a:cs typeface="+mn-cs"/>
              </a:rPr>
              <a:t>Vragen</a:t>
            </a:r>
            <a:r>
              <a:rPr lang="nl-NL" sz="1200" kern="1200" dirty="0">
                <a:solidFill>
                  <a:schemeClr val="tx1"/>
                </a:solidFill>
                <a:effectLst/>
                <a:latin typeface="+mn-lt"/>
                <a:ea typeface="+mn-ea"/>
                <a:cs typeface="+mn-cs"/>
              </a:rPr>
              <a:t> </a:t>
            </a:r>
            <a:r>
              <a:rPr lang="nl-NL" sz="1200" kern="1200" dirty="0" err="1">
                <a:solidFill>
                  <a:schemeClr val="tx1"/>
                </a:solidFill>
                <a:effectLst/>
                <a:latin typeface="+mn-lt"/>
                <a:ea typeface="+mn-ea"/>
                <a:cs typeface="+mn-cs"/>
              </a:rPr>
              <a:t>mbt</a:t>
            </a:r>
            <a:r>
              <a:rPr lang="nl-NL" sz="1200" kern="1200" dirty="0">
                <a:solidFill>
                  <a:schemeClr val="tx1"/>
                </a:solidFill>
                <a:effectLst/>
                <a:latin typeface="+mn-lt"/>
                <a:ea typeface="+mn-ea"/>
                <a:cs typeface="+mn-cs"/>
              </a:rPr>
              <a:t> data in de energietransitie kun je stellen via het forum. Daar kunnen gebruikers ook elkaars vragen beantwoorden of suggesties geven. Dat is niet alleen voor VIVET.</a:t>
            </a:r>
            <a:endParaRPr lang="nl-NL" dirty="0"/>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ABF717-E497-4B21-A0BA-2693B816C3CA}"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604000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nl-NL" dirty="0"/>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ABF717-E497-4B21-A0BA-2693B816C3CA}"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82673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900" kern="1200" dirty="0">
                <a:solidFill>
                  <a:srgbClr val="271D6C"/>
                </a:solidFill>
                <a:latin typeface="Calibri" panose="020F0502020204030204" pitchFamily="34" charset="0"/>
                <a:ea typeface="+mn-ea"/>
                <a:cs typeface="+mn-cs"/>
              </a:rPr>
              <a:t>Deze partijen samen werken aan consistente, betrouwbare en goed vindbare data voor de gebouwde omgeving en elektriciteit (productie hernieuwbare energie op land). Deze data ontwikkelt, bundelt en/of verbetert VIVET en maakt ze zo toegankelijk voor (de)centrale overheden, onderzoeks- en </a:t>
            </a:r>
            <a:r>
              <a:rPr lang="nl-NL" sz="900" kern="1200" dirty="0" err="1">
                <a:solidFill>
                  <a:srgbClr val="271D6C"/>
                </a:solidFill>
                <a:latin typeface="Calibri" panose="020F0502020204030204" pitchFamily="34" charset="0"/>
                <a:ea typeface="+mn-ea"/>
                <a:cs typeface="+mn-cs"/>
              </a:rPr>
              <a:t>adviesbureau’s</a:t>
            </a:r>
            <a:r>
              <a:rPr lang="nl-NL" sz="900" kern="1200" dirty="0">
                <a:solidFill>
                  <a:srgbClr val="271D6C"/>
                </a:solidFill>
                <a:latin typeface="Calibri" panose="020F0502020204030204" pitchFamily="34" charset="0"/>
                <a:ea typeface="+mn-ea"/>
                <a:cs typeface="+mn-cs"/>
              </a:rPr>
              <a:t> die data gebruiken. Het VIVET-programma werkt dus aan het op orde brengen van het datafundament, zodat gebruikers goed onderbouwd kunnen werken aan de energietransitie.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900" kern="1200" dirty="0">
              <a:solidFill>
                <a:srgbClr val="271D6C"/>
              </a:solidFill>
              <a:latin typeface="Calibri" panose="020F050202020403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900" kern="1200" dirty="0">
                <a:solidFill>
                  <a:srgbClr val="271D6C"/>
                </a:solidFill>
                <a:latin typeface="Calibri" panose="020F0502020204030204" pitchFamily="34" charset="0"/>
                <a:ea typeface="+mn-ea"/>
                <a:cs typeface="+mn-cs"/>
              </a:rPr>
              <a:t>VIVET werkt </a:t>
            </a:r>
            <a:r>
              <a:rPr lang="nl-NL" sz="900" kern="1200" dirty="0" err="1">
                <a:solidFill>
                  <a:srgbClr val="271D6C"/>
                </a:solidFill>
                <a:latin typeface="Calibri" panose="020F0502020204030204" pitchFamily="34" charset="0"/>
                <a:ea typeface="+mn-ea"/>
                <a:cs typeface="+mn-cs"/>
              </a:rPr>
              <a:t>vraaggestuurd</a:t>
            </a:r>
            <a:r>
              <a:rPr lang="nl-NL" sz="900" kern="1200" dirty="0">
                <a:solidFill>
                  <a:srgbClr val="271D6C"/>
                </a:solidFill>
                <a:latin typeface="Calibri" panose="020F0502020204030204" pitchFamily="34" charset="0"/>
                <a:ea typeface="+mn-ea"/>
                <a:cs typeface="+mn-cs"/>
              </a:rPr>
              <a:t>. </a:t>
            </a:r>
            <a:r>
              <a:rPr lang="nl-NL" sz="900" kern="1200" dirty="0">
                <a:solidFill>
                  <a:srgbClr val="271D6C"/>
                </a:solidFill>
                <a:latin typeface="Calibri" panose="020F0502020204030204" pitchFamily="34" charset="0"/>
                <a:ea typeface="Calibri" panose="020F0502020204030204" pitchFamily="34" charset="0"/>
                <a:cs typeface="+mn-cs"/>
              </a:rPr>
              <a:t>Vragende partijen zijn partijen die de energietransitie moeten realiseren, denk aan de Regionale Energie Strategieën (RES-regio’s), provincies, gemeenten, netbeheerders. </a:t>
            </a:r>
            <a:endParaRPr lang="nl-NL" sz="900" kern="1200" dirty="0">
              <a:solidFill>
                <a:srgbClr val="271D6C"/>
              </a:solidFill>
              <a:latin typeface="Calibri" panose="020F0502020204030204" pitchFamily="34" charset="0"/>
              <a:cs typeface="+mn-cs"/>
            </a:endParaRPr>
          </a:p>
          <a:p>
            <a:pPr marL="449580"/>
            <a:endParaRPr lang="nl-NL" sz="1200" dirty="0">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900" kern="1200" dirty="0">
                <a:solidFill>
                  <a:srgbClr val="271D6C"/>
                </a:solidFill>
                <a:latin typeface="Calibri" panose="020F0502020204030204" pitchFamily="34" charset="0"/>
                <a:ea typeface="+mn-ea"/>
                <a:cs typeface="+mn-cs"/>
              </a:rPr>
              <a:t>VIVET is gestart in okt 2019, in eerste instantie voor drie jaar, tot maart 2022. Omdat de databehoefte blijft bestaan, gaat ook VIVET na maart 2022 door, met een duidelijker focus, in een iets andere organisatievorm (zie hieronder).  Een dataverzoek kun je indienen via het </a:t>
            </a:r>
            <a:r>
              <a:rPr lang="nl-NL" sz="900" kern="1200" dirty="0">
                <a:solidFill>
                  <a:srgbClr val="271D6C"/>
                </a:solidFill>
                <a:latin typeface="Calibri" panose="020F0502020204030204" pitchFamily="34" charset="0"/>
                <a:ea typeface="+mn-ea"/>
                <a:cs typeface="+mn-cs"/>
                <a:hlinkClick r:id="rId3">
                  <a:extLst>
                    <a:ext uri="{A12FA001-AC4F-418D-AE19-62706E023703}">
                      <ahyp:hlinkClr xmlns:ahyp="http://schemas.microsoft.com/office/drawing/2018/hyperlinkcolor" xmlns="" val="tx"/>
                    </a:ext>
                  </a:extLst>
                </a:hlinkClick>
              </a:rPr>
              <a:t>dataverzoekformulier</a:t>
            </a:r>
            <a:r>
              <a:rPr lang="nl-NL" sz="900" kern="1200" dirty="0">
                <a:solidFill>
                  <a:srgbClr val="271D6C"/>
                </a:solidFill>
                <a:latin typeface="Calibri" panose="020F0502020204030204" pitchFamily="34" charset="0"/>
                <a:ea typeface="+mn-ea"/>
                <a:cs typeface="+mn-cs"/>
              </a:rPr>
              <a:t>.  (zie ook laatste sheet)</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900" kern="1200" dirty="0">
              <a:solidFill>
                <a:srgbClr val="271D6C"/>
              </a:solidFill>
              <a:latin typeface="Calibri" panose="020F050202020403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solidFill>
                  <a:srgbClr val="271D6C"/>
                </a:solidFill>
                <a:latin typeface="Calibri" panose="020F0502020204030204" pitchFamily="34" charset="0"/>
                <a:ea typeface="Calibri" panose="020F0502020204030204" pitchFamily="34" charset="0"/>
              </a:rPr>
              <a:t>Governance van VIVET-</a:t>
            </a:r>
            <a:r>
              <a:rPr lang="en-US" sz="900" dirty="0" err="1">
                <a:solidFill>
                  <a:srgbClr val="271D6C"/>
                </a:solidFill>
                <a:latin typeface="Calibri" panose="020F0502020204030204" pitchFamily="34" charset="0"/>
                <a:ea typeface="Calibri" panose="020F0502020204030204" pitchFamily="34" charset="0"/>
              </a:rPr>
              <a:t>programma</a:t>
            </a:r>
            <a:r>
              <a:rPr lang="en-US" sz="900" dirty="0">
                <a:solidFill>
                  <a:srgbClr val="271D6C"/>
                </a:solidFill>
                <a:latin typeface="Calibri" panose="020F0502020204030204" pitchFamily="34" charset="0"/>
                <a:ea typeface="Calibri" panose="020F0502020204030204" pitchFamily="34" charset="0"/>
              </a:rPr>
              <a:t>:</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200" dirty="0">
                <a:solidFill>
                  <a:srgbClr val="271D6C"/>
                </a:solidFill>
                <a:latin typeface="Calibri" panose="020F0502020204030204" pitchFamily="34" charset="0"/>
                <a:ea typeface="Calibri" panose="020F0502020204030204" pitchFamily="34" charset="0"/>
              </a:rPr>
              <a:t>Gebruikerspanel (PBL, IPO,VNG, NPRES)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200" dirty="0">
                <a:solidFill>
                  <a:srgbClr val="271D6C"/>
                </a:solidFill>
                <a:latin typeface="Calibri" panose="020F0502020204030204" pitchFamily="34" charset="0"/>
                <a:ea typeface="Calibri" panose="020F0502020204030204" pitchFamily="34" charset="0"/>
              </a:rPr>
              <a:t>Operationeel beraad (CBS, Kadaster, PBL, RWS,RVO en als agenda-leden: NBNL en RIVM)</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200" dirty="0">
                <a:solidFill>
                  <a:srgbClr val="271D6C"/>
                </a:solidFill>
                <a:latin typeface="Calibri" panose="020F0502020204030204" pitchFamily="34" charset="0"/>
                <a:ea typeface="Calibri" panose="020F0502020204030204" pitchFamily="34" charset="0"/>
              </a:rPr>
              <a:t>Opdrachtgevers-opdrachtnemers overleg (EZK,BZK, CBS, RVO, RWS, Kadaster)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200" dirty="0">
                <a:solidFill>
                  <a:srgbClr val="271D6C"/>
                </a:solidFill>
                <a:latin typeface="Calibri" panose="020F0502020204030204" pitchFamily="34" charset="0"/>
                <a:ea typeface="Calibri" panose="020F0502020204030204" pitchFamily="34" charset="0"/>
              </a:rPr>
              <a:t>Een secretariaat (BZK,EZK en de VIVET coördinator), de communicatiegroep (CBS, Kadaster, PBL, RWS, RVO)</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200" dirty="0">
                <a:solidFill>
                  <a:srgbClr val="271D6C"/>
                </a:solidFill>
                <a:latin typeface="Calibri" panose="020F0502020204030204" pitchFamily="34" charset="0"/>
                <a:ea typeface="Calibri" panose="020F0502020204030204" pitchFamily="34" charset="0"/>
              </a:rPr>
              <a:t>Gevoed door het brede netwerk</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nl-NL" sz="1100" dirty="0">
              <a:effectLst/>
              <a:latin typeface="Calibri" panose="020F0502020204030204" pitchFamily="34" charset="0"/>
              <a:ea typeface="Calibri" panose="020F0502020204030204" pitchFamily="34" charset="0"/>
            </a:endParaRPr>
          </a:p>
          <a:p>
            <a:endParaRPr lang="nl-NL" dirty="0"/>
          </a:p>
        </p:txBody>
      </p:sp>
      <p:sp>
        <p:nvSpPr>
          <p:cNvPr id="4" name="Tijdelijke aanduiding voor dianummer 3"/>
          <p:cNvSpPr>
            <a:spLocks noGrp="1"/>
          </p:cNvSpPr>
          <p:nvPr>
            <p:ph type="sldNum" sz="quarter" idx="5"/>
          </p:nvPr>
        </p:nvSpPr>
        <p:spPr/>
        <p:txBody>
          <a:bodyPr/>
          <a:lstStyle/>
          <a:p>
            <a:fld id="{65ABF717-E497-4B21-A0BA-2693B816C3CA}" type="slidenum">
              <a:rPr lang="nl-NL" smtClean="0"/>
              <a:t>2</a:t>
            </a:fld>
            <a:endParaRPr lang="nl-NL"/>
          </a:p>
        </p:txBody>
      </p:sp>
    </p:spTree>
    <p:extLst>
      <p:ext uri="{BB962C8B-B14F-4D97-AF65-F5344CB8AC3E}">
        <p14:creationId xmlns:p14="http://schemas.microsoft.com/office/powerpoint/2010/main" val="477812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5ABF717-E497-4B21-A0BA-2693B816C3CA}" type="slidenum">
              <a:rPr lang="nl-NL" smtClean="0"/>
              <a:t>4</a:t>
            </a:fld>
            <a:endParaRPr lang="nl-NL"/>
          </a:p>
        </p:txBody>
      </p:sp>
    </p:spTree>
    <p:extLst>
      <p:ext uri="{BB962C8B-B14F-4D97-AF65-F5344CB8AC3E}">
        <p14:creationId xmlns:p14="http://schemas.microsoft.com/office/powerpoint/2010/main" val="28871002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solidFill>
                  <a:srgbClr val="0070C0"/>
                </a:solidFill>
                <a:ea typeface="+mj-ea"/>
                <a:cs typeface="+mj-cs"/>
              </a:rPr>
              <a:t>De projecten onder deze pijler vallen na maart 2022 niet meer onder regie van het VIVET-programma. De ‘overzichten’ vallen dan onder regie van EZK, de koppeling van data en gebruikers onder regie van data.overheid.nl.  VIVET blijft wel nauw betrokken bij deze activiteiten.</a:t>
            </a:r>
          </a:p>
          <a:p>
            <a:endParaRPr lang="nl-NL" dirty="0"/>
          </a:p>
        </p:txBody>
      </p:sp>
      <p:sp>
        <p:nvSpPr>
          <p:cNvPr id="4" name="Tijdelijke aanduiding voor dianummer 3"/>
          <p:cNvSpPr>
            <a:spLocks noGrp="1"/>
          </p:cNvSpPr>
          <p:nvPr>
            <p:ph type="sldNum" sz="quarter" idx="5"/>
          </p:nvPr>
        </p:nvSpPr>
        <p:spPr/>
        <p:txBody>
          <a:bodyPr/>
          <a:lstStyle/>
          <a:p>
            <a:fld id="{65ABF717-E497-4B21-A0BA-2693B816C3CA}" type="slidenum">
              <a:rPr lang="nl-NL" smtClean="0"/>
              <a:t>5</a:t>
            </a:fld>
            <a:endParaRPr lang="nl-NL"/>
          </a:p>
        </p:txBody>
      </p:sp>
    </p:spTree>
    <p:extLst>
      <p:ext uri="{BB962C8B-B14F-4D97-AF65-F5344CB8AC3E}">
        <p14:creationId xmlns:p14="http://schemas.microsoft.com/office/powerpoint/2010/main" val="4984706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5ABF717-E497-4B21-A0BA-2693B816C3CA}" type="slidenum">
              <a:rPr lang="nl-NL" smtClean="0"/>
              <a:t>6</a:t>
            </a:fld>
            <a:endParaRPr lang="nl-NL"/>
          </a:p>
        </p:txBody>
      </p:sp>
    </p:spTree>
    <p:extLst>
      <p:ext uri="{BB962C8B-B14F-4D97-AF65-F5344CB8AC3E}">
        <p14:creationId xmlns:p14="http://schemas.microsoft.com/office/powerpoint/2010/main" val="34405202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5ABF717-E497-4B21-A0BA-2693B816C3CA}" type="slidenum">
              <a:rPr lang="nl-NL" smtClean="0"/>
              <a:t>7</a:t>
            </a:fld>
            <a:endParaRPr lang="nl-NL"/>
          </a:p>
        </p:txBody>
      </p:sp>
    </p:spTree>
    <p:extLst>
      <p:ext uri="{BB962C8B-B14F-4D97-AF65-F5344CB8AC3E}">
        <p14:creationId xmlns:p14="http://schemas.microsoft.com/office/powerpoint/2010/main" val="2568662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baseline="0" dirty="0"/>
              <a:t>Gebruikers zijn m.n. mensen die opgavegericht, </a:t>
            </a:r>
            <a:r>
              <a:rPr lang="nl-NL" baseline="0" dirty="0" err="1"/>
              <a:t>gebiedspecifiek</a:t>
            </a:r>
            <a:r>
              <a:rPr lang="nl-NL" baseline="0" dirty="0"/>
              <a:t> en </a:t>
            </a:r>
            <a:r>
              <a:rPr lang="nl-NL" baseline="0" dirty="0" err="1"/>
              <a:t>datagedreven</a:t>
            </a:r>
            <a:r>
              <a:rPr lang="nl-NL" baseline="0" dirty="0"/>
              <a:t> werken en op zoek zijn naar data.</a:t>
            </a:r>
            <a:endParaRPr lang="nl-NL" dirty="0"/>
          </a:p>
          <a:p>
            <a:endParaRPr lang="nl-NL" dirty="0"/>
          </a:p>
          <a:p>
            <a:r>
              <a:rPr lang="nl-NL" dirty="0"/>
              <a:t>Primaire doelgroep: </a:t>
            </a:r>
          </a:p>
          <a:p>
            <a:pPr marL="171450" indent="-171450">
              <a:buFont typeface="Arial" panose="020B0604020202020204" pitchFamily="34" charset="0"/>
              <a:buChar char="•"/>
            </a:pPr>
            <a:r>
              <a:rPr lang="nl-NL" dirty="0"/>
              <a:t>Medewerkers (beleidsmedewerkers, datamedewerkers,</a:t>
            </a:r>
            <a:r>
              <a:rPr lang="nl-NL" baseline="0" dirty="0"/>
              <a:t> </a:t>
            </a:r>
            <a:r>
              <a:rPr lang="nl-NL" baseline="0" dirty="0" err="1"/>
              <a:t>datascientists</a:t>
            </a:r>
            <a:r>
              <a:rPr lang="nl-NL" baseline="0" dirty="0"/>
              <a:t>) van centrale en decentrale overheden</a:t>
            </a:r>
          </a:p>
          <a:p>
            <a:pPr marL="171450" indent="-171450">
              <a:buFont typeface="Arial" panose="020B0604020202020204" pitchFamily="34" charset="0"/>
              <a:buChar char="•"/>
            </a:pPr>
            <a:r>
              <a:rPr lang="nl-NL" baseline="0" dirty="0"/>
              <a:t>Advies- en </a:t>
            </a:r>
            <a:r>
              <a:rPr lang="nl-NL" baseline="0" dirty="0" err="1"/>
              <a:t>onderzoeksbureau’s</a:t>
            </a:r>
            <a:r>
              <a:rPr lang="nl-NL" baseline="0" dirty="0"/>
              <a:t>, universiteiten, ingehuurd door (de)centrale overheden</a:t>
            </a:r>
          </a:p>
          <a:p>
            <a:pPr marL="171450" indent="-171450">
              <a:buFont typeface="Arial" panose="020B0604020202020204" pitchFamily="34" charset="0"/>
              <a:buChar char="•"/>
            </a:pPr>
            <a:r>
              <a:rPr lang="nl-NL" baseline="0" dirty="0"/>
              <a:t>Groot Technologische Instituten (</a:t>
            </a:r>
            <a:r>
              <a:rPr lang="nl-NL" baseline="0" dirty="0" err="1"/>
              <a:t>GTI’s</a:t>
            </a:r>
            <a:r>
              <a:rPr lang="nl-NL" baseline="0" dirty="0"/>
              <a:t>), o.a. TNO, PBL, EG ETRM, RVO</a:t>
            </a:r>
          </a:p>
          <a:p>
            <a:pPr marL="171450" indent="-171450">
              <a:buFont typeface="Arial" panose="020B0604020202020204" pitchFamily="34" charset="0"/>
              <a:buChar char="•"/>
            </a:pPr>
            <a:r>
              <a:rPr lang="nl-NL" baseline="0" dirty="0"/>
              <a:t>Netbeheerders  </a:t>
            </a:r>
          </a:p>
          <a:p>
            <a:pPr marL="171450" indent="-171450">
              <a:buFont typeface="Arial" panose="020B0604020202020204" pitchFamily="34" charset="0"/>
              <a:buChar char="•"/>
            </a:pPr>
            <a:endParaRPr lang="nl-NL" baseline="0" dirty="0"/>
          </a:p>
        </p:txBody>
      </p:sp>
      <p:sp>
        <p:nvSpPr>
          <p:cNvPr id="4" name="Tijdelijke aanduiding voor dianummer 3"/>
          <p:cNvSpPr>
            <a:spLocks noGrp="1"/>
          </p:cNvSpPr>
          <p:nvPr>
            <p:ph type="sldNum" sz="quarter" idx="5"/>
          </p:nvPr>
        </p:nvSpPr>
        <p:spPr/>
        <p:txBody>
          <a:bodyPr/>
          <a:lstStyle/>
          <a:p>
            <a:fld id="{65ABF717-E497-4B21-A0BA-2693B816C3CA}" type="slidenum">
              <a:rPr lang="nl-NL" smtClean="0"/>
              <a:t>8</a:t>
            </a:fld>
            <a:endParaRPr lang="nl-NL"/>
          </a:p>
        </p:txBody>
      </p:sp>
    </p:spTree>
    <p:extLst>
      <p:ext uri="{BB962C8B-B14F-4D97-AF65-F5344CB8AC3E}">
        <p14:creationId xmlns:p14="http://schemas.microsoft.com/office/powerpoint/2010/main" val="31492331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 typeface="Arial" panose="020B0604020202020204" pitchFamily="34" charset="0"/>
              <a:buChar char="•"/>
            </a:pPr>
            <a:r>
              <a:rPr lang="nl-NL" dirty="0"/>
              <a:t>Dataproducten die er nog niet zijn, die nog ontwikkeld</a:t>
            </a:r>
            <a:r>
              <a:rPr lang="nl-NL" baseline="0" dirty="0"/>
              <a:t> moeten worden, veelal op laagregionaal niveau, waarvoor verschillende registers met elkaar gekoppeld moeten worden</a:t>
            </a:r>
          </a:p>
          <a:p>
            <a:pPr marL="171450" indent="-171450">
              <a:buFont typeface="Arial" panose="020B0604020202020204" pitchFamily="34" charset="0"/>
              <a:buChar char="•"/>
            </a:pPr>
            <a:r>
              <a:rPr lang="nl-NL" baseline="0" dirty="0"/>
              <a:t>Lopen tegen knelpunten met datadelen aan.  Kunnen zijn: juridische, technische of organisatorische knelpunten,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200" kern="1200" dirty="0">
                <a:solidFill>
                  <a:schemeClr val="tx1"/>
                </a:solidFill>
                <a:effectLst/>
                <a:latin typeface="+mn-lt"/>
                <a:ea typeface="+mn-ea"/>
                <a:cs typeface="+mn-cs"/>
              </a:rPr>
              <a:t>vooralsnog de focus op data t.b.v. de maatschappelijke opgave energietransitie gebouwde omgeving en productie van hernieuwbare energie op land;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nl-NL"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200" kern="1200" dirty="0">
                <a:solidFill>
                  <a:schemeClr val="tx1"/>
                </a:solidFill>
                <a:effectLst/>
                <a:latin typeface="+mn-lt"/>
                <a:ea typeface="+mn-ea"/>
                <a:cs typeface="+mn-cs"/>
              </a:rPr>
              <a:t>Het</a:t>
            </a:r>
            <a:r>
              <a:rPr lang="nl-NL" sz="1200" kern="1200" baseline="0" dirty="0">
                <a:solidFill>
                  <a:schemeClr val="tx1"/>
                </a:solidFill>
                <a:effectLst/>
                <a:latin typeface="+mn-lt"/>
                <a:ea typeface="+mn-ea"/>
                <a:cs typeface="+mn-cs"/>
              </a:rPr>
              <a:t> VIVET</a:t>
            </a:r>
            <a:r>
              <a:rPr lang="nl-NL" dirty="0"/>
              <a:t>-programma komt pas in beeld als de eerste vraagarticulatie al gedaan is.</a:t>
            </a:r>
            <a:r>
              <a:rPr lang="nl-NL" sz="1200" kern="1200" dirty="0">
                <a:solidFill>
                  <a:schemeClr val="tx1"/>
                </a:solidFill>
                <a:effectLst/>
                <a:latin typeface="+mn-lt"/>
                <a:ea typeface="+mn-ea"/>
                <a:cs typeface="+mn-cs"/>
              </a:rPr>
              <a:t> Hoe komt de behoefte</a:t>
            </a:r>
            <a:r>
              <a:rPr lang="nl-NL" sz="1200" kern="1200" baseline="0" dirty="0">
                <a:solidFill>
                  <a:schemeClr val="tx1"/>
                </a:solidFill>
                <a:effectLst/>
                <a:latin typeface="+mn-lt"/>
                <a:ea typeface="+mn-ea"/>
                <a:cs typeface="+mn-cs"/>
              </a:rPr>
              <a:t> bij VIVET terecht?</a:t>
            </a:r>
            <a:endParaRPr lang="nl-NL"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nl-NL" sz="1200" kern="1200" dirty="0">
                <a:solidFill>
                  <a:schemeClr val="tx1"/>
                </a:solidFill>
                <a:effectLst/>
                <a:latin typeface="+mn-lt"/>
                <a:ea typeface="+mn-ea"/>
                <a:cs typeface="+mn-cs"/>
              </a:rPr>
              <a:t>VIVET heeft i.s.m. data.overheid.nl een </a:t>
            </a:r>
            <a:r>
              <a:rPr lang="nl-NL" sz="1200" u="sng" kern="1200" dirty="0">
                <a:solidFill>
                  <a:schemeClr val="tx1"/>
                </a:solidFill>
                <a:effectLst/>
                <a:latin typeface="+mn-lt"/>
                <a:ea typeface="+mn-ea"/>
                <a:cs typeface="+mn-cs"/>
                <a:hlinkClick r:id="rId3"/>
              </a:rPr>
              <a:t>Data community Energie</a:t>
            </a:r>
            <a:r>
              <a:rPr lang="nl-NL" sz="1200" kern="1200" dirty="0">
                <a:solidFill>
                  <a:schemeClr val="tx1"/>
                </a:solidFill>
                <a:effectLst/>
                <a:latin typeface="+mn-lt"/>
                <a:ea typeface="+mn-ea"/>
                <a:cs typeface="+mn-cs"/>
              </a:rPr>
              <a:t> ingericht. Daar vind je verwijzingen naar data en veel gebruikte informatieproducten/monitors, kun je vragen stellen op het </a:t>
            </a:r>
            <a:r>
              <a:rPr lang="nl-NL" sz="1200" u="sng" kern="1200" dirty="0">
                <a:solidFill>
                  <a:schemeClr val="tx1"/>
                </a:solidFill>
                <a:effectLst/>
                <a:latin typeface="+mn-lt"/>
                <a:ea typeface="+mn-ea"/>
                <a:cs typeface="+mn-cs"/>
                <a:hlinkClick r:id="rId4"/>
              </a:rPr>
              <a:t>forum</a:t>
            </a:r>
            <a:r>
              <a:rPr lang="nl-NL" sz="1200" kern="1200" dirty="0">
                <a:solidFill>
                  <a:schemeClr val="tx1"/>
                </a:solidFill>
                <a:effectLst/>
                <a:latin typeface="+mn-lt"/>
                <a:ea typeface="+mn-ea"/>
                <a:cs typeface="+mn-cs"/>
              </a:rPr>
              <a:t> en kun je een energietransitie-gerelateerd dataverzoek indienen via het </a:t>
            </a:r>
            <a:r>
              <a:rPr lang="nl-NL" sz="1200" u="sng" kern="1200" dirty="0">
                <a:solidFill>
                  <a:schemeClr val="tx1"/>
                </a:solidFill>
                <a:effectLst/>
                <a:latin typeface="+mn-lt"/>
                <a:ea typeface="+mn-ea"/>
                <a:cs typeface="+mn-cs"/>
                <a:hlinkClick r:id="rId5"/>
              </a:rPr>
              <a:t>dataverzoekformulier</a:t>
            </a:r>
            <a:r>
              <a:rPr lang="nl-NL" sz="1200" kern="1200" dirty="0">
                <a:solidFill>
                  <a:schemeClr val="tx1"/>
                </a:solidFill>
                <a:effectLst/>
                <a:latin typeface="+mn-lt"/>
                <a:ea typeface="+mn-ea"/>
                <a:cs typeface="+mn-cs"/>
              </a:rPr>
              <a:t>. Op de </a:t>
            </a:r>
            <a:r>
              <a:rPr lang="nl-NL" sz="1200" u="sng" kern="1200" dirty="0">
                <a:solidFill>
                  <a:schemeClr val="tx1"/>
                </a:solidFill>
                <a:effectLst/>
                <a:latin typeface="+mn-lt"/>
                <a:ea typeface="+mn-ea"/>
                <a:cs typeface="+mn-cs"/>
                <a:hlinkClick r:id="rId6"/>
              </a:rPr>
              <a:t>site</a:t>
            </a:r>
            <a:r>
              <a:rPr lang="nl-NL" sz="1200" kern="1200" dirty="0">
                <a:solidFill>
                  <a:schemeClr val="tx1"/>
                </a:solidFill>
                <a:effectLst/>
                <a:latin typeface="+mn-lt"/>
                <a:ea typeface="+mn-ea"/>
                <a:cs typeface="+mn-cs"/>
              </a:rPr>
              <a:t> staat ook vermeld wat er met de verzoeken gedaan is. Deze community-site is nog volop in ontwikkeling. Mocht je iets opvallen of niet duidelijk zijn, dan ontvangen wij graag jullie feedback voor de verdere doorontwikkeling. </a:t>
            </a:r>
            <a:r>
              <a:rPr lang="nl-NL" sz="1200" u="sng" kern="1200" dirty="0">
                <a:solidFill>
                  <a:schemeClr val="tx1"/>
                </a:solidFill>
                <a:effectLst/>
                <a:latin typeface="+mn-lt"/>
                <a:ea typeface="+mn-ea"/>
                <a:cs typeface="+mn-cs"/>
              </a:rPr>
              <a:t> </a:t>
            </a:r>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 </a:t>
            </a:r>
          </a:p>
          <a:p>
            <a:r>
              <a:rPr lang="nl-NL" sz="1200" kern="1200" dirty="0">
                <a:solidFill>
                  <a:schemeClr val="tx1"/>
                </a:solidFill>
                <a:effectLst/>
                <a:latin typeface="+mn-lt"/>
                <a:ea typeface="+mn-ea"/>
                <a:cs typeface="+mn-cs"/>
              </a:rPr>
              <a:t>Dataverzoeken kunnen het hele jaar door worden ingediend via het dataverzoekformulier. Een team bij data.overheid.nl (ondersteund door een adviesgroep die (op dit moment) bestaat uit de VIVET-partijen) selecteert de verzoeken, verwijst naar bestaande datasets en/of kijkt welke partij of programma het verzoek op </a:t>
            </a:r>
            <a:r>
              <a:rPr lang="nl-NL" sz="1200" b="0" kern="1200" dirty="0">
                <a:solidFill>
                  <a:schemeClr val="tx1"/>
                </a:solidFill>
                <a:effectLst/>
                <a:latin typeface="+mn-lt"/>
                <a:ea typeface="+mn-ea"/>
                <a:cs typeface="+mn-cs"/>
              </a:rPr>
              <a:t>kan pakken. Twee keer per jaar zal een deel van de ingediende dataverzoeken op data.overheid.nl worden doorgezet naar het VIVET-programma. In 2022 is dat eind maart en september.  Binnen</a:t>
            </a:r>
            <a:r>
              <a:rPr lang="nl-NL" sz="1200" b="0" kern="1200" baseline="0" dirty="0">
                <a:solidFill>
                  <a:schemeClr val="tx1"/>
                </a:solidFill>
                <a:effectLst/>
                <a:latin typeface="+mn-lt"/>
                <a:ea typeface="+mn-ea"/>
                <a:cs typeface="+mn-cs"/>
              </a:rPr>
              <a:t> VIVET: weging en prioritering. </a:t>
            </a:r>
            <a:r>
              <a:rPr lang="nl-NL" sz="1200" b="0" kern="1200" dirty="0">
                <a:solidFill>
                  <a:schemeClr val="tx1"/>
                </a:solidFill>
                <a:effectLst/>
                <a:latin typeface="+mn-lt"/>
                <a:ea typeface="+mn-ea"/>
                <a:cs typeface="+mn-cs"/>
              </a:rPr>
              <a:t>Welke verzoeken </a:t>
            </a:r>
            <a:r>
              <a:rPr lang="nl-NL" sz="1200" kern="1200" dirty="0">
                <a:solidFill>
                  <a:schemeClr val="tx1"/>
                </a:solidFill>
                <a:effectLst/>
                <a:latin typeface="+mn-lt"/>
                <a:ea typeface="+mn-ea"/>
                <a:cs typeface="+mn-cs"/>
              </a:rPr>
              <a:t>worden dan doorgezet? -&gt; zie volgende sheet</a:t>
            </a:r>
          </a:p>
        </p:txBody>
      </p:sp>
      <p:sp>
        <p:nvSpPr>
          <p:cNvPr id="4" name="Tijdelijke aanduiding voor dianummer 3"/>
          <p:cNvSpPr>
            <a:spLocks noGrp="1"/>
          </p:cNvSpPr>
          <p:nvPr>
            <p:ph type="sldNum" sz="quarter" idx="5"/>
          </p:nvPr>
        </p:nvSpPr>
        <p:spPr/>
        <p:txBody>
          <a:bodyPr/>
          <a:lstStyle/>
          <a:p>
            <a:fld id="{65ABF717-E497-4B21-A0BA-2693B816C3CA}" type="slidenum">
              <a:rPr lang="nl-NL" smtClean="0"/>
              <a:t>9</a:t>
            </a:fld>
            <a:endParaRPr lang="nl-NL"/>
          </a:p>
        </p:txBody>
      </p:sp>
    </p:spTree>
    <p:extLst>
      <p:ext uri="{BB962C8B-B14F-4D97-AF65-F5344CB8AC3E}">
        <p14:creationId xmlns:p14="http://schemas.microsoft.com/office/powerpoint/2010/main" val="39662967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lvl="0"/>
            <a:r>
              <a:rPr lang="nl-NL" sz="1200" kern="1200" dirty="0">
                <a:solidFill>
                  <a:schemeClr val="tx1"/>
                </a:solidFill>
                <a:effectLst/>
                <a:latin typeface="+mn-lt"/>
                <a:ea typeface="+mn-ea"/>
                <a:cs typeface="+mn-cs"/>
              </a:rPr>
              <a:t>Dataverzoeken</a:t>
            </a:r>
            <a:r>
              <a:rPr lang="nl-NL" sz="1200" kern="1200" baseline="0" dirty="0">
                <a:solidFill>
                  <a:schemeClr val="tx1"/>
                </a:solidFill>
                <a:effectLst/>
                <a:latin typeface="+mn-lt"/>
                <a:ea typeface="+mn-ea"/>
                <a:cs typeface="+mn-cs"/>
              </a:rPr>
              <a:t> die VIVET oppakt:</a:t>
            </a:r>
          </a:p>
          <a:p>
            <a:pPr lvl="0"/>
            <a:endParaRPr lang="nl-NL" sz="1200" kern="1200" baseline="0" dirty="0">
              <a:solidFill>
                <a:schemeClr val="tx1"/>
              </a:solidFill>
              <a:effectLst/>
              <a:latin typeface="+mn-lt"/>
              <a:ea typeface="+mn-ea"/>
              <a:cs typeface="+mn-cs"/>
            </a:endParaRPr>
          </a:p>
          <a:p>
            <a:pPr marL="171450" lvl="0" indent="-171450">
              <a:buFont typeface="Arial" panose="020B0604020202020204" pitchFamily="34" charset="0"/>
              <a:buChar char="•"/>
            </a:pPr>
            <a:r>
              <a:rPr lang="nl-NL" sz="1200" kern="1200" dirty="0">
                <a:solidFill>
                  <a:schemeClr val="tx1"/>
                </a:solidFill>
                <a:effectLst/>
                <a:latin typeface="+mn-lt"/>
                <a:ea typeface="+mn-ea"/>
                <a:cs typeface="+mn-cs"/>
              </a:rPr>
              <a:t>Vragen/verzoeken naar nieuwe dataproducten en m.b.t. het oplossen of agenderen van barrières in datadelen, waarbij een nauwe samenwerking tussen de partijen noodzakelijk is; </a:t>
            </a:r>
          </a:p>
          <a:p>
            <a:pPr marL="171450" lvl="0" indent="-171450">
              <a:buFont typeface="Arial" panose="020B0604020202020204" pitchFamily="34" charset="0"/>
              <a:buChar char="•"/>
            </a:pPr>
            <a:r>
              <a:rPr lang="nl-NL" sz="1200" kern="1200" dirty="0">
                <a:solidFill>
                  <a:schemeClr val="tx1"/>
                </a:solidFill>
                <a:effectLst/>
                <a:latin typeface="+mn-lt"/>
                <a:ea typeface="+mn-ea"/>
                <a:cs typeface="+mn-cs"/>
              </a:rPr>
              <a:t>Vragen/verzoeken met vooralsnog de focus op data t.b.v. de maatschappelijke opgave energietransitie gebouwde omgeving en productie van hernieuwbare energie op land;</a:t>
            </a:r>
          </a:p>
          <a:p>
            <a:pPr marL="171450" lvl="0" indent="-171450">
              <a:buFont typeface="Arial" panose="020B0604020202020204" pitchFamily="34" charset="0"/>
              <a:buChar char="•"/>
            </a:pPr>
            <a:r>
              <a:rPr lang="nl-NL" sz="1200" kern="1200" dirty="0">
                <a:solidFill>
                  <a:schemeClr val="tx1"/>
                </a:solidFill>
                <a:effectLst/>
                <a:latin typeface="+mn-lt"/>
                <a:ea typeface="+mn-ea"/>
                <a:cs typeface="+mn-cs"/>
              </a:rPr>
              <a:t>Vragen/verzoeken vanuit m.n. de Regionale Energie Strategieën (RES-regio’s), provincies, gemeenten, netbeheerders, onderzoeks- en adviesbureaus. Deze vragen/verzoeken betreffen databehoeftes ter onderbouwing van (</a:t>
            </a:r>
            <a:r>
              <a:rPr lang="nl-NL" sz="1200" kern="1200" dirty="0" err="1">
                <a:solidFill>
                  <a:schemeClr val="tx1"/>
                </a:solidFill>
                <a:effectLst/>
                <a:latin typeface="+mn-lt"/>
                <a:ea typeface="+mn-ea"/>
                <a:cs typeface="+mn-cs"/>
              </a:rPr>
              <a:t>beleids</a:t>
            </a:r>
            <a:r>
              <a:rPr lang="nl-NL" sz="1200" kern="1200" dirty="0">
                <a:solidFill>
                  <a:schemeClr val="tx1"/>
                </a:solidFill>
                <a:effectLst/>
                <a:latin typeface="+mn-lt"/>
                <a:ea typeface="+mn-ea"/>
                <a:cs typeface="+mn-cs"/>
              </a:rPr>
              <a:t>)plannen, de uitvoering, het monitoren en de evaluatie van de activiteiten die partijen uitvoeren in de energietransitie.</a:t>
            </a:r>
          </a:p>
          <a:p>
            <a:endParaRPr lang="nl-NL" dirty="0"/>
          </a:p>
          <a:p>
            <a:pPr marL="171450" lvl="0" indent="-171450">
              <a:buFont typeface="Arial" panose="020B0604020202020204" pitchFamily="34" charset="0"/>
              <a:buChar char="•"/>
            </a:pPr>
            <a:r>
              <a:rPr lang="nl-NL" sz="1200" kern="1200" dirty="0">
                <a:solidFill>
                  <a:schemeClr val="tx1"/>
                </a:solidFill>
                <a:effectLst/>
                <a:latin typeface="+mn-lt"/>
                <a:ea typeface="+mn-ea"/>
                <a:cs typeface="+mn-cs"/>
              </a:rPr>
              <a:t>VIVET ontwikkelt nieuwe producten en levert</a:t>
            </a:r>
            <a:r>
              <a:rPr lang="nl-NL" sz="1200" kern="1200" baseline="0" dirty="0">
                <a:solidFill>
                  <a:schemeClr val="tx1"/>
                </a:solidFill>
                <a:effectLst/>
                <a:latin typeface="+mn-lt"/>
                <a:ea typeface="+mn-ea"/>
                <a:cs typeface="+mn-cs"/>
              </a:rPr>
              <a:t> eenmalig of tijdelijk. </a:t>
            </a:r>
            <a:r>
              <a:rPr lang="nl-NL" dirty="0"/>
              <a:t>Producten die regelmatig moeten worden</a:t>
            </a:r>
            <a:r>
              <a:rPr lang="nl-NL" baseline="0" dirty="0"/>
              <a:t> </a:t>
            </a:r>
            <a:r>
              <a:rPr lang="nl-NL" dirty="0"/>
              <a:t>geactualiseerd, worden structureel geborgd bij één van de </a:t>
            </a:r>
            <a:r>
              <a:rPr lang="nl-NL" dirty="0" err="1"/>
              <a:t>Vivet</a:t>
            </a:r>
            <a:r>
              <a:rPr lang="nl-NL" dirty="0"/>
              <a:t>-partijen of een </a:t>
            </a:r>
            <a:r>
              <a:rPr lang="nl-NL" sz="1200" kern="1200" baseline="0" dirty="0">
                <a:solidFill>
                  <a:schemeClr val="tx1"/>
                </a:solidFill>
                <a:effectLst/>
                <a:latin typeface="+mn-lt"/>
                <a:ea typeface="+mn-ea"/>
                <a:cs typeface="+mn-cs"/>
              </a:rPr>
              <a:t>andere partij, als dat een meest logische plek is </a:t>
            </a:r>
          </a:p>
          <a:p>
            <a:pPr marL="171450" lvl="0" indent="-171450">
              <a:buFont typeface="Arial" panose="020B0604020202020204" pitchFamily="34" charset="0"/>
              <a:buChar char="•"/>
            </a:pPr>
            <a:endParaRPr lang="nl-NL" sz="1200" kern="1200" baseline="0" dirty="0">
              <a:solidFill>
                <a:schemeClr val="tx1"/>
              </a:solidFill>
              <a:effectLst/>
              <a:latin typeface="+mn-lt"/>
              <a:ea typeface="+mn-ea"/>
              <a:cs typeface="+mn-cs"/>
            </a:endParaRPr>
          </a:p>
          <a:p>
            <a:pPr marL="171450" lvl="0" indent="-171450">
              <a:buFont typeface="Arial" panose="020B0604020202020204" pitchFamily="34" charset="0"/>
              <a:buChar char="•"/>
            </a:pPr>
            <a:r>
              <a:rPr lang="nl-NL" dirty="0"/>
              <a:t>Het VIVET-programma is 'technisch' - pakt  vragen op die een nieuwe databewerking  met zich meebrengen, combineert bekende databronnen, die nog niet eerder gecombineerd zijn, en houdt zich bezig met randvoorwaarden om data te combineren. </a:t>
            </a:r>
          </a:p>
          <a:p>
            <a:pPr marL="171450" lvl="0" indent="-171450">
              <a:buFont typeface="Arial" panose="020B0604020202020204" pitchFamily="34" charset="0"/>
              <a:buChar char="•"/>
            </a:pPr>
            <a:endParaRPr lang="nl-NL" dirty="0"/>
          </a:p>
          <a:p>
            <a:pPr marL="171450" lvl="0" indent="-171450">
              <a:buFont typeface="Arial" panose="020B0604020202020204" pitchFamily="34" charset="0"/>
              <a:buChar char="•"/>
            </a:pPr>
            <a:r>
              <a:rPr lang="nl-NL" dirty="0"/>
              <a:t>We streven er naar dat onze producten schaalbaar zijn: altijd van toepassing op meerdere regionale </a:t>
            </a:r>
            <a:r>
              <a:rPr lang="nl-NL" dirty="0" err="1"/>
              <a:t>niveau's</a:t>
            </a:r>
            <a:r>
              <a:rPr lang="nl-NL" dirty="0"/>
              <a:t> (o.m. wijk,  buurt, gemeente, (sub)RES, provincie),  zodat vergelijking en optelling mogelijk</a:t>
            </a:r>
            <a:r>
              <a:rPr lang="nl-NL" baseline="0" dirty="0"/>
              <a:t> is </a:t>
            </a:r>
          </a:p>
          <a:p>
            <a:pPr marL="171450" lvl="0" indent="-171450">
              <a:buFont typeface="Arial" panose="020B0604020202020204" pitchFamily="34" charset="0"/>
              <a:buChar char="•"/>
            </a:pPr>
            <a:endParaRPr lang="nl-NL" baseline="0" dirty="0"/>
          </a:p>
          <a:p>
            <a:pPr marL="171450" lvl="0" indent="-171450">
              <a:buFont typeface="Arial" panose="020B0604020202020204" pitchFamily="34" charset="0"/>
              <a:buChar char="•"/>
            </a:pPr>
            <a:endParaRPr lang="nl-NL" dirty="0"/>
          </a:p>
        </p:txBody>
      </p:sp>
      <p:sp>
        <p:nvSpPr>
          <p:cNvPr id="4" name="Tijdelijke aanduiding voor dianummer 3"/>
          <p:cNvSpPr>
            <a:spLocks noGrp="1"/>
          </p:cNvSpPr>
          <p:nvPr>
            <p:ph type="sldNum" sz="quarter" idx="5"/>
          </p:nvPr>
        </p:nvSpPr>
        <p:spPr/>
        <p:txBody>
          <a:bodyPr/>
          <a:lstStyle/>
          <a:p>
            <a:fld id="{65ABF717-E497-4B21-A0BA-2693B816C3CA}" type="slidenum">
              <a:rPr lang="nl-NL" smtClean="0"/>
              <a:t>10</a:t>
            </a:fld>
            <a:endParaRPr lang="nl-NL"/>
          </a:p>
        </p:txBody>
      </p:sp>
    </p:spTree>
    <p:extLst>
      <p:ext uri="{BB962C8B-B14F-4D97-AF65-F5344CB8AC3E}">
        <p14:creationId xmlns:p14="http://schemas.microsoft.com/office/powerpoint/2010/main" val="3776646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9DAB9E6C-D992-46B8-A699-3121959111B1}" type="datetimeFigureOut">
              <a:rPr lang="nl-NL" smtClean="0"/>
              <a:t>5-7-2022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DA502BE-BC54-4451-A7A6-20A718925AEB}" type="slidenum">
              <a:rPr lang="nl-NL" smtClean="0"/>
              <a:t>‹nr.›</a:t>
            </a:fld>
            <a:endParaRPr lang="nl-NL"/>
          </a:p>
        </p:txBody>
      </p:sp>
    </p:spTree>
    <p:extLst>
      <p:ext uri="{BB962C8B-B14F-4D97-AF65-F5344CB8AC3E}">
        <p14:creationId xmlns:p14="http://schemas.microsoft.com/office/powerpoint/2010/main" val="1758404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9DAB9E6C-D992-46B8-A699-3121959111B1}" type="datetimeFigureOut">
              <a:rPr lang="nl-NL" smtClean="0"/>
              <a:t>5-7-2022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DA502BE-BC54-4451-A7A6-20A718925AEB}" type="slidenum">
              <a:rPr lang="nl-NL" smtClean="0"/>
              <a:t>‹nr.›</a:t>
            </a:fld>
            <a:endParaRPr lang="nl-NL"/>
          </a:p>
        </p:txBody>
      </p:sp>
    </p:spTree>
    <p:extLst>
      <p:ext uri="{BB962C8B-B14F-4D97-AF65-F5344CB8AC3E}">
        <p14:creationId xmlns:p14="http://schemas.microsoft.com/office/powerpoint/2010/main" val="2326983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9DAB9E6C-D992-46B8-A699-3121959111B1}" type="datetimeFigureOut">
              <a:rPr lang="nl-NL" smtClean="0"/>
              <a:t>5-7-2022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DA502BE-BC54-4451-A7A6-20A718925AEB}" type="slidenum">
              <a:rPr lang="nl-NL" smtClean="0"/>
              <a:t>‹nr.›</a:t>
            </a:fld>
            <a:endParaRPr lang="nl-NL"/>
          </a:p>
        </p:txBody>
      </p:sp>
    </p:spTree>
    <p:extLst>
      <p:ext uri="{BB962C8B-B14F-4D97-AF65-F5344CB8AC3E}">
        <p14:creationId xmlns:p14="http://schemas.microsoft.com/office/powerpoint/2010/main" val="1836949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Inhoud3">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0"/>
          </p:nvPr>
        </p:nvSpPr>
        <p:spPr/>
        <p:txBody>
          <a:bodyPr/>
          <a:lstStyle/>
          <a:p>
            <a:pPr algn="ctr"/>
            <a:fld id="{845CA951-4815-4987-9CD6-BB5D6648C0B5}" type="slidenum">
              <a:rPr lang="nl-NL" sz="1600" smtClean="0"/>
              <a:pPr algn="ctr"/>
              <a:t>‹nr.›</a:t>
            </a:fld>
            <a:endParaRPr lang="nl-NL" sz="1600" dirty="0"/>
          </a:p>
        </p:txBody>
      </p:sp>
      <p:sp>
        <p:nvSpPr>
          <p:cNvPr id="10" name="Tijdelijke aanduiding voor tekst 9"/>
          <p:cNvSpPr>
            <a:spLocks noGrp="1"/>
          </p:cNvSpPr>
          <p:nvPr>
            <p:ph type="body" sz="quarter" idx="11" hasCustomPrompt="1"/>
          </p:nvPr>
        </p:nvSpPr>
        <p:spPr>
          <a:xfrm>
            <a:off x="623392" y="1316765"/>
            <a:ext cx="10177131" cy="4896544"/>
          </a:xfrm>
          <a:prstGeom prst="rect">
            <a:avLst/>
          </a:prstGeom>
        </p:spPr>
        <p:txBody>
          <a:bodyPr>
            <a:normAutofit/>
          </a:bodyPr>
          <a:lstStyle>
            <a:lvl1pPr marL="0" indent="0">
              <a:buNone/>
              <a:defRPr sz="3200" spc="53" baseline="0">
                <a:solidFill>
                  <a:srgbClr val="271D6C"/>
                </a:solidFill>
                <a:latin typeface="Calibri" pitchFamily="34" charset="0"/>
              </a:defRPr>
            </a:lvl1pPr>
            <a:lvl2pPr marL="609585" indent="0">
              <a:buNone/>
              <a:defRPr/>
            </a:lvl2pPr>
            <a:lvl3pPr marL="1219170" indent="0">
              <a:buNone/>
              <a:defRPr/>
            </a:lvl3pPr>
            <a:lvl4pPr marL="1828754" indent="0">
              <a:buNone/>
              <a:defRPr/>
            </a:lvl4pPr>
            <a:lvl5pPr marL="2438339" indent="0">
              <a:buNone/>
              <a:defRPr/>
            </a:lvl5pPr>
          </a:lstStyle>
          <a:p>
            <a:pPr lvl="0"/>
            <a:r>
              <a:rPr lang="nl-NL" dirty="0"/>
              <a:t>Tekst</a:t>
            </a:r>
          </a:p>
        </p:txBody>
      </p:sp>
      <p:sp>
        <p:nvSpPr>
          <p:cNvPr id="13" name="Tijdelijke aanduiding voor tekst 9"/>
          <p:cNvSpPr>
            <a:spLocks noGrp="1"/>
          </p:cNvSpPr>
          <p:nvPr>
            <p:ph type="body" sz="quarter" idx="14" hasCustomPrompt="1"/>
          </p:nvPr>
        </p:nvSpPr>
        <p:spPr>
          <a:xfrm>
            <a:off x="623392" y="452669"/>
            <a:ext cx="10177131" cy="672075"/>
          </a:xfrm>
          <a:prstGeom prst="rect">
            <a:avLst/>
          </a:prstGeom>
        </p:spPr>
        <p:txBody>
          <a:bodyPr/>
          <a:lstStyle>
            <a:lvl1pPr marL="0" indent="0">
              <a:buNone/>
              <a:defRPr sz="4000" b="1" i="0" spc="80" baseline="0">
                <a:solidFill>
                  <a:srgbClr val="00A1CD"/>
                </a:solidFill>
                <a:latin typeface="Calibri" pitchFamily="34" charset="0"/>
              </a:defRPr>
            </a:lvl1pPr>
            <a:lvl2pPr marL="609585" indent="0">
              <a:buNone/>
              <a:defRPr/>
            </a:lvl2pPr>
            <a:lvl3pPr marL="1219170" indent="0">
              <a:buNone/>
              <a:defRPr/>
            </a:lvl3pPr>
            <a:lvl4pPr marL="1828754" indent="0">
              <a:buNone/>
              <a:defRPr/>
            </a:lvl4pPr>
            <a:lvl5pPr marL="2438339" indent="0">
              <a:buNone/>
              <a:defRPr/>
            </a:lvl5pPr>
          </a:lstStyle>
          <a:p>
            <a:pPr lvl="0"/>
            <a:r>
              <a:rPr lang="nl-NL" dirty="0"/>
              <a:t>Titel 1 regel</a:t>
            </a:r>
          </a:p>
        </p:txBody>
      </p:sp>
    </p:spTree>
    <p:extLst>
      <p:ext uri="{BB962C8B-B14F-4D97-AF65-F5344CB8AC3E}">
        <p14:creationId xmlns:p14="http://schemas.microsoft.com/office/powerpoint/2010/main" val="9058325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82721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430688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 om de ondertitelstijl van het model te bewerken</a:t>
            </a:r>
          </a:p>
        </p:txBody>
      </p:sp>
      <p:sp>
        <p:nvSpPr>
          <p:cNvPr id="4" name="Tijdelijke aanduiding voor datum 3"/>
          <p:cNvSpPr>
            <a:spLocks noGrp="1"/>
          </p:cNvSpPr>
          <p:nvPr>
            <p:ph type="dt" sz="half" idx="10"/>
          </p:nvPr>
        </p:nvSpPr>
        <p:spPr/>
        <p:txBody>
          <a:bodyPr/>
          <a:lstStyle/>
          <a:p>
            <a:fld id="{9DAB9E6C-D992-46B8-A699-3121959111B1}" type="datetimeFigureOut">
              <a:rPr lang="nl-NL" smtClean="0"/>
              <a:t>5-7-2022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DA502BE-BC54-4451-A7A6-20A718925AEB}" type="slidenum">
              <a:rPr lang="nl-NL" smtClean="0"/>
              <a:t>‹nr.›</a:t>
            </a:fld>
            <a:endParaRPr lang="nl-NL"/>
          </a:p>
        </p:txBody>
      </p:sp>
    </p:spTree>
    <p:extLst>
      <p:ext uri="{BB962C8B-B14F-4D97-AF65-F5344CB8AC3E}">
        <p14:creationId xmlns:p14="http://schemas.microsoft.com/office/powerpoint/2010/main" val="18535200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9DAB9E6C-D992-46B8-A699-3121959111B1}" type="datetimeFigureOut">
              <a:rPr lang="nl-NL" smtClean="0"/>
              <a:t>5-7-2022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DA502BE-BC54-4451-A7A6-20A718925AEB}" type="slidenum">
              <a:rPr lang="nl-NL" smtClean="0"/>
              <a:t>‹nr.›</a:t>
            </a:fld>
            <a:endParaRPr lang="nl-NL"/>
          </a:p>
        </p:txBody>
      </p:sp>
    </p:spTree>
    <p:extLst>
      <p:ext uri="{BB962C8B-B14F-4D97-AF65-F5344CB8AC3E}">
        <p14:creationId xmlns:p14="http://schemas.microsoft.com/office/powerpoint/2010/main" val="24932867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fld id="{9DAB9E6C-D992-46B8-A699-3121959111B1}" type="datetimeFigureOut">
              <a:rPr lang="nl-NL" smtClean="0"/>
              <a:t>5-7-2022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DA502BE-BC54-4451-A7A6-20A718925AEB}" type="slidenum">
              <a:rPr lang="nl-NL" smtClean="0"/>
              <a:t>‹nr.›</a:t>
            </a:fld>
            <a:endParaRPr lang="nl-NL"/>
          </a:p>
        </p:txBody>
      </p:sp>
    </p:spTree>
    <p:extLst>
      <p:ext uri="{BB962C8B-B14F-4D97-AF65-F5344CB8AC3E}">
        <p14:creationId xmlns:p14="http://schemas.microsoft.com/office/powerpoint/2010/main" val="17379568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2609849"/>
            <a:ext cx="5181600" cy="3567114"/>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2609849"/>
            <a:ext cx="5181600" cy="3567114"/>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9DAB9E6C-D992-46B8-A699-3121959111B1}" type="datetimeFigureOut">
              <a:rPr lang="nl-NL" smtClean="0"/>
              <a:t>5-7-2022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DA502BE-BC54-4451-A7A6-20A718925AEB}" type="slidenum">
              <a:rPr lang="nl-NL" smtClean="0"/>
              <a:t>‹nr.›</a:t>
            </a:fld>
            <a:endParaRPr lang="nl-NL"/>
          </a:p>
        </p:txBody>
      </p:sp>
    </p:spTree>
    <p:extLst>
      <p:ext uri="{BB962C8B-B14F-4D97-AF65-F5344CB8AC3E}">
        <p14:creationId xmlns:p14="http://schemas.microsoft.com/office/powerpoint/2010/main" val="19040833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1430338"/>
            <a:ext cx="10515600" cy="1074737"/>
          </a:xfrm>
        </p:spPr>
        <p:txBody>
          <a:bodyPr/>
          <a:lstStyle/>
          <a:p>
            <a:r>
              <a:rPr lang="nl-NL"/>
              <a:t>Klik om de stijl te bewerken</a:t>
            </a:r>
          </a:p>
        </p:txBody>
      </p:sp>
      <p:sp>
        <p:nvSpPr>
          <p:cNvPr id="3" name="Tijdelijke aanduiding voor tekst 2"/>
          <p:cNvSpPr>
            <a:spLocks noGrp="1"/>
          </p:cNvSpPr>
          <p:nvPr>
            <p:ph type="body" idx="1"/>
          </p:nvPr>
        </p:nvSpPr>
        <p:spPr>
          <a:xfrm>
            <a:off x="839788" y="2505075"/>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3328987"/>
            <a:ext cx="5157787" cy="286067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2505075"/>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3328987"/>
            <a:ext cx="5183188" cy="286067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9DAB9E6C-D992-46B8-A699-3121959111B1}" type="datetimeFigureOut">
              <a:rPr lang="nl-NL" smtClean="0"/>
              <a:t>5-7-2022</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2DA502BE-BC54-4451-A7A6-20A718925AEB}" type="slidenum">
              <a:rPr lang="nl-NL" smtClean="0"/>
              <a:t>‹nr.›</a:t>
            </a:fld>
            <a:endParaRPr lang="nl-NL"/>
          </a:p>
        </p:txBody>
      </p:sp>
    </p:spTree>
    <p:extLst>
      <p:ext uri="{BB962C8B-B14F-4D97-AF65-F5344CB8AC3E}">
        <p14:creationId xmlns:p14="http://schemas.microsoft.com/office/powerpoint/2010/main" val="927793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9DAB9E6C-D992-46B8-A699-3121959111B1}" type="datetimeFigureOut">
              <a:rPr lang="nl-NL" smtClean="0"/>
              <a:t>5-7-2022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2DA502BE-BC54-4451-A7A6-20A718925AEB}" type="slidenum">
              <a:rPr lang="nl-NL" smtClean="0"/>
              <a:t>‹nr.›</a:t>
            </a:fld>
            <a:endParaRPr lang="nl-NL"/>
          </a:p>
        </p:txBody>
      </p:sp>
    </p:spTree>
    <p:extLst>
      <p:ext uri="{BB962C8B-B14F-4D97-AF65-F5344CB8AC3E}">
        <p14:creationId xmlns:p14="http://schemas.microsoft.com/office/powerpoint/2010/main" val="10588082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9DAB9E6C-D992-46B8-A699-3121959111B1}" type="datetimeFigureOut">
              <a:rPr lang="nl-NL" smtClean="0"/>
              <a:t>5-7-2022</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2DA502BE-BC54-4451-A7A6-20A718925AEB}" type="slidenum">
              <a:rPr lang="nl-NL" smtClean="0"/>
              <a:t>‹nr.›</a:t>
            </a:fld>
            <a:endParaRPr lang="nl-NL"/>
          </a:p>
        </p:txBody>
      </p:sp>
    </p:spTree>
    <p:extLst>
      <p:ext uri="{BB962C8B-B14F-4D97-AF65-F5344CB8AC3E}">
        <p14:creationId xmlns:p14="http://schemas.microsoft.com/office/powerpoint/2010/main" val="2616395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9DAB9E6C-D992-46B8-A699-3121959111B1}" type="datetimeFigureOut">
              <a:rPr lang="nl-NL" smtClean="0"/>
              <a:t>5-7-2022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DA502BE-BC54-4451-A7A6-20A718925AEB}" type="slidenum">
              <a:rPr lang="nl-NL" smtClean="0"/>
              <a:t>‹nr.›</a:t>
            </a:fld>
            <a:endParaRPr lang="nl-NL"/>
          </a:p>
        </p:txBody>
      </p:sp>
    </p:spTree>
    <p:extLst>
      <p:ext uri="{BB962C8B-B14F-4D97-AF65-F5344CB8AC3E}">
        <p14:creationId xmlns:p14="http://schemas.microsoft.com/office/powerpoint/2010/main" val="11381861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9DAB9E6C-D992-46B8-A699-3121959111B1}" type="datetimeFigureOut">
              <a:rPr lang="nl-NL" smtClean="0"/>
              <a:t>5-7-2022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DA502BE-BC54-4451-A7A6-20A718925AEB}" type="slidenum">
              <a:rPr lang="nl-NL" smtClean="0"/>
              <a:t>‹nr.›</a:t>
            </a:fld>
            <a:endParaRPr lang="nl-NL"/>
          </a:p>
        </p:txBody>
      </p:sp>
    </p:spTree>
    <p:extLst>
      <p:ext uri="{BB962C8B-B14F-4D97-AF65-F5344CB8AC3E}">
        <p14:creationId xmlns:p14="http://schemas.microsoft.com/office/powerpoint/2010/main" val="17952490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9DAB9E6C-D992-46B8-A699-3121959111B1}" type="datetimeFigureOut">
              <a:rPr lang="nl-NL" smtClean="0"/>
              <a:t>5-7-2022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DA502BE-BC54-4451-A7A6-20A718925AEB}" type="slidenum">
              <a:rPr lang="nl-NL" smtClean="0"/>
              <a:t>‹nr.›</a:t>
            </a:fld>
            <a:endParaRPr lang="nl-NL"/>
          </a:p>
        </p:txBody>
      </p:sp>
    </p:spTree>
    <p:extLst>
      <p:ext uri="{BB962C8B-B14F-4D97-AF65-F5344CB8AC3E}">
        <p14:creationId xmlns:p14="http://schemas.microsoft.com/office/powerpoint/2010/main" val="1107946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9DAB9E6C-D992-46B8-A699-3121959111B1}" type="datetimeFigureOut">
              <a:rPr lang="nl-NL" smtClean="0"/>
              <a:t>5-7-2022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DA502BE-BC54-4451-A7A6-20A718925AEB}" type="slidenum">
              <a:rPr lang="nl-NL" smtClean="0"/>
              <a:t>‹nr.›</a:t>
            </a:fld>
            <a:endParaRPr lang="nl-NL"/>
          </a:p>
        </p:txBody>
      </p:sp>
    </p:spTree>
    <p:extLst>
      <p:ext uri="{BB962C8B-B14F-4D97-AF65-F5344CB8AC3E}">
        <p14:creationId xmlns:p14="http://schemas.microsoft.com/office/powerpoint/2010/main" val="37885440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9DAB9E6C-D992-46B8-A699-3121959111B1}" type="datetimeFigureOut">
              <a:rPr lang="nl-NL" smtClean="0"/>
              <a:t>5-7-2022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DA502BE-BC54-4451-A7A6-20A718925AEB}" type="slidenum">
              <a:rPr lang="nl-NL" smtClean="0"/>
              <a:t>‹nr.›</a:t>
            </a:fld>
            <a:endParaRPr lang="nl-NL"/>
          </a:p>
        </p:txBody>
      </p:sp>
    </p:spTree>
    <p:extLst>
      <p:ext uri="{BB962C8B-B14F-4D97-AF65-F5344CB8AC3E}">
        <p14:creationId xmlns:p14="http://schemas.microsoft.com/office/powerpoint/2010/main" val="17925487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Inhoud3">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0"/>
          </p:nvPr>
        </p:nvSpPr>
        <p:spPr/>
        <p:txBody>
          <a:bodyPr/>
          <a:lstStyle/>
          <a:p>
            <a:pPr algn="ctr"/>
            <a:fld id="{845CA951-4815-4987-9CD6-BB5D6648C0B5}" type="slidenum">
              <a:rPr lang="nl-NL" sz="1600" smtClean="0"/>
              <a:pPr algn="ctr"/>
              <a:t>‹nr.›</a:t>
            </a:fld>
            <a:endParaRPr lang="nl-NL" sz="1600" dirty="0"/>
          </a:p>
        </p:txBody>
      </p:sp>
      <p:sp>
        <p:nvSpPr>
          <p:cNvPr id="10" name="Tijdelijke aanduiding voor tekst 9"/>
          <p:cNvSpPr>
            <a:spLocks noGrp="1"/>
          </p:cNvSpPr>
          <p:nvPr>
            <p:ph type="body" sz="quarter" idx="11" hasCustomPrompt="1"/>
          </p:nvPr>
        </p:nvSpPr>
        <p:spPr>
          <a:xfrm>
            <a:off x="623392" y="1316765"/>
            <a:ext cx="10177131" cy="4896544"/>
          </a:xfrm>
          <a:prstGeom prst="rect">
            <a:avLst/>
          </a:prstGeom>
        </p:spPr>
        <p:txBody>
          <a:bodyPr>
            <a:normAutofit/>
          </a:bodyPr>
          <a:lstStyle>
            <a:lvl1pPr marL="0" indent="0">
              <a:buNone/>
              <a:defRPr sz="3200" spc="53" baseline="0">
                <a:solidFill>
                  <a:srgbClr val="271D6C"/>
                </a:solidFill>
                <a:latin typeface="Calibri" pitchFamily="34" charset="0"/>
              </a:defRPr>
            </a:lvl1pPr>
            <a:lvl2pPr marL="609585" indent="0">
              <a:buNone/>
              <a:defRPr/>
            </a:lvl2pPr>
            <a:lvl3pPr marL="1219170" indent="0">
              <a:buNone/>
              <a:defRPr/>
            </a:lvl3pPr>
            <a:lvl4pPr marL="1828754" indent="0">
              <a:buNone/>
              <a:defRPr/>
            </a:lvl4pPr>
            <a:lvl5pPr marL="2438339" indent="0">
              <a:buNone/>
              <a:defRPr/>
            </a:lvl5pPr>
          </a:lstStyle>
          <a:p>
            <a:pPr lvl="0"/>
            <a:r>
              <a:rPr lang="nl-NL" dirty="0"/>
              <a:t>Tekst</a:t>
            </a:r>
          </a:p>
        </p:txBody>
      </p:sp>
      <p:sp>
        <p:nvSpPr>
          <p:cNvPr id="13" name="Tijdelijke aanduiding voor tekst 9"/>
          <p:cNvSpPr>
            <a:spLocks noGrp="1"/>
          </p:cNvSpPr>
          <p:nvPr>
            <p:ph type="body" sz="quarter" idx="14" hasCustomPrompt="1"/>
          </p:nvPr>
        </p:nvSpPr>
        <p:spPr>
          <a:xfrm>
            <a:off x="623392" y="452669"/>
            <a:ext cx="10177131" cy="672075"/>
          </a:xfrm>
          <a:prstGeom prst="rect">
            <a:avLst/>
          </a:prstGeom>
        </p:spPr>
        <p:txBody>
          <a:bodyPr/>
          <a:lstStyle>
            <a:lvl1pPr marL="0" indent="0">
              <a:buNone/>
              <a:defRPr sz="4000" b="1" i="0" spc="80" baseline="0">
                <a:solidFill>
                  <a:srgbClr val="00A1CD"/>
                </a:solidFill>
                <a:latin typeface="Calibri" pitchFamily="34" charset="0"/>
              </a:defRPr>
            </a:lvl1pPr>
            <a:lvl2pPr marL="609585" indent="0">
              <a:buNone/>
              <a:defRPr/>
            </a:lvl2pPr>
            <a:lvl3pPr marL="1219170" indent="0">
              <a:buNone/>
              <a:defRPr/>
            </a:lvl3pPr>
            <a:lvl4pPr marL="1828754" indent="0">
              <a:buNone/>
              <a:defRPr/>
            </a:lvl4pPr>
            <a:lvl5pPr marL="2438339" indent="0">
              <a:buNone/>
              <a:defRPr/>
            </a:lvl5pPr>
          </a:lstStyle>
          <a:p>
            <a:pPr lvl="0"/>
            <a:r>
              <a:rPr lang="nl-NL" dirty="0"/>
              <a:t>Titel 1 regel</a:t>
            </a:r>
          </a:p>
        </p:txBody>
      </p:sp>
    </p:spTree>
    <p:extLst>
      <p:ext uri="{BB962C8B-B14F-4D97-AF65-F5344CB8AC3E}">
        <p14:creationId xmlns:p14="http://schemas.microsoft.com/office/powerpoint/2010/main" val="14029186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82721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430688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 om de ondertitelstijl van het model te bewerken</a:t>
            </a:r>
          </a:p>
        </p:txBody>
      </p:sp>
      <p:sp>
        <p:nvSpPr>
          <p:cNvPr id="4" name="Tijdelijke aanduiding voor datum 3"/>
          <p:cNvSpPr>
            <a:spLocks noGrp="1"/>
          </p:cNvSpPr>
          <p:nvPr>
            <p:ph type="dt" sz="half" idx="10"/>
          </p:nvPr>
        </p:nvSpPr>
        <p:spPr/>
        <p:txBody>
          <a:bodyPr/>
          <a:lstStyle/>
          <a:p>
            <a:fld id="{9DAB9E6C-D992-46B8-A699-3121959111B1}" type="datetimeFigureOut">
              <a:rPr lang="nl-NL" smtClean="0"/>
              <a:t>5-7-2022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DA502BE-BC54-4451-A7A6-20A718925AEB}" type="slidenum">
              <a:rPr lang="nl-NL" smtClean="0"/>
              <a:t>‹nr.›</a:t>
            </a:fld>
            <a:endParaRPr lang="nl-NL"/>
          </a:p>
        </p:txBody>
      </p:sp>
    </p:spTree>
    <p:extLst>
      <p:ext uri="{BB962C8B-B14F-4D97-AF65-F5344CB8AC3E}">
        <p14:creationId xmlns:p14="http://schemas.microsoft.com/office/powerpoint/2010/main" val="236894338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9DAB9E6C-D992-46B8-A699-3121959111B1}" type="datetimeFigureOut">
              <a:rPr lang="nl-NL" smtClean="0"/>
              <a:t>5-7-2022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DA502BE-BC54-4451-A7A6-20A718925AEB}" type="slidenum">
              <a:rPr lang="nl-NL" smtClean="0"/>
              <a:t>‹nr.›</a:t>
            </a:fld>
            <a:endParaRPr lang="nl-NL"/>
          </a:p>
        </p:txBody>
      </p:sp>
    </p:spTree>
    <p:extLst>
      <p:ext uri="{BB962C8B-B14F-4D97-AF65-F5344CB8AC3E}">
        <p14:creationId xmlns:p14="http://schemas.microsoft.com/office/powerpoint/2010/main" val="263457076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fld id="{9DAB9E6C-D992-46B8-A699-3121959111B1}" type="datetimeFigureOut">
              <a:rPr lang="nl-NL" smtClean="0"/>
              <a:t>5-7-2022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DA502BE-BC54-4451-A7A6-20A718925AEB}" type="slidenum">
              <a:rPr lang="nl-NL" smtClean="0"/>
              <a:t>‹nr.›</a:t>
            </a:fld>
            <a:endParaRPr lang="nl-NL"/>
          </a:p>
        </p:txBody>
      </p:sp>
    </p:spTree>
    <p:extLst>
      <p:ext uri="{BB962C8B-B14F-4D97-AF65-F5344CB8AC3E}">
        <p14:creationId xmlns:p14="http://schemas.microsoft.com/office/powerpoint/2010/main" val="189309170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2609849"/>
            <a:ext cx="5181600" cy="3567114"/>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2609849"/>
            <a:ext cx="5181600" cy="3567114"/>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9DAB9E6C-D992-46B8-A699-3121959111B1}" type="datetimeFigureOut">
              <a:rPr lang="nl-NL" smtClean="0"/>
              <a:t>5-7-2022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DA502BE-BC54-4451-A7A6-20A718925AEB}" type="slidenum">
              <a:rPr lang="nl-NL" smtClean="0"/>
              <a:t>‹nr.›</a:t>
            </a:fld>
            <a:endParaRPr lang="nl-NL"/>
          </a:p>
        </p:txBody>
      </p:sp>
    </p:spTree>
    <p:extLst>
      <p:ext uri="{BB962C8B-B14F-4D97-AF65-F5344CB8AC3E}">
        <p14:creationId xmlns:p14="http://schemas.microsoft.com/office/powerpoint/2010/main" val="110683679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1430338"/>
            <a:ext cx="10515600" cy="1074737"/>
          </a:xfrm>
        </p:spPr>
        <p:txBody>
          <a:bodyPr/>
          <a:lstStyle/>
          <a:p>
            <a:r>
              <a:rPr lang="nl-NL"/>
              <a:t>Klik om de stijl te bewerken</a:t>
            </a:r>
          </a:p>
        </p:txBody>
      </p:sp>
      <p:sp>
        <p:nvSpPr>
          <p:cNvPr id="3" name="Tijdelijke aanduiding voor tekst 2"/>
          <p:cNvSpPr>
            <a:spLocks noGrp="1"/>
          </p:cNvSpPr>
          <p:nvPr>
            <p:ph type="body" idx="1"/>
          </p:nvPr>
        </p:nvSpPr>
        <p:spPr>
          <a:xfrm>
            <a:off x="839788" y="2505075"/>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3328987"/>
            <a:ext cx="5157787" cy="286067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2505075"/>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3328987"/>
            <a:ext cx="5183188" cy="286067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9DAB9E6C-D992-46B8-A699-3121959111B1}" type="datetimeFigureOut">
              <a:rPr lang="nl-NL" smtClean="0"/>
              <a:t>5-7-2022</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2DA502BE-BC54-4451-A7A6-20A718925AEB}" type="slidenum">
              <a:rPr lang="nl-NL" smtClean="0"/>
              <a:t>‹nr.›</a:t>
            </a:fld>
            <a:endParaRPr lang="nl-NL"/>
          </a:p>
        </p:txBody>
      </p:sp>
    </p:spTree>
    <p:extLst>
      <p:ext uri="{BB962C8B-B14F-4D97-AF65-F5344CB8AC3E}">
        <p14:creationId xmlns:p14="http://schemas.microsoft.com/office/powerpoint/2010/main" val="1595456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fld id="{9DAB9E6C-D992-46B8-A699-3121959111B1}" type="datetimeFigureOut">
              <a:rPr lang="nl-NL" smtClean="0"/>
              <a:t>5-7-2022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DA502BE-BC54-4451-A7A6-20A718925AEB}" type="slidenum">
              <a:rPr lang="nl-NL" smtClean="0"/>
              <a:t>‹nr.›</a:t>
            </a:fld>
            <a:endParaRPr lang="nl-NL"/>
          </a:p>
        </p:txBody>
      </p:sp>
    </p:spTree>
    <p:extLst>
      <p:ext uri="{BB962C8B-B14F-4D97-AF65-F5344CB8AC3E}">
        <p14:creationId xmlns:p14="http://schemas.microsoft.com/office/powerpoint/2010/main" val="31702162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9DAB9E6C-D992-46B8-A699-3121959111B1}" type="datetimeFigureOut">
              <a:rPr lang="nl-NL" smtClean="0"/>
              <a:t>5-7-2022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2DA502BE-BC54-4451-A7A6-20A718925AEB}" type="slidenum">
              <a:rPr lang="nl-NL" smtClean="0"/>
              <a:t>‹nr.›</a:t>
            </a:fld>
            <a:endParaRPr lang="nl-NL"/>
          </a:p>
        </p:txBody>
      </p:sp>
    </p:spTree>
    <p:extLst>
      <p:ext uri="{BB962C8B-B14F-4D97-AF65-F5344CB8AC3E}">
        <p14:creationId xmlns:p14="http://schemas.microsoft.com/office/powerpoint/2010/main" val="351529311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9DAB9E6C-D992-46B8-A699-3121959111B1}" type="datetimeFigureOut">
              <a:rPr lang="nl-NL" smtClean="0"/>
              <a:t>5-7-2022</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2DA502BE-BC54-4451-A7A6-20A718925AEB}" type="slidenum">
              <a:rPr lang="nl-NL" smtClean="0"/>
              <a:t>‹nr.›</a:t>
            </a:fld>
            <a:endParaRPr lang="nl-NL"/>
          </a:p>
        </p:txBody>
      </p:sp>
    </p:spTree>
    <p:extLst>
      <p:ext uri="{BB962C8B-B14F-4D97-AF65-F5344CB8AC3E}">
        <p14:creationId xmlns:p14="http://schemas.microsoft.com/office/powerpoint/2010/main" val="14107739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9DAB9E6C-D992-46B8-A699-3121959111B1}" type="datetimeFigureOut">
              <a:rPr lang="nl-NL" smtClean="0"/>
              <a:t>5-7-2022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DA502BE-BC54-4451-A7A6-20A718925AEB}" type="slidenum">
              <a:rPr lang="nl-NL" smtClean="0"/>
              <a:t>‹nr.›</a:t>
            </a:fld>
            <a:endParaRPr lang="nl-NL"/>
          </a:p>
        </p:txBody>
      </p:sp>
    </p:spTree>
    <p:extLst>
      <p:ext uri="{BB962C8B-B14F-4D97-AF65-F5344CB8AC3E}">
        <p14:creationId xmlns:p14="http://schemas.microsoft.com/office/powerpoint/2010/main" val="64396632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9DAB9E6C-D992-46B8-A699-3121959111B1}" type="datetimeFigureOut">
              <a:rPr lang="nl-NL" smtClean="0"/>
              <a:t>5-7-2022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DA502BE-BC54-4451-A7A6-20A718925AEB}" type="slidenum">
              <a:rPr lang="nl-NL" smtClean="0"/>
              <a:t>‹nr.›</a:t>
            </a:fld>
            <a:endParaRPr lang="nl-NL"/>
          </a:p>
        </p:txBody>
      </p:sp>
    </p:spTree>
    <p:extLst>
      <p:ext uri="{BB962C8B-B14F-4D97-AF65-F5344CB8AC3E}">
        <p14:creationId xmlns:p14="http://schemas.microsoft.com/office/powerpoint/2010/main" val="402802233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9DAB9E6C-D992-46B8-A699-3121959111B1}" type="datetimeFigureOut">
              <a:rPr lang="nl-NL" smtClean="0"/>
              <a:t>5-7-2022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DA502BE-BC54-4451-A7A6-20A718925AEB}" type="slidenum">
              <a:rPr lang="nl-NL" smtClean="0"/>
              <a:t>‹nr.›</a:t>
            </a:fld>
            <a:endParaRPr lang="nl-NL"/>
          </a:p>
        </p:txBody>
      </p:sp>
    </p:spTree>
    <p:extLst>
      <p:ext uri="{BB962C8B-B14F-4D97-AF65-F5344CB8AC3E}">
        <p14:creationId xmlns:p14="http://schemas.microsoft.com/office/powerpoint/2010/main" val="24230548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9DAB9E6C-D992-46B8-A699-3121959111B1}" type="datetimeFigureOut">
              <a:rPr lang="nl-NL" smtClean="0"/>
              <a:t>5-7-2022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DA502BE-BC54-4451-A7A6-20A718925AEB}" type="slidenum">
              <a:rPr lang="nl-NL" smtClean="0"/>
              <a:t>‹nr.›</a:t>
            </a:fld>
            <a:endParaRPr lang="nl-NL"/>
          </a:p>
        </p:txBody>
      </p:sp>
    </p:spTree>
    <p:extLst>
      <p:ext uri="{BB962C8B-B14F-4D97-AF65-F5344CB8AC3E}">
        <p14:creationId xmlns:p14="http://schemas.microsoft.com/office/powerpoint/2010/main" val="248851054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Inhoud3">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0"/>
          </p:nvPr>
        </p:nvSpPr>
        <p:spPr/>
        <p:txBody>
          <a:bodyPr/>
          <a:lstStyle/>
          <a:p>
            <a:pPr algn="ctr"/>
            <a:fld id="{845CA951-4815-4987-9CD6-BB5D6648C0B5}" type="slidenum">
              <a:rPr lang="nl-NL" sz="1600" smtClean="0"/>
              <a:pPr algn="ctr"/>
              <a:t>‹nr.›</a:t>
            </a:fld>
            <a:endParaRPr lang="nl-NL" sz="1600" dirty="0"/>
          </a:p>
        </p:txBody>
      </p:sp>
      <p:sp>
        <p:nvSpPr>
          <p:cNvPr id="10" name="Tijdelijke aanduiding voor tekst 9"/>
          <p:cNvSpPr>
            <a:spLocks noGrp="1"/>
          </p:cNvSpPr>
          <p:nvPr>
            <p:ph type="body" sz="quarter" idx="11" hasCustomPrompt="1"/>
          </p:nvPr>
        </p:nvSpPr>
        <p:spPr>
          <a:xfrm>
            <a:off x="623392" y="1316765"/>
            <a:ext cx="10177131" cy="4896544"/>
          </a:xfrm>
          <a:prstGeom prst="rect">
            <a:avLst/>
          </a:prstGeom>
        </p:spPr>
        <p:txBody>
          <a:bodyPr>
            <a:normAutofit/>
          </a:bodyPr>
          <a:lstStyle>
            <a:lvl1pPr marL="0" indent="0">
              <a:buNone/>
              <a:defRPr sz="3200" spc="53" baseline="0">
                <a:solidFill>
                  <a:srgbClr val="271D6C"/>
                </a:solidFill>
                <a:latin typeface="Calibri" pitchFamily="34" charset="0"/>
              </a:defRPr>
            </a:lvl1pPr>
            <a:lvl2pPr marL="609585" indent="0">
              <a:buNone/>
              <a:defRPr/>
            </a:lvl2pPr>
            <a:lvl3pPr marL="1219170" indent="0">
              <a:buNone/>
              <a:defRPr/>
            </a:lvl3pPr>
            <a:lvl4pPr marL="1828754" indent="0">
              <a:buNone/>
              <a:defRPr/>
            </a:lvl4pPr>
            <a:lvl5pPr marL="2438339" indent="0">
              <a:buNone/>
              <a:defRPr/>
            </a:lvl5pPr>
          </a:lstStyle>
          <a:p>
            <a:pPr lvl="0"/>
            <a:r>
              <a:rPr lang="nl-NL" dirty="0"/>
              <a:t>Tekst</a:t>
            </a:r>
          </a:p>
        </p:txBody>
      </p:sp>
      <p:sp>
        <p:nvSpPr>
          <p:cNvPr id="13" name="Tijdelijke aanduiding voor tekst 9"/>
          <p:cNvSpPr>
            <a:spLocks noGrp="1"/>
          </p:cNvSpPr>
          <p:nvPr>
            <p:ph type="body" sz="quarter" idx="14" hasCustomPrompt="1"/>
          </p:nvPr>
        </p:nvSpPr>
        <p:spPr>
          <a:xfrm>
            <a:off x="623392" y="452669"/>
            <a:ext cx="10177131" cy="672075"/>
          </a:xfrm>
          <a:prstGeom prst="rect">
            <a:avLst/>
          </a:prstGeom>
        </p:spPr>
        <p:txBody>
          <a:bodyPr/>
          <a:lstStyle>
            <a:lvl1pPr marL="0" indent="0">
              <a:buNone/>
              <a:defRPr sz="4000" b="1" i="0" spc="80" baseline="0">
                <a:solidFill>
                  <a:srgbClr val="00A1CD"/>
                </a:solidFill>
                <a:latin typeface="Calibri" pitchFamily="34" charset="0"/>
              </a:defRPr>
            </a:lvl1pPr>
            <a:lvl2pPr marL="609585" indent="0">
              <a:buNone/>
              <a:defRPr/>
            </a:lvl2pPr>
            <a:lvl3pPr marL="1219170" indent="0">
              <a:buNone/>
              <a:defRPr/>
            </a:lvl3pPr>
            <a:lvl4pPr marL="1828754" indent="0">
              <a:buNone/>
              <a:defRPr/>
            </a:lvl4pPr>
            <a:lvl5pPr marL="2438339" indent="0">
              <a:buNone/>
              <a:defRPr/>
            </a:lvl5pPr>
          </a:lstStyle>
          <a:p>
            <a:pPr lvl="0"/>
            <a:r>
              <a:rPr lang="nl-NL" dirty="0"/>
              <a:t>Titel 1 regel</a:t>
            </a:r>
          </a:p>
        </p:txBody>
      </p:sp>
    </p:spTree>
    <p:extLst>
      <p:ext uri="{BB962C8B-B14F-4D97-AF65-F5344CB8AC3E}">
        <p14:creationId xmlns:p14="http://schemas.microsoft.com/office/powerpoint/2010/main" val="3612365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9DAB9E6C-D992-46B8-A699-3121959111B1}" type="datetimeFigureOut">
              <a:rPr lang="nl-NL" smtClean="0"/>
              <a:t>5-7-2022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DA502BE-BC54-4451-A7A6-20A718925AEB}" type="slidenum">
              <a:rPr lang="nl-NL" smtClean="0"/>
              <a:t>‹nr.›</a:t>
            </a:fld>
            <a:endParaRPr lang="nl-NL"/>
          </a:p>
        </p:txBody>
      </p:sp>
    </p:spTree>
    <p:extLst>
      <p:ext uri="{BB962C8B-B14F-4D97-AF65-F5344CB8AC3E}">
        <p14:creationId xmlns:p14="http://schemas.microsoft.com/office/powerpoint/2010/main" val="184468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9DAB9E6C-D992-46B8-A699-3121959111B1}" type="datetimeFigureOut">
              <a:rPr lang="nl-NL" smtClean="0"/>
              <a:t>5-7-2022</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2DA502BE-BC54-4451-A7A6-20A718925AEB}" type="slidenum">
              <a:rPr lang="nl-NL" smtClean="0"/>
              <a:t>‹nr.›</a:t>
            </a:fld>
            <a:endParaRPr lang="nl-NL"/>
          </a:p>
        </p:txBody>
      </p:sp>
    </p:spTree>
    <p:extLst>
      <p:ext uri="{BB962C8B-B14F-4D97-AF65-F5344CB8AC3E}">
        <p14:creationId xmlns:p14="http://schemas.microsoft.com/office/powerpoint/2010/main" val="48641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9DAB9E6C-D992-46B8-A699-3121959111B1}" type="datetimeFigureOut">
              <a:rPr lang="nl-NL" smtClean="0"/>
              <a:t>5-7-2022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2DA502BE-BC54-4451-A7A6-20A718925AEB}" type="slidenum">
              <a:rPr lang="nl-NL" smtClean="0"/>
              <a:t>‹nr.›</a:t>
            </a:fld>
            <a:endParaRPr lang="nl-NL"/>
          </a:p>
        </p:txBody>
      </p:sp>
    </p:spTree>
    <p:extLst>
      <p:ext uri="{BB962C8B-B14F-4D97-AF65-F5344CB8AC3E}">
        <p14:creationId xmlns:p14="http://schemas.microsoft.com/office/powerpoint/2010/main" val="1883118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9DAB9E6C-D992-46B8-A699-3121959111B1}" type="datetimeFigureOut">
              <a:rPr lang="nl-NL" smtClean="0"/>
              <a:t>5-7-2022</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2DA502BE-BC54-4451-A7A6-20A718925AEB}" type="slidenum">
              <a:rPr lang="nl-NL" smtClean="0"/>
              <a:t>‹nr.›</a:t>
            </a:fld>
            <a:endParaRPr lang="nl-NL"/>
          </a:p>
        </p:txBody>
      </p:sp>
    </p:spTree>
    <p:extLst>
      <p:ext uri="{BB962C8B-B14F-4D97-AF65-F5344CB8AC3E}">
        <p14:creationId xmlns:p14="http://schemas.microsoft.com/office/powerpoint/2010/main" val="1616342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9DAB9E6C-D992-46B8-A699-3121959111B1}" type="datetimeFigureOut">
              <a:rPr lang="nl-NL" smtClean="0"/>
              <a:t>5-7-2022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DA502BE-BC54-4451-A7A6-20A718925AEB}" type="slidenum">
              <a:rPr lang="nl-NL" smtClean="0"/>
              <a:t>‹nr.›</a:t>
            </a:fld>
            <a:endParaRPr lang="nl-NL"/>
          </a:p>
        </p:txBody>
      </p:sp>
    </p:spTree>
    <p:extLst>
      <p:ext uri="{BB962C8B-B14F-4D97-AF65-F5344CB8AC3E}">
        <p14:creationId xmlns:p14="http://schemas.microsoft.com/office/powerpoint/2010/main" val="3903644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9DAB9E6C-D992-46B8-A699-3121959111B1}" type="datetimeFigureOut">
              <a:rPr lang="nl-NL" smtClean="0"/>
              <a:t>5-7-2022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DA502BE-BC54-4451-A7A6-20A718925AEB}" type="slidenum">
              <a:rPr lang="nl-NL" smtClean="0"/>
              <a:t>‹nr.›</a:t>
            </a:fld>
            <a:endParaRPr lang="nl-NL"/>
          </a:p>
        </p:txBody>
      </p:sp>
    </p:spTree>
    <p:extLst>
      <p:ext uri="{BB962C8B-B14F-4D97-AF65-F5344CB8AC3E}">
        <p14:creationId xmlns:p14="http://schemas.microsoft.com/office/powerpoint/2010/main" val="2829056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AB9E6C-D992-46B8-A699-3121959111B1}" type="datetimeFigureOut">
              <a:rPr lang="nl-NL" smtClean="0"/>
              <a:t>5-7-2022</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502BE-BC54-4451-A7A6-20A718925AEB}" type="slidenum">
              <a:rPr lang="nl-NL" smtClean="0"/>
              <a:t>‹nr.›</a:t>
            </a:fld>
            <a:endParaRPr lang="nl-NL"/>
          </a:p>
        </p:txBody>
      </p:sp>
    </p:spTree>
    <p:extLst>
      <p:ext uri="{BB962C8B-B14F-4D97-AF65-F5344CB8AC3E}">
        <p14:creationId xmlns:p14="http://schemas.microsoft.com/office/powerpoint/2010/main" val="6179377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Tijdelijke aanduiding voor inhoud 4" descr="Afbeelding met tekst&#10;&#10;Automatisch gegenereerde beschrijving">
            <a:extLst>
              <a:ext uri="{FF2B5EF4-FFF2-40B4-BE49-F238E27FC236}">
                <a16:creationId xmlns:a16="http://schemas.microsoft.com/office/drawing/2014/main" id="{AE0008A4-FDCF-4D77-BAAE-4D9BF6D034C7}"/>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0"/>
            <a:ext cx="12192000" cy="6860777"/>
          </a:xfrm>
          <a:prstGeom prst="rect">
            <a:avLst/>
          </a:prstGeom>
        </p:spPr>
      </p:pic>
      <p:sp>
        <p:nvSpPr>
          <p:cNvPr id="2" name="Tijdelijke aanduiding voor titel 1"/>
          <p:cNvSpPr>
            <a:spLocks noGrp="1"/>
          </p:cNvSpPr>
          <p:nvPr>
            <p:ph type="title"/>
          </p:nvPr>
        </p:nvSpPr>
        <p:spPr>
          <a:xfrm>
            <a:off x="838200" y="1447800"/>
            <a:ext cx="10515600" cy="1162049"/>
          </a:xfrm>
          <a:prstGeom prst="rect">
            <a:avLst/>
          </a:prstGeom>
        </p:spPr>
        <p:txBody>
          <a:bodyPr vert="horz" lIns="91440" tIns="45720" rIns="91440" bIns="45720" rtlCol="0" anchor="ctr">
            <a:normAutofit/>
          </a:bodyPr>
          <a:lstStyle/>
          <a:p>
            <a:r>
              <a:rPr lang="nl-NL" dirty="0"/>
              <a:t>Klik om de stijl te bewerken</a:t>
            </a:r>
          </a:p>
        </p:txBody>
      </p:sp>
      <p:sp>
        <p:nvSpPr>
          <p:cNvPr id="3" name="Tijdelijke aanduiding voor tekst 2"/>
          <p:cNvSpPr>
            <a:spLocks noGrp="1"/>
          </p:cNvSpPr>
          <p:nvPr>
            <p:ph type="body" idx="1"/>
          </p:nvPr>
        </p:nvSpPr>
        <p:spPr>
          <a:xfrm>
            <a:off x="838200" y="2609849"/>
            <a:ext cx="10515600" cy="3567113"/>
          </a:xfrm>
          <a:prstGeom prst="rect">
            <a:avLst/>
          </a:prstGeom>
        </p:spPr>
        <p:txBody>
          <a:bodyPr vert="horz" lIns="91440" tIns="45720" rIns="91440" bIns="45720" rtlCol="0">
            <a:normAutofit/>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AB9E6C-D992-46B8-A699-3121959111B1}" type="datetimeFigureOut">
              <a:rPr lang="nl-NL" smtClean="0"/>
              <a:t>5-7-2022</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502BE-BC54-4451-A7A6-20A718925AEB}" type="slidenum">
              <a:rPr lang="nl-NL" smtClean="0"/>
              <a:t>‹nr.›</a:t>
            </a:fld>
            <a:endParaRPr lang="nl-NL"/>
          </a:p>
        </p:txBody>
      </p:sp>
    </p:spTree>
    <p:extLst>
      <p:ext uri="{BB962C8B-B14F-4D97-AF65-F5344CB8AC3E}">
        <p14:creationId xmlns:p14="http://schemas.microsoft.com/office/powerpoint/2010/main" val="307085056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b="1" kern="1200">
          <a:solidFill>
            <a:srgbClr val="0070C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Tijdelijke aanduiding voor inhoud 4">
            <a:extLst>
              <a:ext uri="{FF2B5EF4-FFF2-40B4-BE49-F238E27FC236}">
                <a16:creationId xmlns:a16="http://schemas.microsoft.com/office/drawing/2014/main" id="{AE0008A4-FDCF-4D77-BAAE-4D9BF6D034C7}"/>
              </a:ext>
            </a:extLst>
          </p:cNvPr>
          <p:cNvPicPr>
            <a:picLocks noChangeAspect="1"/>
          </p:cNvPicPr>
          <p:nvPr userDrawn="1"/>
        </p:nvPicPr>
        <p:blipFill>
          <a:blip r:embed="rId14">
            <a:extLst>
              <a:ext uri="{28A0092B-C50C-407E-A947-70E740481C1C}">
                <a14:useLocalDpi xmlns:a14="http://schemas.microsoft.com/office/drawing/2010/main" val="0"/>
              </a:ext>
            </a:extLst>
          </a:blip>
          <a:srcRect/>
          <a:stretch/>
        </p:blipFill>
        <p:spPr>
          <a:xfrm>
            <a:off x="0" y="0"/>
            <a:ext cx="12191999" cy="6860777"/>
          </a:xfrm>
          <a:prstGeom prst="rect">
            <a:avLst/>
          </a:prstGeom>
        </p:spPr>
      </p:pic>
      <p:sp>
        <p:nvSpPr>
          <p:cNvPr id="2" name="Tijdelijke aanduiding voor titel 1"/>
          <p:cNvSpPr>
            <a:spLocks noGrp="1"/>
          </p:cNvSpPr>
          <p:nvPr>
            <p:ph type="title"/>
          </p:nvPr>
        </p:nvSpPr>
        <p:spPr>
          <a:xfrm>
            <a:off x="838200" y="1447800"/>
            <a:ext cx="10515600" cy="1162049"/>
          </a:xfrm>
          <a:prstGeom prst="rect">
            <a:avLst/>
          </a:prstGeom>
        </p:spPr>
        <p:txBody>
          <a:bodyPr vert="horz" lIns="91440" tIns="45720" rIns="91440" bIns="45720" rtlCol="0" anchor="ctr">
            <a:normAutofit/>
          </a:bodyPr>
          <a:lstStyle/>
          <a:p>
            <a:r>
              <a:rPr lang="nl-NL" dirty="0"/>
              <a:t>Klik om de stijl te bewerken</a:t>
            </a:r>
          </a:p>
        </p:txBody>
      </p:sp>
      <p:sp>
        <p:nvSpPr>
          <p:cNvPr id="3" name="Tijdelijke aanduiding voor tekst 2"/>
          <p:cNvSpPr>
            <a:spLocks noGrp="1"/>
          </p:cNvSpPr>
          <p:nvPr>
            <p:ph type="body" idx="1"/>
          </p:nvPr>
        </p:nvSpPr>
        <p:spPr>
          <a:xfrm>
            <a:off x="838200" y="2609849"/>
            <a:ext cx="10515600" cy="3567113"/>
          </a:xfrm>
          <a:prstGeom prst="rect">
            <a:avLst/>
          </a:prstGeom>
        </p:spPr>
        <p:txBody>
          <a:bodyPr vert="horz" lIns="91440" tIns="45720" rIns="91440" bIns="45720" rtlCol="0">
            <a:normAutofit/>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AB9E6C-D992-46B8-A699-3121959111B1}" type="datetimeFigureOut">
              <a:rPr lang="nl-NL" smtClean="0"/>
              <a:t>5-7-2022</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502BE-BC54-4451-A7A6-20A718925AEB}" type="slidenum">
              <a:rPr lang="nl-NL" smtClean="0"/>
              <a:t>‹nr.›</a:t>
            </a:fld>
            <a:endParaRPr lang="nl-NL"/>
          </a:p>
        </p:txBody>
      </p:sp>
    </p:spTree>
    <p:extLst>
      <p:ext uri="{BB962C8B-B14F-4D97-AF65-F5344CB8AC3E}">
        <p14:creationId xmlns:p14="http://schemas.microsoft.com/office/powerpoint/2010/main" val="1939012732"/>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b="1" kern="1200">
          <a:solidFill>
            <a:srgbClr val="0070C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22.png"/><Relationship Id="rId7" Type="http://schemas.openxmlformats.org/officeDocument/2006/relationships/image" Target="../media/image25.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6.png"/></Relationships>
</file>

<file path=ppt/slides/_rels/slide11.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22.png"/><Relationship Id="rId7" Type="http://schemas.openxmlformats.org/officeDocument/2006/relationships/image" Target="../media/image25.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6.png"/><Relationship Id="rId9" Type="http://schemas.openxmlformats.org/officeDocument/2006/relationships/image" Target="../media/image28.png"/></Relationships>
</file>

<file path=ppt/slides/_rels/slide12.xml.rels><?xml version="1.0" encoding="UTF-8" standalone="yes"?>
<Relationships xmlns="http://schemas.openxmlformats.org/package/2006/relationships"><Relationship Id="rId3" Type="http://schemas.openxmlformats.org/officeDocument/2006/relationships/hyperlink" Target="https://data.overheid.nl/community/dataverzoeken/dataverzoek-indienen" TargetMode="External"/><Relationship Id="rId2" Type="http://schemas.openxmlformats.org/officeDocument/2006/relationships/notesSlide" Target="../notesSlides/notesSlide11.xml"/><Relationship Id="rId1" Type="http://schemas.openxmlformats.org/officeDocument/2006/relationships/slideLayout" Target="../slideLayouts/slideLayout26.xml"/><Relationship Id="rId4" Type="http://schemas.openxmlformats.org/officeDocument/2006/relationships/hyperlink" Target="https://datacommunities.nl/groups/energiedata"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slide" Target="slide7.xml"/><Relationship Id="rId3" Type="http://schemas.openxmlformats.org/officeDocument/2006/relationships/image" Target="../media/image13.png"/><Relationship Id="rId7" Type="http://schemas.openxmlformats.org/officeDocument/2006/relationships/slide" Target="slide4.xml"/><Relationship Id="rId12" Type="http://schemas.openxmlformats.org/officeDocument/2006/relationships/image" Target="../media/image15.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6.png"/><Relationship Id="rId11" Type="http://schemas.openxmlformats.org/officeDocument/2006/relationships/slide" Target="slide6.xml"/><Relationship Id="rId5" Type="http://schemas.openxmlformats.org/officeDocument/2006/relationships/image" Target="../media/image15.png"/><Relationship Id="rId10" Type="http://schemas.openxmlformats.org/officeDocument/2006/relationships/image" Target="../media/image14.png"/><Relationship Id="rId4" Type="http://schemas.openxmlformats.org/officeDocument/2006/relationships/image" Target="../media/image14.png"/><Relationship Id="rId9" Type="http://schemas.openxmlformats.org/officeDocument/2006/relationships/slide" Target="slide5.xml"/><Relationship Id="rId14" Type="http://schemas.openxmlformats.org/officeDocument/2006/relationships/image" Target="../media/image16.png"/></Relationships>
</file>

<file path=ppt/slides/_rels/slide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18.png"/><Relationship Id="rId5" Type="http://schemas.openxmlformats.org/officeDocument/2006/relationships/hyperlink" Target="https://www.regionale-energiestrategie.nl/vivet_info/default.aspx" TargetMode="External"/><Relationship Id="rId4" Type="http://schemas.openxmlformats.org/officeDocument/2006/relationships/hyperlink" Target="https://data.overheid.nl/juridische-kaders-energiedata#_Verdiepende_achtergrondinformatie"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klimaatmonitor.databank.nl/report/VIVET_III_Proces_verbeteren_vraagarticulatie_def.pdf" TargetMode="External"/><Relationship Id="rId3" Type="http://schemas.openxmlformats.org/officeDocument/2006/relationships/image" Target="../media/image17.png"/><Relationship Id="rId7" Type="http://schemas.openxmlformats.org/officeDocument/2006/relationships/hyperlink" Target="http://www.warmteatlas.nl/" TargetMode="External"/><Relationship Id="rId12" Type="http://schemas.openxmlformats.org/officeDocument/2006/relationships/image" Target="../media/image19.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hyperlink" Target="https://ce.nl/publicaties/bundeling-van-geoportalen-inventarisatie-visie-en-functioneel-ontwerp/" TargetMode="External"/><Relationship Id="rId11" Type="http://schemas.openxmlformats.org/officeDocument/2006/relationships/hyperlink" Target="https://data.overheid.nl/community/dataverzoeken/dataverzoek-indienen" TargetMode="External"/><Relationship Id="rId5" Type="http://schemas.openxmlformats.org/officeDocument/2006/relationships/hyperlink" Target="https://www.rijksoverheid.nl/documenten/publicaties/2021/06/23/klimaatwijzer" TargetMode="External"/><Relationship Id="rId10" Type="http://schemas.openxmlformats.org/officeDocument/2006/relationships/hyperlink" Target="https://datacommunities.nl/groups/energiedata" TargetMode="External"/><Relationship Id="rId4" Type="http://schemas.openxmlformats.org/officeDocument/2006/relationships/hyperlink" Target="https://klimaatmonitor.databank.nl/report/VIVET_D_Informatielandschap_def.pdf" TargetMode="External"/><Relationship Id="rId9" Type="http://schemas.openxmlformats.org/officeDocument/2006/relationships/hyperlink" Target="https://data.overheid.nl/communities/energie"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www.cbs.nl/nl-nl/maatwerk/2022/17/biomassa-regionaal-2019-2020" TargetMode="External"/><Relationship Id="rId13" Type="http://schemas.openxmlformats.org/officeDocument/2006/relationships/hyperlink" Target="https://www.cbs.nl/nl-nl/maatwerk/2022/12/aardgas-en-elektriciteitsleveringen-gemeentelijk-vastgoed-2019" TargetMode="External"/><Relationship Id="rId18" Type="http://schemas.openxmlformats.org/officeDocument/2006/relationships/image" Target="../media/image20.png"/><Relationship Id="rId3" Type="http://schemas.openxmlformats.org/officeDocument/2006/relationships/image" Target="../media/image17.png"/><Relationship Id="rId7" Type="http://schemas.openxmlformats.org/officeDocument/2006/relationships/hyperlink" Target="https://opendata.cbs.nl/statline/#/CBS/nl/dataset/85004NED/table?ts=1625811880580" TargetMode="External"/><Relationship Id="rId12" Type="http://schemas.openxmlformats.org/officeDocument/2006/relationships/hyperlink" Target="https://dashboards.cbs.nl/v3/energieverbruik_logistiekvastgoed/" TargetMode="External"/><Relationship Id="rId17" Type="http://schemas.openxmlformats.org/officeDocument/2006/relationships/hyperlink" Target="https://www.kadaster.nl/-/vivet-brengt-status-grote-transformatorstations-elektriciteitsnet-in-beeld" TargetMode="External"/><Relationship Id="rId2" Type="http://schemas.openxmlformats.org/officeDocument/2006/relationships/notesSlide" Target="../notesSlides/notesSlide5.xml"/><Relationship Id="rId16" Type="http://schemas.openxmlformats.org/officeDocument/2006/relationships/hyperlink" Target="https://www.kadaster.nl/-/rapport-gebiedsgerichte-ontsluiting-energie-infrastructuur" TargetMode="External"/><Relationship Id="rId1" Type="http://schemas.openxmlformats.org/officeDocument/2006/relationships/slideLayout" Target="../slideLayouts/slideLayout7.xml"/><Relationship Id="rId6" Type="http://schemas.openxmlformats.org/officeDocument/2006/relationships/hyperlink" Target="https://www.cbs.nl/nl-nl/maatwerk/2020/25/hernieuwbaar-op-land-naar-res-regio-2018-en-2019" TargetMode="External"/><Relationship Id="rId11" Type="http://schemas.openxmlformats.org/officeDocument/2006/relationships/hyperlink" Target="https://dashboards.cbs.nl/v2/energieverbruik_retailvastgoed/" TargetMode="External"/><Relationship Id="rId5" Type="http://schemas.openxmlformats.org/officeDocument/2006/relationships/hyperlink" Target="https://opendata.cbs.nl/statline/#/CBS/nl/dataset/85005NED/table?dl=55D77" TargetMode="External"/><Relationship Id="rId15" Type="http://schemas.openxmlformats.org/officeDocument/2006/relationships/hyperlink" Target="https://opendata.cbs.nl/statline/#/CBS/nl/dataset/84948NED/table?ts=1614180511804" TargetMode="External"/><Relationship Id="rId10" Type="http://schemas.openxmlformats.org/officeDocument/2006/relationships/hyperlink" Target="https://dashboards.cbs.nl/v2/energieverbruik_vastgoed_funderend_onderwijs/" TargetMode="External"/><Relationship Id="rId4" Type="http://schemas.openxmlformats.org/officeDocument/2006/relationships/hyperlink" Target="https://www.cbs.nl/nl-nl/maatwerk/2019/52/productie-van-zonnestroom-op-regionaal-niveau-in-2018" TargetMode="External"/><Relationship Id="rId9" Type="http://schemas.openxmlformats.org/officeDocument/2006/relationships/hyperlink" Target="https://www.cbs.nl/nl-nl/maatwerk/2021/18/biomassa-regionaal-2019" TargetMode="External"/><Relationship Id="rId14" Type="http://schemas.openxmlformats.org/officeDocument/2006/relationships/hyperlink" Target="https://www.cbs.nl/nl-nl/maatwerk/2020/51/elektriciteit-geleverd-aan-datacenters-2017-2019"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www.kadaster.nl/-/onderzoek-bag-ean-koppeling-beschikbaar" TargetMode="External"/><Relationship Id="rId13" Type="http://schemas.openxmlformats.org/officeDocument/2006/relationships/hyperlink" Target="https://begrippen.geostandaarden.nl/energie/nl/index" TargetMode="External"/><Relationship Id="rId3" Type="http://schemas.openxmlformats.org/officeDocument/2006/relationships/image" Target="../media/image17.png"/><Relationship Id="rId7" Type="http://schemas.openxmlformats.org/officeDocument/2006/relationships/hyperlink" Target="https://www.cbs.nl/nl-nl/maatwerk/2019/49/regionale-energiestrategieen-regio-s-in-nederland" TargetMode="External"/><Relationship Id="rId12" Type="http://schemas.openxmlformats.org/officeDocument/2006/relationships/hyperlink" Target="https://www.regionale-energiestrategie.nl/Nieuws/2202909.aspx?t=Begrippenkader-RES-data-optelbaar-en-vergelijkbaar-maken"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hyperlink" Target="https://www.cbs.nl/nl-nl/maatwerk/2022/07/bedrijventerreinen-en-de-energietransitie" TargetMode="External"/><Relationship Id="rId11" Type="http://schemas.openxmlformats.org/officeDocument/2006/relationships/hyperlink" Target="https://www.cbs.nl/nl-nl/achtergrond/2021/04/verkenning-samenhang-regionale-zonnestroomcijfers" TargetMode="External"/><Relationship Id="rId5" Type="http://schemas.openxmlformats.org/officeDocument/2006/relationships/hyperlink" Target="https://www.cbs.nl/nl-nl/maatwerk/2021/29/warmteleveringen-gebouwde-omgeving" TargetMode="External"/><Relationship Id="rId15" Type="http://schemas.openxmlformats.org/officeDocument/2006/relationships/image" Target="../media/image21.png"/><Relationship Id="rId10" Type="http://schemas.openxmlformats.org/officeDocument/2006/relationships/hyperlink" Target="https://geonovum.github.io/VIVET-Werkomgeving/VIMET-I/" TargetMode="External"/><Relationship Id="rId4" Type="http://schemas.openxmlformats.org/officeDocument/2006/relationships/hyperlink" Target="https://data.overheid.nl/juridische-kaders-rondom-het-delen-van-energiedata" TargetMode="External"/><Relationship Id="rId9" Type="http://schemas.openxmlformats.org/officeDocument/2006/relationships/hyperlink" Target="https://www.cbs.nl/nl-nl/maatwerk/2020/17/hernieuwbare-energie-installaties-bij-woningen" TargetMode="External"/><Relationship Id="rId14" Type="http://schemas.openxmlformats.org/officeDocument/2006/relationships/hyperlink" Target="https://geonovum.github.io/VIVET-Werkomgeving/VIMET-VIII-B/"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24.png"/><Relationship Id="rId4" Type="http://schemas.openxmlformats.org/officeDocument/2006/relationships/image" Target="../media/image23.png"/></Relationships>
</file>

<file path=ppt/slides/_rels/slide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a:extLst>
              <a:ext uri="{FF2B5EF4-FFF2-40B4-BE49-F238E27FC236}">
                <a16:creationId xmlns:a16="http://schemas.microsoft.com/office/drawing/2014/main" id="{59CD09AA-4728-4B0C-AF3D-20CB7D5EFDE0}"/>
              </a:ext>
            </a:extLst>
          </p:cNvPr>
          <p:cNvSpPr>
            <a:spLocks noGrp="1"/>
          </p:cNvSpPr>
          <p:nvPr>
            <p:ph type="title" idx="4294967295"/>
          </p:nvPr>
        </p:nvSpPr>
        <p:spPr>
          <a:xfrm>
            <a:off x="838200" y="2335168"/>
            <a:ext cx="10515600" cy="1162050"/>
          </a:xfrm>
        </p:spPr>
        <p:txBody>
          <a:bodyPr>
            <a:noAutofit/>
          </a:bodyPr>
          <a:lstStyle/>
          <a:p>
            <a:pPr algn="ctr"/>
            <a:r>
              <a:rPr lang="nl-NL" sz="3600" dirty="0">
                <a:effectLst/>
                <a:latin typeface="Calibri" panose="020F0502020204030204" pitchFamily="34" charset="0"/>
                <a:ea typeface="Calibri" panose="020F0502020204030204" pitchFamily="34" charset="0"/>
              </a:rPr>
              <a:t>VIVET is een samenwerkingsverband tussen</a:t>
            </a:r>
            <a:endParaRPr lang="nl-NL" sz="3600" dirty="0"/>
          </a:p>
        </p:txBody>
      </p:sp>
      <p:pic>
        <p:nvPicPr>
          <p:cNvPr id="12" name="Afbeelding 11">
            <a:extLst>
              <a:ext uri="{FF2B5EF4-FFF2-40B4-BE49-F238E27FC236}">
                <a16:creationId xmlns:a16="http://schemas.microsoft.com/office/drawing/2014/main" id="{71A7EF15-DA69-41BF-BF03-988D983CE1C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2891" y="4076997"/>
            <a:ext cx="560680" cy="860094"/>
          </a:xfrm>
          <a:prstGeom prst="rect">
            <a:avLst/>
          </a:prstGeom>
        </p:spPr>
      </p:pic>
      <p:pic>
        <p:nvPicPr>
          <p:cNvPr id="13" name="Afbeelding 12">
            <a:extLst>
              <a:ext uri="{FF2B5EF4-FFF2-40B4-BE49-F238E27FC236}">
                <a16:creationId xmlns:a16="http://schemas.microsoft.com/office/drawing/2014/main" id="{E72E33CC-4E14-41D2-8B39-058893DE8213}"/>
              </a:ext>
            </a:extLst>
          </p:cNvPr>
          <p:cNvPicPr>
            <a:picLocks noChangeAspect="1"/>
          </p:cNvPicPr>
          <p:nvPr/>
        </p:nvPicPr>
        <p:blipFill rotWithShape="1">
          <a:blip r:embed="rId4"/>
          <a:srcRect l="17605" r="14743"/>
          <a:stretch/>
        </p:blipFill>
        <p:spPr>
          <a:xfrm>
            <a:off x="2021950" y="3980535"/>
            <a:ext cx="1424763" cy="1053018"/>
          </a:xfrm>
          <a:prstGeom prst="rect">
            <a:avLst/>
          </a:prstGeom>
        </p:spPr>
      </p:pic>
      <p:pic>
        <p:nvPicPr>
          <p:cNvPr id="15" name="Afbeelding 14">
            <a:extLst>
              <a:ext uri="{FF2B5EF4-FFF2-40B4-BE49-F238E27FC236}">
                <a16:creationId xmlns:a16="http://schemas.microsoft.com/office/drawing/2014/main" id="{BF1072C7-429A-45ED-8F35-C1B64A6BB886}"/>
              </a:ext>
            </a:extLst>
          </p:cNvPr>
          <p:cNvPicPr>
            <a:picLocks noChangeAspect="1"/>
          </p:cNvPicPr>
          <p:nvPr/>
        </p:nvPicPr>
        <p:blipFill>
          <a:blip r:embed="rId5"/>
          <a:stretch>
            <a:fillRect/>
          </a:stretch>
        </p:blipFill>
        <p:spPr>
          <a:xfrm>
            <a:off x="3925093" y="4085494"/>
            <a:ext cx="2388725" cy="1053018"/>
          </a:xfrm>
          <a:prstGeom prst="rect">
            <a:avLst/>
          </a:prstGeom>
        </p:spPr>
      </p:pic>
      <p:pic>
        <p:nvPicPr>
          <p:cNvPr id="16" name="Picture 2" descr="http://corporate.intranet.rws.nl/Content/Media/5030a8a3-8c7f-4e6e-b327-2c05ca79a9ce/IW_RW_Logo_online_ex_pos_nl.png">
            <a:extLst>
              <a:ext uri="{FF2B5EF4-FFF2-40B4-BE49-F238E27FC236}">
                <a16:creationId xmlns:a16="http://schemas.microsoft.com/office/drawing/2014/main" id="{AA678EA3-B61B-48E7-9581-0BD0322DBE2E}"/>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561813" y="4085494"/>
            <a:ext cx="2748466" cy="1020764"/>
          </a:xfrm>
          <a:prstGeom prst="rect">
            <a:avLst/>
          </a:prstGeom>
          <a:noFill/>
          <a:extLst>
            <a:ext uri="{909E8E84-426E-40DD-AFC4-6F175D3DCCD1}">
              <a14:hiddenFill xmlns:a14="http://schemas.microsoft.com/office/drawing/2010/main">
                <a:solidFill>
                  <a:srgbClr val="FFFFFF"/>
                </a:solidFill>
              </a14:hiddenFill>
            </a:ext>
          </a:extLst>
        </p:spPr>
      </p:pic>
      <p:pic>
        <p:nvPicPr>
          <p:cNvPr id="6" name="Afbeelding 5">
            <a:extLst>
              <a:ext uri="{FF2B5EF4-FFF2-40B4-BE49-F238E27FC236}">
                <a16:creationId xmlns:a16="http://schemas.microsoft.com/office/drawing/2014/main" id="{CAD648E5-7462-4296-B546-A109814EECC6}"/>
              </a:ext>
            </a:extLst>
          </p:cNvPr>
          <p:cNvPicPr>
            <a:picLocks noChangeAspect="1"/>
          </p:cNvPicPr>
          <p:nvPr/>
        </p:nvPicPr>
        <p:blipFill>
          <a:blip r:embed="rId7"/>
          <a:stretch>
            <a:fillRect/>
          </a:stretch>
        </p:blipFill>
        <p:spPr>
          <a:xfrm>
            <a:off x="9558274" y="4101813"/>
            <a:ext cx="2508060" cy="1037083"/>
          </a:xfrm>
          <a:prstGeom prst="rect">
            <a:avLst/>
          </a:prstGeom>
        </p:spPr>
      </p:pic>
    </p:spTree>
    <p:extLst>
      <p:ext uri="{BB962C8B-B14F-4D97-AF65-F5344CB8AC3E}">
        <p14:creationId xmlns:p14="http://schemas.microsoft.com/office/powerpoint/2010/main" val="7857461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14D21B6C-2B78-4EEF-B57C-FEC686259C1A}"/>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469" y="0"/>
            <a:ext cx="12187062" cy="6857999"/>
          </a:xfrm>
          <a:prstGeom prst="rect">
            <a:avLst/>
          </a:prstGeom>
        </p:spPr>
      </p:pic>
      <p:sp>
        <p:nvSpPr>
          <p:cNvPr id="9" name="Titel 1">
            <a:extLst>
              <a:ext uri="{FF2B5EF4-FFF2-40B4-BE49-F238E27FC236}">
                <a16:creationId xmlns:a16="http://schemas.microsoft.com/office/drawing/2014/main" id="{625ACC2A-277D-4AE9-876B-FB789076272D}"/>
              </a:ext>
            </a:extLst>
          </p:cNvPr>
          <p:cNvSpPr txBox="1">
            <a:spLocks/>
          </p:cNvSpPr>
          <p:nvPr/>
        </p:nvSpPr>
        <p:spPr>
          <a:xfrm>
            <a:off x="8916018" y="1814438"/>
            <a:ext cx="2054330" cy="90568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200" b="1" dirty="0">
                <a:solidFill>
                  <a:srgbClr val="0070C0"/>
                </a:solidFill>
              </a:rPr>
              <a:t>Resultaat</a:t>
            </a:r>
          </a:p>
        </p:txBody>
      </p:sp>
      <p:pic>
        <p:nvPicPr>
          <p:cNvPr id="14" name="Afbeelding 13" descr="Afbeelding met tekst, plaats&#10;&#10;Automatisch gegenereerde beschrijving">
            <a:extLst>
              <a:ext uri="{FF2B5EF4-FFF2-40B4-BE49-F238E27FC236}">
                <a16:creationId xmlns:a16="http://schemas.microsoft.com/office/drawing/2014/main" id="{2EA1C9C0-31F4-4BE7-8928-F510810DC7C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30051" y="2224002"/>
            <a:ext cx="3229248" cy="4786397"/>
          </a:xfrm>
          <a:prstGeom prst="rect">
            <a:avLst/>
          </a:prstGeom>
        </p:spPr>
      </p:pic>
      <p:sp>
        <p:nvSpPr>
          <p:cNvPr id="16" name="Titel 1">
            <a:extLst>
              <a:ext uri="{FF2B5EF4-FFF2-40B4-BE49-F238E27FC236}">
                <a16:creationId xmlns:a16="http://schemas.microsoft.com/office/drawing/2014/main" id="{32089825-2858-4DF8-B6C0-920028B4BA17}"/>
              </a:ext>
            </a:extLst>
          </p:cNvPr>
          <p:cNvSpPr txBox="1">
            <a:spLocks/>
          </p:cNvSpPr>
          <p:nvPr/>
        </p:nvSpPr>
        <p:spPr>
          <a:xfrm>
            <a:off x="261114" y="1814438"/>
            <a:ext cx="2054330" cy="90568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200" b="1" dirty="0">
                <a:solidFill>
                  <a:srgbClr val="0070C0"/>
                </a:solidFill>
              </a:rPr>
              <a:t>Gebruikers</a:t>
            </a:r>
          </a:p>
        </p:txBody>
      </p:sp>
      <p:sp>
        <p:nvSpPr>
          <p:cNvPr id="17" name="Titel 1">
            <a:extLst>
              <a:ext uri="{FF2B5EF4-FFF2-40B4-BE49-F238E27FC236}">
                <a16:creationId xmlns:a16="http://schemas.microsoft.com/office/drawing/2014/main" id="{7E4F13AE-022C-4EF3-8FCC-33B888B0A1FB}"/>
              </a:ext>
            </a:extLst>
          </p:cNvPr>
          <p:cNvSpPr txBox="1">
            <a:spLocks/>
          </p:cNvSpPr>
          <p:nvPr/>
        </p:nvSpPr>
        <p:spPr>
          <a:xfrm>
            <a:off x="3146082" y="1814438"/>
            <a:ext cx="2054330" cy="90568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200" b="1" dirty="0">
                <a:solidFill>
                  <a:srgbClr val="0070C0"/>
                </a:solidFill>
              </a:rPr>
              <a:t>Behoefte</a:t>
            </a:r>
          </a:p>
        </p:txBody>
      </p:sp>
      <p:sp>
        <p:nvSpPr>
          <p:cNvPr id="18" name="Titel 1">
            <a:extLst>
              <a:ext uri="{FF2B5EF4-FFF2-40B4-BE49-F238E27FC236}">
                <a16:creationId xmlns:a16="http://schemas.microsoft.com/office/drawing/2014/main" id="{E6EC80E2-ECD5-4FA9-9F6E-241190FDBB14}"/>
              </a:ext>
            </a:extLst>
          </p:cNvPr>
          <p:cNvSpPr txBox="1">
            <a:spLocks/>
          </p:cNvSpPr>
          <p:nvPr/>
        </p:nvSpPr>
        <p:spPr>
          <a:xfrm>
            <a:off x="6031050" y="1814438"/>
            <a:ext cx="2054330" cy="90568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200" b="1" dirty="0">
                <a:solidFill>
                  <a:srgbClr val="0070C0"/>
                </a:solidFill>
              </a:rPr>
              <a:t>Aanbod</a:t>
            </a:r>
          </a:p>
        </p:txBody>
      </p:sp>
      <p:sp>
        <p:nvSpPr>
          <p:cNvPr id="19" name="Tekstvak 18">
            <a:extLst>
              <a:ext uri="{FF2B5EF4-FFF2-40B4-BE49-F238E27FC236}">
                <a16:creationId xmlns:a16="http://schemas.microsoft.com/office/drawing/2014/main" id="{A0B5E1A8-8023-454D-92BD-471FF3C5C278}"/>
              </a:ext>
            </a:extLst>
          </p:cNvPr>
          <p:cNvSpPr txBox="1"/>
          <p:nvPr/>
        </p:nvSpPr>
        <p:spPr>
          <a:xfrm>
            <a:off x="144776" y="5743526"/>
            <a:ext cx="3362611" cy="707886"/>
          </a:xfrm>
          <a:prstGeom prst="rect">
            <a:avLst/>
          </a:prstGeom>
          <a:noFill/>
        </p:spPr>
        <p:txBody>
          <a:bodyPr wrap="square" rtlCol="0">
            <a:spAutoFit/>
          </a:bodyPr>
          <a:lstStyle/>
          <a:p>
            <a:r>
              <a:rPr lang="nl-NL" sz="2000" dirty="0"/>
              <a:t>(De)centrale overheden, advies- en onderzoeksbureaus</a:t>
            </a:r>
          </a:p>
        </p:txBody>
      </p:sp>
      <p:pic>
        <p:nvPicPr>
          <p:cNvPr id="20" name="Afbeelding 19" descr="Afbeelding met tekst, vectorafbeeldingen&#10;&#10;Automatisch gegenereerde beschrijving">
            <a:extLst>
              <a:ext uri="{FF2B5EF4-FFF2-40B4-BE49-F238E27FC236}">
                <a16:creationId xmlns:a16="http://schemas.microsoft.com/office/drawing/2014/main" id="{5AC16524-2212-410B-BA82-11A6962ADAF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190" y="2846153"/>
            <a:ext cx="2792107" cy="2913781"/>
          </a:xfrm>
          <a:prstGeom prst="rect">
            <a:avLst/>
          </a:prstGeom>
        </p:spPr>
      </p:pic>
      <p:pic>
        <p:nvPicPr>
          <p:cNvPr id="21" name="Afbeelding 20">
            <a:extLst>
              <a:ext uri="{FF2B5EF4-FFF2-40B4-BE49-F238E27FC236}">
                <a16:creationId xmlns:a16="http://schemas.microsoft.com/office/drawing/2014/main" id="{730D09B4-3820-464B-AD62-3921D1EAF6A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8790" y="2265440"/>
            <a:ext cx="1541688" cy="1127502"/>
          </a:xfrm>
          <a:prstGeom prst="rect">
            <a:avLst/>
          </a:prstGeom>
        </p:spPr>
      </p:pic>
      <p:pic>
        <p:nvPicPr>
          <p:cNvPr id="22" name="Afbeelding 21" descr="Afbeelding met tekst, nachthemel&#10;&#10;Automatisch gegenereerde beschrijving">
            <a:extLst>
              <a:ext uri="{FF2B5EF4-FFF2-40B4-BE49-F238E27FC236}">
                <a16:creationId xmlns:a16="http://schemas.microsoft.com/office/drawing/2014/main" id="{C7661DC4-081E-44A7-8B4B-16AF92BDC40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76865" y="1513018"/>
            <a:ext cx="2812463" cy="1683517"/>
          </a:xfrm>
          <a:prstGeom prst="rect">
            <a:avLst/>
          </a:prstGeom>
        </p:spPr>
      </p:pic>
      <p:pic>
        <p:nvPicPr>
          <p:cNvPr id="24" name="Afbeelding 23" descr="Afbeelding met vectorafbeeldingen&#10;&#10;Automatisch gegenereerde beschrijving">
            <a:extLst>
              <a:ext uri="{FF2B5EF4-FFF2-40B4-BE49-F238E27FC236}">
                <a16:creationId xmlns:a16="http://schemas.microsoft.com/office/drawing/2014/main" id="{B2BE45AA-B7BF-4777-AFB5-139297ED768D}"/>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451668" y="2508580"/>
            <a:ext cx="3221680" cy="4120101"/>
          </a:xfrm>
          <a:prstGeom prst="rect">
            <a:avLst/>
          </a:prstGeom>
        </p:spPr>
      </p:pic>
      <p:sp>
        <p:nvSpPr>
          <p:cNvPr id="25" name="Tekstvak 24">
            <a:extLst>
              <a:ext uri="{FF2B5EF4-FFF2-40B4-BE49-F238E27FC236}">
                <a16:creationId xmlns:a16="http://schemas.microsoft.com/office/drawing/2014/main" id="{CE4F1470-5784-43AC-B90D-8E028239360B}"/>
              </a:ext>
            </a:extLst>
          </p:cNvPr>
          <p:cNvSpPr txBox="1"/>
          <p:nvPr/>
        </p:nvSpPr>
        <p:spPr>
          <a:xfrm>
            <a:off x="7058752" y="2627836"/>
            <a:ext cx="2125004" cy="3970318"/>
          </a:xfrm>
          <a:prstGeom prst="rect">
            <a:avLst/>
          </a:prstGeom>
          <a:noFill/>
        </p:spPr>
        <p:txBody>
          <a:bodyPr wrap="square" rtlCol="0">
            <a:spAutoFit/>
          </a:bodyPr>
          <a:lstStyle/>
          <a:p>
            <a:r>
              <a:rPr lang="nl-NL" dirty="0"/>
              <a:t>In afstemming met de gebruiker:</a:t>
            </a:r>
          </a:p>
          <a:p>
            <a:pPr marL="285750" indent="-285750">
              <a:buFont typeface="Arial" panose="020B0604020202020204" pitchFamily="34" charset="0"/>
              <a:buChar char="•"/>
            </a:pPr>
            <a:r>
              <a:rPr lang="nl-NL" dirty="0"/>
              <a:t>Ontwikkeling van nieuwe en betrouwbare, dataproducten;</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dirty="0"/>
              <a:t>Wegnemen of  agenderen van knelpunten;</a:t>
            </a:r>
          </a:p>
          <a:p>
            <a:pPr marL="285750" indent="-285750">
              <a:buFont typeface="Arial" panose="020B0604020202020204" pitchFamily="34" charset="0"/>
              <a:buChar char="•"/>
            </a:pPr>
            <a:r>
              <a:rPr lang="nl-NL" dirty="0"/>
              <a:t>Afspraken maken over rekenregels en aannames.</a:t>
            </a:r>
          </a:p>
        </p:txBody>
      </p:sp>
      <p:sp>
        <p:nvSpPr>
          <p:cNvPr id="26" name="Tekstvak 25">
            <a:extLst>
              <a:ext uri="{FF2B5EF4-FFF2-40B4-BE49-F238E27FC236}">
                <a16:creationId xmlns:a16="http://schemas.microsoft.com/office/drawing/2014/main" id="{48FF872C-3E7B-49EB-B2FB-DEC7CEB65C7C}"/>
              </a:ext>
            </a:extLst>
          </p:cNvPr>
          <p:cNvSpPr txBox="1"/>
          <p:nvPr/>
        </p:nvSpPr>
        <p:spPr>
          <a:xfrm>
            <a:off x="2768854" y="2842793"/>
            <a:ext cx="2054330" cy="2862322"/>
          </a:xfrm>
          <a:prstGeom prst="rect">
            <a:avLst/>
          </a:prstGeom>
          <a:noFill/>
        </p:spPr>
        <p:txBody>
          <a:bodyPr wrap="square" rtlCol="0">
            <a:spAutoFit/>
          </a:bodyPr>
          <a:lstStyle/>
          <a:p>
            <a:pPr marL="173038" indent="-173038">
              <a:buFont typeface="Arial" panose="020B0604020202020204" pitchFamily="34" charset="0"/>
              <a:buChar char="•"/>
            </a:pPr>
            <a:r>
              <a:rPr lang="nl-NL" dirty="0"/>
              <a:t>Kwalitatief goede,</a:t>
            </a:r>
          </a:p>
          <a:p>
            <a:pPr marL="173038" indent="-173038"/>
            <a:r>
              <a:rPr lang="nl-NL" dirty="0"/>
              <a:t>	betrouwbare en</a:t>
            </a:r>
          </a:p>
          <a:p>
            <a:pPr marL="173038" indent="-173038"/>
            <a:r>
              <a:rPr lang="nl-NL" dirty="0"/>
              <a:t>	vergelijkbare data t.b.v. de energietransitie;</a:t>
            </a:r>
          </a:p>
          <a:p>
            <a:pPr marL="173038" indent="-173038">
              <a:buFont typeface="Arial" panose="020B0604020202020204" pitchFamily="34" charset="0"/>
              <a:buChar char="•"/>
            </a:pPr>
            <a:r>
              <a:rPr lang="nl-NL" dirty="0"/>
              <a:t>Oplossingen</a:t>
            </a:r>
          </a:p>
          <a:p>
            <a:pPr marL="173038"/>
            <a:r>
              <a:rPr lang="nl-NL" dirty="0"/>
              <a:t>voor knelpunten om die data te genereren en te delen.</a:t>
            </a:r>
          </a:p>
        </p:txBody>
      </p:sp>
    </p:spTree>
    <p:extLst>
      <p:ext uri="{BB962C8B-B14F-4D97-AF65-F5344CB8AC3E}">
        <p14:creationId xmlns:p14="http://schemas.microsoft.com/office/powerpoint/2010/main" val="2079483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14D21B6C-2B78-4EEF-B57C-FEC686259C1A}"/>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469" y="0"/>
            <a:ext cx="12187062" cy="6857999"/>
          </a:xfrm>
          <a:prstGeom prst="rect">
            <a:avLst/>
          </a:prstGeom>
        </p:spPr>
      </p:pic>
      <p:sp>
        <p:nvSpPr>
          <p:cNvPr id="9" name="Titel 1">
            <a:extLst>
              <a:ext uri="{FF2B5EF4-FFF2-40B4-BE49-F238E27FC236}">
                <a16:creationId xmlns:a16="http://schemas.microsoft.com/office/drawing/2014/main" id="{625ACC2A-277D-4AE9-876B-FB789076272D}"/>
              </a:ext>
            </a:extLst>
          </p:cNvPr>
          <p:cNvSpPr txBox="1">
            <a:spLocks/>
          </p:cNvSpPr>
          <p:nvPr/>
        </p:nvSpPr>
        <p:spPr>
          <a:xfrm>
            <a:off x="8916018" y="1814438"/>
            <a:ext cx="2054330" cy="90568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nl-NL" sz="3200" b="1" i="0" u="none" strike="noStrike" kern="1200" cap="none" spc="0" normalizeH="0" baseline="0" noProof="0" dirty="0">
                <a:ln>
                  <a:noFill/>
                </a:ln>
                <a:solidFill>
                  <a:srgbClr val="0070C0"/>
                </a:solidFill>
                <a:effectLst/>
                <a:uLnTx/>
                <a:uFillTx/>
                <a:latin typeface="Calibri Light" panose="020F0302020204030204"/>
                <a:ea typeface="+mj-ea"/>
                <a:cs typeface="+mj-cs"/>
              </a:rPr>
              <a:t>Resultaat</a:t>
            </a:r>
          </a:p>
        </p:txBody>
      </p:sp>
      <p:sp>
        <p:nvSpPr>
          <p:cNvPr id="10" name="Tekstvak 9">
            <a:extLst>
              <a:ext uri="{FF2B5EF4-FFF2-40B4-BE49-F238E27FC236}">
                <a16:creationId xmlns:a16="http://schemas.microsoft.com/office/drawing/2014/main" id="{D6EE899C-3D21-43D5-B616-66933D6982BA}"/>
              </a:ext>
            </a:extLst>
          </p:cNvPr>
          <p:cNvSpPr txBox="1"/>
          <p:nvPr/>
        </p:nvSpPr>
        <p:spPr>
          <a:xfrm>
            <a:off x="9231690" y="4923820"/>
            <a:ext cx="2890857" cy="203132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Betrouwbare en vergelijkbare data voor</a:t>
            </a:r>
          </a:p>
          <a:p>
            <a:pPr marL="342900" marR="0" lvl="0" indent="-342900" algn="r" defTabSz="914400" rtl="0" eaLnBrk="1" fontAlgn="auto" latinLnBrk="0" hangingPunct="1">
              <a:lnSpc>
                <a:spcPct val="100000"/>
              </a:lnSpc>
              <a:spcBef>
                <a:spcPts val="0"/>
              </a:spcBef>
              <a:spcAft>
                <a:spcPts val="0"/>
              </a:spcAft>
              <a:buClrTx/>
              <a:buSzTx/>
              <a:buFontTx/>
              <a:buAutoNum type="alphaLcParenR"/>
              <a:tabLst/>
              <a:defRPr/>
            </a:pPr>
            <a:r>
              <a:rPr kumimoji="0" lang="nl-NL" sz="1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mn-cs"/>
              </a:rPr>
              <a:t>beleids-ontwikkeling</a:t>
            </a:r>
            <a:r>
              <a:rPr kumimoji="0" lang="nl-NL"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 uitvoering, monitoring en evaluatie,</a:t>
            </a:r>
          </a:p>
          <a:p>
            <a:pPr marL="342900" marR="0" lvl="0" indent="-342900" algn="r" defTabSz="914400" rtl="0" eaLnBrk="1" fontAlgn="auto" latinLnBrk="0" hangingPunct="1">
              <a:lnSpc>
                <a:spcPct val="100000"/>
              </a:lnSpc>
              <a:spcBef>
                <a:spcPts val="0"/>
              </a:spcBef>
              <a:spcAft>
                <a:spcPts val="0"/>
              </a:spcAft>
              <a:buClrTx/>
              <a:buSzTx/>
              <a:buFontTx/>
              <a:buAutoNum type="alphaLcParenR"/>
              <a:tabLst/>
              <a:defRPr/>
            </a:pPr>
            <a:r>
              <a:rPr kumimoji="0" lang="nl-NL"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verdere analyses en modelontwikkeling</a:t>
            </a:r>
          </a:p>
        </p:txBody>
      </p:sp>
      <p:pic>
        <p:nvPicPr>
          <p:cNvPr id="14" name="Afbeelding 13" descr="Afbeelding met tekst, plaats&#10;&#10;Automatisch gegenereerde beschrijving">
            <a:extLst>
              <a:ext uri="{FF2B5EF4-FFF2-40B4-BE49-F238E27FC236}">
                <a16:creationId xmlns:a16="http://schemas.microsoft.com/office/drawing/2014/main" id="{2EA1C9C0-31F4-4BE7-8928-F510810DC7C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37619" y="2224002"/>
            <a:ext cx="3221680" cy="4804327"/>
          </a:xfrm>
          <a:prstGeom prst="rect">
            <a:avLst/>
          </a:prstGeom>
        </p:spPr>
      </p:pic>
      <p:sp>
        <p:nvSpPr>
          <p:cNvPr id="16" name="Titel 1">
            <a:extLst>
              <a:ext uri="{FF2B5EF4-FFF2-40B4-BE49-F238E27FC236}">
                <a16:creationId xmlns:a16="http://schemas.microsoft.com/office/drawing/2014/main" id="{32089825-2858-4DF8-B6C0-920028B4BA17}"/>
              </a:ext>
            </a:extLst>
          </p:cNvPr>
          <p:cNvSpPr txBox="1">
            <a:spLocks/>
          </p:cNvSpPr>
          <p:nvPr/>
        </p:nvSpPr>
        <p:spPr>
          <a:xfrm>
            <a:off x="261114" y="1814438"/>
            <a:ext cx="2054330" cy="90568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nl-NL" sz="3200" b="1" i="0" u="none" strike="noStrike" kern="1200" cap="none" spc="0" normalizeH="0" baseline="0" noProof="0" dirty="0">
                <a:ln>
                  <a:noFill/>
                </a:ln>
                <a:solidFill>
                  <a:srgbClr val="0070C0"/>
                </a:solidFill>
                <a:effectLst/>
                <a:uLnTx/>
                <a:uFillTx/>
                <a:latin typeface="Calibri Light" panose="020F0302020204030204"/>
                <a:ea typeface="+mj-ea"/>
                <a:cs typeface="+mj-cs"/>
              </a:rPr>
              <a:t>Gebruikers</a:t>
            </a:r>
          </a:p>
        </p:txBody>
      </p:sp>
      <p:sp>
        <p:nvSpPr>
          <p:cNvPr id="17" name="Titel 1">
            <a:extLst>
              <a:ext uri="{FF2B5EF4-FFF2-40B4-BE49-F238E27FC236}">
                <a16:creationId xmlns:a16="http://schemas.microsoft.com/office/drawing/2014/main" id="{7E4F13AE-022C-4EF3-8FCC-33B888B0A1FB}"/>
              </a:ext>
            </a:extLst>
          </p:cNvPr>
          <p:cNvSpPr txBox="1">
            <a:spLocks/>
          </p:cNvSpPr>
          <p:nvPr/>
        </p:nvSpPr>
        <p:spPr>
          <a:xfrm>
            <a:off x="3146082" y="1814438"/>
            <a:ext cx="2054330" cy="90568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nl-NL" sz="3200" b="1" i="0" u="none" strike="noStrike" kern="1200" cap="none" spc="0" normalizeH="0" baseline="0" noProof="0" dirty="0">
                <a:ln>
                  <a:noFill/>
                </a:ln>
                <a:solidFill>
                  <a:srgbClr val="0070C0"/>
                </a:solidFill>
                <a:effectLst/>
                <a:uLnTx/>
                <a:uFillTx/>
                <a:latin typeface="Calibri Light" panose="020F0302020204030204"/>
                <a:ea typeface="+mj-ea"/>
                <a:cs typeface="+mj-cs"/>
              </a:rPr>
              <a:t>Behoefte</a:t>
            </a:r>
          </a:p>
        </p:txBody>
      </p:sp>
      <p:sp>
        <p:nvSpPr>
          <p:cNvPr id="18" name="Titel 1">
            <a:extLst>
              <a:ext uri="{FF2B5EF4-FFF2-40B4-BE49-F238E27FC236}">
                <a16:creationId xmlns:a16="http://schemas.microsoft.com/office/drawing/2014/main" id="{E6EC80E2-ECD5-4FA9-9F6E-241190FDBB14}"/>
              </a:ext>
            </a:extLst>
          </p:cNvPr>
          <p:cNvSpPr txBox="1">
            <a:spLocks/>
          </p:cNvSpPr>
          <p:nvPr/>
        </p:nvSpPr>
        <p:spPr>
          <a:xfrm>
            <a:off x="6031050" y="1814438"/>
            <a:ext cx="2054330" cy="90568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nl-NL" sz="3200" b="1" i="0" u="none" strike="noStrike" kern="1200" cap="none" spc="0" normalizeH="0" baseline="0" noProof="0" dirty="0">
                <a:ln>
                  <a:noFill/>
                </a:ln>
                <a:solidFill>
                  <a:srgbClr val="0070C0"/>
                </a:solidFill>
                <a:effectLst/>
                <a:uLnTx/>
                <a:uFillTx/>
                <a:latin typeface="Calibri Light" panose="020F0302020204030204"/>
                <a:ea typeface="+mj-ea"/>
                <a:cs typeface="+mj-cs"/>
              </a:rPr>
              <a:t>Aanbod</a:t>
            </a:r>
          </a:p>
        </p:txBody>
      </p:sp>
      <p:sp>
        <p:nvSpPr>
          <p:cNvPr id="19" name="Tekstvak 18">
            <a:extLst>
              <a:ext uri="{FF2B5EF4-FFF2-40B4-BE49-F238E27FC236}">
                <a16:creationId xmlns:a16="http://schemas.microsoft.com/office/drawing/2014/main" id="{A0B5E1A8-8023-454D-92BD-471FF3C5C278}"/>
              </a:ext>
            </a:extLst>
          </p:cNvPr>
          <p:cNvSpPr txBox="1"/>
          <p:nvPr/>
        </p:nvSpPr>
        <p:spPr>
          <a:xfrm>
            <a:off x="144776" y="5743526"/>
            <a:ext cx="3362611"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000" b="0" i="0" u="none" strike="noStrike" kern="1200" cap="none" spc="0" normalizeH="0" baseline="0" noProof="0" dirty="0">
                <a:ln>
                  <a:noFill/>
                </a:ln>
                <a:solidFill>
                  <a:prstClr val="black"/>
                </a:solidFill>
                <a:effectLst/>
                <a:uLnTx/>
                <a:uFillTx/>
                <a:latin typeface="Calibri" panose="020F0502020204030204"/>
                <a:ea typeface="+mn-ea"/>
                <a:cs typeface="+mn-cs"/>
              </a:rPr>
              <a:t>(De)centrale overheden, advies- en onderzoeksbureaus</a:t>
            </a:r>
          </a:p>
        </p:txBody>
      </p:sp>
      <p:pic>
        <p:nvPicPr>
          <p:cNvPr id="20" name="Afbeelding 19" descr="Afbeelding met tekst, vectorafbeeldingen&#10;&#10;Automatisch gegenereerde beschrijving">
            <a:extLst>
              <a:ext uri="{FF2B5EF4-FFF2-40B4-BE49-F238E27FC236}">
                <a16:creationId xmlns:a16="http://schemas.microsoft.com/office/drawing/2014/main" id="{5AC16524-2212-410B-BA82-11A6962ADAF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190" y="2846153"/>
            <a:ext cx="2792107" cy="2913781"/>
          </a:xfrm>
          <a:prstGeom prst="rect">
            <a:avLst/>
          </a:prstGeom>
        </p:spPr>
      </p:pic>
      <p:pic>
        <p:nvPicPr>
          <p:cNvPr id="21" name="Afbeelding 20">
            <a:extLst>
              <a:ext uri="{FF2B5EF4-FFF2-40B4-BE49-F238E27FC236}">
                <a16:creationId xmlns:a16="http://schemas.microsoft.com/office/drawing/2014/main" id="{730D09B4-3820-464B-AD62-3921D1EAF6A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8790" y="2265440"/>
            <a:ext cx="1541688" cy="1127502"/>
          </a:xfrm>
          <a:prstGeom prst="rect">
            <a:avLst/>
          </a:prstGeom>
        </p:spPr>
      </p:pic>
      <p:pic>
        <p:nvPicPr>
          <p:cNvPr id="22" name="Afbeelding 21" descr="Afbeelding met tekst, nachthemel&#10;&#10;Automatisch gegenereerde beschrijving">
            <a:extLst>
              <a:ext uri="{FF2B5EF4-FFF2-40B4-BE49-F238E27FC236}">
                <a16:creationId xmlns:a16="http://schemas.microsoft.com/office/drawing/2014/main" id="{C7661DC4-081E-44A7-8B4B-16AF92BDC40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76865" y="1513018"/>
            <a:ext cx="2812463" cy="1683517"/>
          </a:xfrm>
          <a:prstGeom prst="rect">
            <a:avLst/>
          </a:prstGeom>
        </p:spPr>
      </p:pic>
      <p:pic>
        <p:nvPicPr>
          <p:cNvPr id="24" name="Afbeelding 23" descr="Afbeelding met vectorafbeeldingen&#10;&#10;Automatisch gegenereerde beschrijving">
            <a:extLst>
              <a:ext uri="{FF2B5EF4-FFF2-40B4-BE49-F238E27FC236}">
                <a16:creationId xmlns:a16="http://schemas.microsoft.com/office/drawing/2014/main" id="{B2BE45AA-B7BF-4777-AFB5-139297ED768D}"/>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451668" y="2508580"/>
            <a:ext cx="3221680" cy="4120101"/>
          </a:xfrm>
          <a:prstGeom prst="rect">
            <a:avLst/>
          </a:prstGeom>
        </p:spPr>
      </p:pic>
      <p:pic>
        <p:nvPicPr>
          <p:cNvPr id="5" name="Afbeelding 4" descr="Afbeelding met tekst&#10;&#10;Automatisch gegenereerde beschrijving">
            <a:extLst>
              <a:ext uri="{FF2B5EF4-FFF2-40B4-BE49-F238E27FC236}">
                <a16:creationId xmlns:a16="http://schemas.microsoft.com/office/drawing/2014/main" id="{08D968EE-E7AE-4CA7-B228-9AB85BCE1585}"/>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963952" y="2162406"/>
            <a:ext cx="3309783" cy="2994849"/>
          </a:xfrm>
          <a:prstGeom prst="rect">
            <a:avLst/>
          </a:prstGeom>
        </p:spPr>
      </p:pic>
      <p:sp>
        <p:nvSpPr>
          <p:cNvPr id="25" name="Tekstvak 24">
            <a:extLst>
              <a:ext uri="{FF2B5EF4-FFF2-40B4-BE49-F238E27FC236}">
                <a16:creationId xmlns:a16="http://schemas.microsoft.com/office/drawing/2014/main" id="{CE4F1470-5784-43AC-B90D-8E028239360B}"/>
              </a:ext>
            </a:extLst>
          </p:cNvPr>
          <p:cNvSpPr txBox="1"/>
          <p:nvPr/>
        </p:nvSpPr>
        <p:spPr>
          <a:xfrm>
            <a:off x="7058752" y="2627836"/>
            <a:ext cx="2125004" cy="39703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prstClr val="black"/>
                </a:solidFill>
                <a:effectLst/>
                <a:uLnTx/>
                <a:uFillTx/>
                <a:latin typeface="Calibri" panose="020F0502020204030204"/>
                <a:ea typeface="+mn-ea"/>
                <a:cs typeface="+mn-cs"/>
              </a:rPr>
              <a:t>In afstemming met de gebruiker: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800" b="0" i="0" u="none" strike="noStrike" kern="1200" cap="none" spc="0" normalizeH="0" baseline="0" noProof="0" dirty="0">
                <a:ln>
                  <a:noFill/>
                </a:ln>
                <a:solidFill>
                  <a:prstClr val="black"/>
                </a:solidFill>
                <a:effectLst/>
                <a:uLnTx/>
                <a:uFillTx/>
                <a:latin typeface="Calibri" panose="020F0502020204030204"/>
                <a:ea typeface="+mn-ea"/>
                <a:cs typeface="+mn-cs"/>
              </a:rPr>
              <a:t>Ontwikkeling van nieuwe en betrouwbare, dataproducten;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nl-NL"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nl-NL"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800" b="0" i="0" u="none" strike="noStrike" kern="1200" cap="none" spc="0" normalizeH="0" baseline="0" noProof="0" dirty="0">
                <a:ln>
                  <a:noFill/>
                </a:ln>
                <a:solidFill>
                  <a:prstClr val="black"/>
                </a:solidFill>
                <a:effectLst/>
                <a:uLnTx/>
                <a:uFillTx/>
                <a:latin typeface="Calibri" panose="020F0502020204030204"/>
                <a:ea typeface="+mn-ea"/>
                <a:cs typeface="+mn-cs"/>
              </a:rPr>
              <a:t>Wegnemen of  agenderen van knelpunten;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800" b="0" i="0" u="none" strike="noStrike" kern="1200" cap="none" spc="0" normalizeH="0" baseline="0" noProof="0" dirty="0">
                <a:ln>
                  <a:noFill/>
                </a:ln>
                <a:solidFill>
                  <a:prstClr val="black"/>
                </a:solidFill>
                <a:effectLst/>
                <a:uLnTx/>
                <a:uFillTx/>
                <a:latin typeface="Calibri" panose="020F0502020204030204"/>
                <a:ea typeface="+mn-ea"/>
                <a:cs typeface="+mn-cs"/>
              </a:rPr>
              <a:t>Afspraken maken over rekenregels en aannames.</a:t>
            </a:r>
          </a:p>
        </p:txBody>
      </p:sp>
      <p:sp>
        <p:nvSpPr>
          <p:cNvPr id="26" name="Tekstvak 25">
            <a:extLst>
              <a:ext uri="{FF2B5EF4-FFF2-40B4-BE49-F238E27FC236}">
                <a16:creationId xmlns:a16="http://schemas.microsoft.com/office/drawing/2014/main" id="{48FF872C-3E7B-49EB-B2FB-DEC7CEB65C7C}"/>
              </a:ext>
            </a:extLst>
          </p:cNvPr>
          <p:cNvSpPr txBox="1"/>
          <p:nvPr/>
        </p:nvSpPr>
        <p:spPr>
          <a:xfrm>
            <a:off x="2768854" y="2842793"/>
            <a:ext cx="2054330" cy="2862322"/>
          </a:xfrm>
          <a:prstGeom prst="rect">
            <a:avLst/>
          </a:prstGeom>
          <a:noFill/>
        </p:spPr>
        <p:txBody>
          <a:bodyPr wrap="square" rtlCol="0">
            <a:spAutoFit/>
          </a:bodyPr>
          <a:lstStyle/>
          <a:p>
            <a:pPr marL="173038" marR="0" lvl="0" indent="-17303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800" b="0" i="0" u="none" strike="noStrike" kern="1200" cap="none" spc="0" normalizeH="0" baseline="0" noProof="0" dirty="0">
                <a:ln>
                  <a:noFill/>
                </a:ln>
                <a:solidFill>
                  <a:prstClr val="black"/>
                </a:solidFill>
                <a:effectLst/>
                <a:uLnTx/>
                <a:uFillTx/>
                <a:latin typeface="Calibri" panose="020F0502020204030204"/>
                <a:ea typeface="+mn-ea"/>
                <a:cs typeface="+mn-cs"/>
              </a:rPr>
              <a:t>Kwalitatief goede,</a:t>
            </a:r>
          </a:p>
          <a:p>
            <a:pPr marL="173038" marR="0" lvl="0" indent="-173038"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prstClr val="black"/>
                </a:solidFill>
                <a:effectLst/>
                <a:uLnTx/>
                <a:uFillTx/>
                <a:latin typeface="Calibri" panose="020F0502020204030204"/>
                <a:ea typeface="+mn-ea"/>
                <a:cs typeface="+mn-cs"/>
              </a:rPr>
              <a:t>	betrouwbare en</a:t>
            </a:r>
          </a:p>
          <a:p>
            <a:pPr marL="173038" marR="0" lvl="0" indent="-173038"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prstClr val="black"/>
                </a:solidFill>
                <a:effectLst/>
                <a:uLnTx/>
                <a:uFillTx/>
                <a:latin typeface="Calibri" panose="020F0502020204030204"/>
                <a:ea typeface="+mn-ea"/>
                <a:cs typeface="+mn-cs"/>
              </a:rPr>
              <a:t>	vergelijkbare data t.b.v. de energietransitie;</a:t>
            </a:r>
          </a:p>
          <a:p>
            <a:pPr marL="173038" marR="0" lvl="0" indent="-17303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800" b="0" i="0" u="none" strike="noStrike" kern="1200" cap="none" spc="0" normalizeH="0" baseline="0" noProof="0" dirty="0">
                <a:ln>
                  <a:noFill/>
                </a:ln>
                <a:solidFill>
                  <a:prstClr val="black"/>
                </a:solidFill>
                <a:effectLst/>
                <a:uLnTx/>
                <a:uFillTx/>
                <a:latin typeface="Calibri" panose="020F0502020204030204"/>
                <a:ea typeface="+mn-ea"/>
                <a:cs typeface="+mn-cs"/>
              </a:rPr>
              <a:t>Oplossingen</a:t>
            </a:r>
          </a:p>
          <a:p>
            <a:pPr marL="173038"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prstClr val="black"/>
                </a:solidFill>
                <a:effectLst/>
                <a:uLnTx/>
                <a:uFillTx/>
                <a:latin typeface="Calibri" panose="020F0502020204030204"/>
                <a:ea typeface="+mn-ea"/>
                <a:cs typeface="+mn-cs"/>
              </a:rPr>
              <a:t>voor knelpunten om die data te genereren en te delen.</a:t>
            </a:r>
          </a:p>
        </p:txBody>
      </p:sp>
    </p:spTree>
    <p:extLst>
      <p:ext uri="{BB962C8B-B14F-4D97-AF65-F5344CB8AC3E}">
        <p14:creationId xmlns:p14="http://schemas.microsoft.com/office/powerpoint/2010/main" val="3278374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9AD273D3-AE6D-4481-A209-2FE0652ECFA2}"/>
              </a:ext>
            </a:extLst>
          </p:cNvPr>
          <p:cNvSpPr>
            <a:spLocks noGrp="1"/>
          </p:cNvSpPr>
          <p:nvPr>
            <p:ph idx="1"/>
          </p:nvPr>
        </p:nvSpPr>
        <p:spPr>
          <a:xfrm>
            <a:off x="354278" y="1503123"/>
            <a:ext cx="10911214" cy="5267195"/>
          </a:xfrm>
        </p:spPr>
        <p:txBody>
          <a:bodyPr>
            <a:noAutofit/>
          </a:bodyPr>
          <a:lstStyle/>
          <a:p>
            <a:endParaRPr lang="en-US" sz="800" dirty="0"/>
          </a:p>
          <a:p>
            <a:r>
              <a:rPr lang="en-US" dirty="0" err="1"/>
              <a:t>Dataverzoek</a:t>
            </a:r>
            <a:r>
              <a:rPr lang="en-US" dirty="0"/>
              <a:t> via </a:t>
            </a:r>
            <a:r>
              <a:rPr lang="nl-NL" u="sng" dirty="0">
                <a:hlinkClick r:id="rId3"/>
              </a:rPr>
              <a:t>dataverzoekformulier</a:t>
            </a:r>
            <a:r>
              <a:rPr lang="en-US" sz="1600" dirty="0">
                <a:solidFill>
                  <a:srgbClr val="271D6C"/>
                </a:solidFill>
                <a:latin typeface="Calibri" panose="020F0502020204030204" pitchFamily="34" charset="0"/>
                <a:ea typeface="Calibri" panose="020F0502020204030204" pitchFamily="34" charset="0"/>
              </a:rPr>
              <a:t> </a:t>
            </a:r>
            <a:r>
              <a:rPr lang="en-US" dirty="0"/>
              <a:t>op data.overheid.nl</a:t>
            </a:r>
          </a:p>
          <a:p>
            <a:endParaRPr lang="en-US" sz="1600" dirty="0"/>
          </a:p>
          <a:p>
            <a:pPr>
              <a:tabLst>
                <a:tab pos="274638" algn="l"/>
              </a:tabLst>
            </a:pPr>
            <a:r>
              <a:rPr lang="nl-NL" dirty="0"/>
              <a:t>Twee keer per jaar wordt deel van ingediende dataverzoeken			op data.overheid.nl doorgezet naar VIVET-programma</a:t>
            </a:r>
          </a:p>
          <a:p>
            <a:endParaRPr lang="en-US" sz="1600" dirty="0"/>
          </a:p>
          <a:p>
            <a:r>
              <a:rPr lang="en-US" dirty="0"/>
              <a:t>In VIVET </a:t>
            </a:r>
            <a:r>
              <a:rPr lang="en-US" dirty="0" err="1"/>
              <a:t>besproken</a:t>
            </a:r>
            <a:r>
              <a:rPr lang="en-US" dirty="0"/>
              <a:t>, </a:t>
            </a:r>
            <a:r>
              <a:rPr lang="en-US" dirty="0" err="1"/>
              <a:t>gewogen</a:t>
            </a:r>
            <a:r>
              <a:rPr lang="en-US" dirty="0"/>
              <a:t> (</a:t>
            </a:r>
            <a:r>
              <a:rPr lang="en-US" dirty="0" err="1"/>
              <a:t>maatschappelijk</a:t>
            </a:r>
            <a:r>
              <a:rPr lang="en-US" dirty="0"/>
              <a:t> </a:t>
            </a:r>
            <a:r>
              <a:rPr lang="en-US" dirty="0" err="1"/>
              <a:t>belang</a:t>
            </a:r>
            <a:r>
              <a:rPr lang="en-US" dirty="0"/>
              <a:t>, </a:t>
            </a:r>
            <a:r>
              <a:rPr lang="en-US" dirty="0" err="1"/>
              <a:t>uitvoerbaarheid</a:t>
            </a:r>
            <a:r>
              <a:rPr lang="en-US" dirty="0"/>
              <a:t>) en </a:t>
            </a:r>
            <a:r>
              <a:rPr lang="en-US" dirty="0" err="1"/>
              <a:t>geprioriteerd</a:t>
            </a:r>
            <a:r>
              <a:rPr lang="en-US" dirty="0"/>
              <a:t> (</a:t>
            </a:r>
            <a:r>
              <a:rPr lang="en-US" dirty="0" err="1"/>
              <a:t>operationeel</a:t>
            </a:r>
            <a:r>
              <a:rPr lang="en-US" dirty="0"/>
              <a:t> </a:t>
            </a:r>
            <a:r>
              <a:rPr lang="en-US" dirty="0" err="1"/>
              <a:t>beraad</a:t>
            </a:r>
            <a:r>
              <a:rPr lang="en-US" dirty="0"/>
              <a:t> en </a:t>
            </a:r>
            <a:r>
              <a:rPr lang="en-US" dirty="0" err="1"/>
              <a:t>gebruikerspanel</a:t>
            </a:r>
            <a:r>
              <a:rPr lang="en-US" dirty="0"/>
              <a:t>)</a:t>
            </a:r>
          </a:p>
          <a:p>
            <a:endParaRPr lang="en-US" sz="1600" dirty="0"/>
          </a:p>
          <a:p>
            <a:r>
              <a:rPr lang="en-US" dirty="0" err="1"/>
              <a:t>Besluit</a:t>
            </a:r>
            <a:r>
              <a:rPr lang="en-US" dirty="0"/>
              <a:t> door </a:t>
            </a:r>
            <a:r>
              <a:rPr lang="en-US" dirty="0" err="1"/>
              <a:t>Opdrachtgevers-Opdrachtnemers</a:t>
            </a:r>
            <a:r>
              <a:rPr lang="en-US" dirty="0"/>
              <a:t> </a:t>
            </a:r>
          </a:p>
          <a:p>
            <a:endParaRPr lang="en-US" sz="800" dirty="0"/>
          </a:p>
          <a:p>
            <a:endParaRPr lang="en-US" sz="1000" dirty="0"/>
          </a:p>
          <a:p>
            <a:r>
              <a:rPr lang="en-US" dirty="0" err="1"/>
              <a:t>Vragen</a:t>
            </a:r>
            <a:r>
              <a:rPr lang="en-US" dirty="0"/>
              <a:t> </a:t>
            </a:r>
            <a:r>
              <a:rPr lang="en-US" dirty="0" err="1"/>
              <a:t>kun</a:t>
            </a:r>
            <a:r>
              <a:rPr lang="en-US" dirty="0"/>
              <a:t> je </a:t>
            </a:r>
            <a:r>
              <a:rPr lang="en-US" dirty="0" err="1"/>
              <a:t>stellen</a:t>
            </a:r>
            <a:r>
              <a:rPr lang="en-US" dirty="0"/>
              <a:t> via het </a:t>
            </a:r>
            <a:r>
              <a:rPr lang="en-US" dirty="0">
                <a:hlinkClick r:id="rId4"/>
              </a:rPr>
              <a:t>forum</a:t>
            </a:r>
            <a:r>
              <a:rPr lang="en-US" dirty="0"/>
              <a:t>. </a:t>
            </a:r>
            <a:r>
              <a:rPr lang="en-US" dirty="0" err="1"/>
              <a:t>Daar</a:t>
            </a:r>
            <a:r>
              <a:rPr lang="en-US" dirty="0"/>
              <a:t> </a:t>
            </a:r>
            <a:r>
              <a:rPr lang="en-US" dirty="0" err="1"/>
              <a:t>kun</a:t>
            </a:r>
            <a:r>
              <a:rPr lang="en-US" dirty="0"/>
              <a:t> je </a:t>
            </a:r>
            <a:r>
              <a:rPr lang="en-US" dirty="0" err="1"/>
              <a:t>ook</a:t>
            </a:r>
            <a:r>
              <a:rPr lang="en-US" dirty="0"/>
              <a:t> op </a:t>
            </a:r>
            <a:r>
              <a:rPr lang="en-US" dirty="0" err="1"/>
              <a:t>elkaar</a:t>
            </a:r>
            <a:r>
              <a:rPr lang="en-US" dirty="0"/>
              <a:t> </a:t>
            </a:r>
            <a:r>
              <a:rPr lang="en-US" dirty="0" err="1"/>
              <a:t>reageren</a:t>
            </a:r>
            <a:endParaRPr lang="nl-NL" dirty="0"/>
          </a:p>
          <a:p>
            <a:endParaRPr lang="en-US" sz="2400" dirty="0">
              <a:solidFill>
                <a:srgbClr val="271D6C"/>
              </a:solidFill>
              <a:latin typeface="Calibri" panose="020F0502020204030204" pitchFamily="34" charset="0"/>
              <a:ea typeface="Calibri" panose="020F0502020204030204" pitchFamily="34" charset="0"/>
            </a:endParaRPr>
          </a:p>
          <a:p>
            <a:pPr marL="0" indent="0">
              <a:buNone/>
            </a:pPr>
            <a:endParaRPr lang="nl-NL" sz="2400" dirty="0">
              <a:solidFill>
                <a:srgbClr val="271D6C"/>
              </a:solidFill>
              <a:latin typeface="Calibri" panose="020F0502020204030204" pitchFamily="34" charset="0"/>
              <a:ea typeface="Calibri" panose="020F0502020204030204" pitchFamily="34" charset="0"/>
            </a:endParaRPr>
          </a:p>
          <a:p>
            <a:pPr marL="0" indent="0">
              <a:spcAft>
                <a:spcPts val="0"/>
              </a:spcAft>
              <a:buNone/>
            </a:pPr>
            <a:endParaRPr lang="nl-NL" sz="2400" dirty="0">
              <a:solidFill>
                <a:srgbClr val="271D6C"/>
              </a:solidFill>
              <a:latin typeface="Calibri" panose="020F0502020204030204" pitchFamily="34" charset="0"/>
              <a:ea typeface="Calibri" panose="020F0502020204030204" pitchFamily="34" charset="0"/>
            </a:endParaRPr>
          </a:p>
        </p:txBody>
      </p:sp>
      <p:sp>
        <p:nvSpPr>
          <p:cNvPr id="4" name="Tekstvak 3"/>
          <p:cNvSpPr txBox="1"/>
          <p:nvPr/>
        </p:nvSpPr>
        <p:spPr>
          <a:xfrm>
            <a:off x="3920647" y="173009"/>
            <a:ext cx="8271353"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0" i="1" u="none" strike="noStrike" kern="1200" cap="none" spc="0" normalizeH="0" baseline="0" noProof="0" dirty="0">
                <a:ln>
                  <a:noFill/>
                </a:ln>
                <a:solidFill>
                  <a:prstClr val="black"/>
                </a:solidFill>
                <a:effectLst/>
                <a:uLnTx/>
                <a:uFillTx/>
                <a:latin typeface="Calibri Light" panose="020F0302020204030204"/>
                <a:ea typeface="+mn-ea"/>
                <a:cs typeface="+mn-cs"/>
              </a:rPr>
              <a:t>Hoe komt een verzoek bij VIVET?</a:t>
            </a:r>
          </a:p>
        </p:txBody>
      </p:sp>
    </p:spTree>
    <p:extLst>
      <p:ext uri="{BB962C8B-B14F-4D97-AF65-F5344CB8AC3E}">
        <p14:creationId xmlns:p14="http://schemas.microsoft.com/office/powerpoint/2010/main" val="1109597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9AD273D3-AE6D-4481-A209-2FE0652ECFA2}"/>
              </a:ext>
            </a:extLst>
          </p:cNvPr>
          <p:cNvSpPr>
            <a:spLocks noGrp="1"/>
          </p:cNvSpPr>
          <p:nvPr>
            <p:ph idx="1"/>
          </p:nvPr>
        </p:nvSpPr>
        <p:spPr>
          <a:xfrm>
            <a:off x="354277" y="1503123"/>
            <a:ext cx="11629175" cy="5267195"/>
          </a:xfrm>
        </p:spPr>
        <p:txBody>
          <a:bodyPr>
            <a:noAutofit/>
          </a:bodyPr>
          <a:lstStyle/>
          <a:p>
            <a:pPr marL="0" indent="0">
              <a:buNone/>
            </a:pPr>
            <a:r>
              <a:rPr lang="en-US" b="1" dirty="0" err="1">
                <a:latin typeface="Calibri" panose="020F0502020204030204" pitchFamily="34" charset="0"/>
                <a:ea typeface="Calibri" panose="020F0502020204030204" pitchFamily="34" charset="0"/>
              </a:rPr>
              <a:t>Voortgang</a:t>
            </a:r>
            <a:r>
              <a:rPr lang="en-US" b="1" dirty="0">
                <a:latin typeface="Calibri" panose="020F0502020204030204" pitchFamily="34" charset="0"/>
                <a:ea typeface="Calibri" panose="020F0502020204030204" pitchFamily="34" charset="0"/>
              </a:rPr>
              <a:t> van:</a:t>
            </a:r>
          </a:p>
          <a:p>
            <a:r>
              <a:rPr lang="en-US" dirty="0" err="1">
                <a:latin typeface="Calibri" panose="020F0502020204030204" pitchFamily="34" charset="0"/>
                <a:ea typeface="Calibri" panose="020F0502020204030204" pitchFamily="34" charset="0"/>
              </a:rPr>
              <a:t>Toepassen</a:t>
            </a:r>
            <a:r>
              <a:rPr lang="en-US" dirty="0">
                <a:latin typeface="Calibri" panose="020F0502020204030204" pitchFamily="34" charset="0"/>
                <a:ea typeface="Calibri" panose="020F0502020204030204" pitchFamily="34" charset="0"/>
              </a:rPr>
              <a:t> en </a:t>
            </a:r>
            <a:r>
              <a:rPr lang="en-US" dirty="0" err="1">
                <a:latin typeface="Calibri" panose="020F0502020204030204" pitchFamily="34" charset="0"/>
                <a:ea typeface="Calibri" panose="020F0502020204030204" pitchFamily="34" charset="0"/>
              </a:rPr>
              <a:t>evalueren</a:t>
            </a:r>
            <a:r>
              <a:rPr lang="en-US" dirty="0">
                <a:latin typeface="Calibri" panose="020F0502020204030204" pitchFamily="34" charset="0"/>
                <a:ea typeface="Calibri" panose="020F0502020204030204" pitchFamily="34" charset="0"/>
              </a:rPr>
              <a:t> </a:t>
            </a:r>
            <a:r>
              <a:rPr lang="en-US" dirty="0" err="1">
                <a:latin typeface="Calibri" panose="020F0502020204030204" pitchFamily="34" charset="0"/>
                <a:ea typeface="Calibri" panose="020F0502020204030204" pitchFamily="34" charset="0"/>
              </a:rPr>
              <a:t>dataproducten</a:t>
            </a:r>
            <a:r>
              <a:rPr lang="en-US" dirty="0">
                <a:latin typeface="Calibri" panose="020F0502020204030204" pitchFamily="34" charset="0"/>
                <a:ea typeface="Calibri" panose="020F0502020204030204" pitchFamily="34" charset="0"/>
              </a:rPr>
              <a:t> </a:t>
            </a:r>
            <a:r>
              <a:rPr lang="en-US" dirty="0" err="1">
                <a:latin typeface="Calibri" panose="020F0502020204030204" pitchFamily="34" charset="0"/>
                <a:ea typeface="Calibri" panose="020F0502020204030204" pitchFamily="34" charset="0"/>
              </a:rPr>
              <a:t>energieinfra</a:t>
            </a:r>
            <a:r>
              <a:rPr lang="en-US" dirty="0">
                <a:latin typeface="Calibri" panose="020F0502020204030204" pitchFamily="34" charset="0"/>
                <a:ea typeface="Calibri" panose="020F0502020204030204" pitchFamily="34" charset="0"/>
              </a:rPr>
              <a:t> (</a:t>
            </a:r>
            <a:r>
              <a:rPr lang="en-US" dirty="0" err="1">
                <a:latin typeface="Calibri" panose="020F0502020204030204" pitchFamily="34" charset="0"/>
                <a:ea typeface="Calibri" panose="020F0502020204030204" pitchFamily="34" charset="0"/>
              </a:rPr>
              <a:t>Kadaster</a:t>
            </a:r>
            <a:r>
              <a:rPr lang="en-US" dirty="0">
                <a:latin typeface="Calibri" panose="020F0502020204030204" pitchFamily="34" charset="0"/>
                <a:ea typeface="Calibri" panose="020F0502020204030204" pitchFamily="34" charset="0"/>
              </a:rPr>
              <a:t>)</a:t>
            </a:r>
          </a:p>
          <a:p>
            <a:r>
              <a:rPr lang="nl-NL" dirty="0">
                <a:latin typeface="Calibri" panose="020F0502020204030204" pitchFamily="34" charset="0"/>
                <a:ea typeface="Calibri" panose="020F0502020204030204" pitchFamily="34" charset="0"/>
              </a:rPr>
              <a:t>Locatie, verbruik private laadpunten elektrisch vervoer (RVO)</a:t>
            </a:r>
          </a:p>
          <a:p>
            <a:r>
              <a:rPr lang="nl-NL" dirty="0">
                <a:latin typeface="Calibri" panose="020F0502020204030204" pitchFamily="34" charset="0"/>
                <a:ea typeface="Calibri" panose="020F0502020204030204" pitchFamily="34" charset="0"/>
              </a:rPr>
              <a:t>Referentieverbruik warmte woningen (PBL)</a:t>
            </a:r>
          </a:p>
          <a:p>
            <a:r>
              <a:rPr lang="nl-NL" dirty="0">
                <a:latin typeface="Calibri" panose="020F0502020204030204" pitchFamily="34" charset="0"/>
                <a:ea typeface="Calibri" panose="020F0502020204030204" pitchFamily="34" charset="0"/>
              </a:rPr>
              <a:t>Toestemming voor publicatie herleidbare gegevens op gemeenteniveau (CBS)</a:t>
            </a:r>
          </a:p>
          <a:p>
            <a:r>
              <a:rPr lang="nl-NL" dirty="0">
                <a:latin typeface="Calibri" panose="020F0502020204030204" pitchFamily="34" charset="0"/>
                <a:ea typeface="Calibri" panose="020F0502020204030204" pitchFamily="34" charset="0"/>
              </a:rPr>
              <a:t>Juridische Kaders (</a:t>
            </a:r>
            <a:r>
              <a:rPr lang="nl-NL" dirty="0" err="1">
                <a:latin typeface="Calibri" panose="020F0502020204030204" pitchFamily="34" charset="0"/>
                <a:ea typeface="Calibri" panose="020F0502020204030204" pitchFamily="34" charset="0"/>
              </a:rPr>
              <a:t>WaterZin</a:t>
            </a:r>
            <a:r>
              <a:rPr lang="nl-NL" dirty="0">
                <a:latin typeface="Calibri" panose="020F0502020204030204" pitchFamily="34" charset="0"/>
                <a:ea typeface="Calibri" panose="020F0502020204030204" pitchFamily="34" charset="0"/>
              </a:rPr>
              <a:t>)</a:t>
            </a:r>
          </a:p>
          <a:p>
            <a:r>
              <a:rPr lang="nl-NL" dirty="0">
                <a:latin typeface="Calibri" panose="020F0502020204030204" pitchFamily="34" charset="0"/>
                <a:ea typeface="Calibri" panose="020F0502020204030204" pitchFamily="34" charset="0"/>
              </a:rPr>
              <a:t>Datadelen Warmtebedrijven (RVO/ECW)</a:t>
            </a:r>
          </a:p>
          <a:p>
            <a:pPr marL="0" indent="0">
              <a:buNone/>
            </a:pPr>
            <a:r>
              <a:rPr lang="nl-NL" b="1" dirty="0">
                <a:latin typeface="Calibri" panose="020F0502020204030204" pitchFamily="34" charset="0"/>
                <a:ea typeface="Calibri" panose="020F0502020204030204" pitchFamily="34" charset="0"/>
              </a:rPr>
              <a:t>Nieuw:</a:t>
            </a:r>
          </a:p>
          <a:p>
            <a:r>
              <a:rPr lang="nl-NL" dirty="0">
                <a:latin typeface="Calibri" panose="020F0502020204030204" pitchFamily="34" charset="0"/>
                <a:ea typeface="Calibri" panose="020F0502020204030204" pitchFamily="34" charset="0"/>
              </a:rPr>
              <a:t>#Energie in basisadministraties en Digitaal Stelsel Omgevingswet (RVO/</a:t>
            </a:r>
            <a:r>
              <a:rPr lang="nl-NL" dirty="0" err="1">
                <a:latin typeface="Calibri" panose="020F0502020204030204" pitchFamily="34" charset="0"/>
                <a:ea typeface="Calibri" panose="020F0502020204030204" pitchFamily="34" charset="0"/>
              </a:rPr>
              <a:t>WaterZin</a:t>
            </a:r>
            <a:r>
              <a:rPr lang="nl-NL" dirty="0">
                <a:latin typeface="Calibri" panose="020F0502020204030204" pitchFamily="34" charset="0"/>
                <a:ea typeface="Calibri" panose="020F0502020204030204" pitchFamily="34" charset="0"/>
              </a:rPr>
              <a:t>)</a:t>
            </a:r>
          </a:p>
          <a:p>
            <a:pPr marL="0" indent="0">
              <a:spcAft>
                <a:spcPts val="0"/>
              </a:spcAft>
              <a:buNone/>
            </a:pPr>
            <a:endParaRPr lang="nl-NL" dirty="0">
              <a:latin typeface="Calibri" panose="020F0502020204030204" pitchFamily="34" charset="0"/>
              <a:ea typeface="Calibri" panose="020F0502020204030204" pitchFamily="34" charset="0"/>
            </a:endParaRPr>
          </a:p>
        </p:txBody>
      </p:sp>
      <p:sp>
        <p:nvSpPr>
          <p:cNvPr id="4" name="Tekstvak 3"/>
          <p:cNvSpPr txBox="1"/>
          <p:nvPr/>
        </p:nvSpPr>
        <p:spPr>
          <a:xfrm>
            <a:off x="3920647" y="173009"/>
            <a:ext cx="8271353"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0" i="1" u="none" strike="noStrike" kern="1200" cap="none" spc="0" normalizeH="0" baseline="0" noProof="0" dirty="0">
                <a:ln>
                  <a:noFill/>
                </a:ln>
                <a:solidFill>
                  <a:prstClr val="black"/>
                </a:solidFill>
                <a:effectLst/>
                <a:uLnTx/>
                <a:uFillTx/>
                <a:latin typeface="Calibri Light" panose="020F0302020204030204"/>
                <a:ea typeface="+mn-ea"/>
                <a:cs typeface="+mn-cs"/>
              </a:rPr>
              <a:t>VIVET projecten mei </a:t>
            </a:r>
            <a:r>
              <a:rPr lang="nl-NL" sz="4800" i="1" dirty="0">
                <a:solidFill>
                  <a:prstClr val="black"/>
                </a:solidFill>
                <a:latin typeface="Calibri Light" panose="020F0302020204030204"/>
              </a:rPr>
              <a:t>- </a:t>
            </a:r>
            <a:r>
              <a:rPr kumimoji="0" lang="nl-NL" sz="4800" b="0" i="1" u="none" strike="noStrike" kern="1200" cap="none" spc="0" normalizeH="0" baseline="0" noProof="0" dirty="0">
                <a:ln>
                  <a:noFill/>
                </a:ln>
                <a:solidFill>
                  <a:prstClr val="black"/>
                </a:solidFill>
                <a:effectLst/>
                <a:uLnTx/>
                <a:uFillTx/>
                <a:latin typeface="Calibri Light" panose="020F0302020204030204"/>
                <a:ea typeface="+mn-ea"/>
                <a:cs typeface="+mn-cs"/>
              </a:rPr>
              <a:t>sept 2022</a:t>
            </a:r>
          </a:p>
        </p:txBody>
      </p:sp>
    </p:spTree>
    <p:extLst>
      <p:ext uri="{BB962C8B-B14F-4D97-AF65-F5344CB8AC3E}">
        <p14:creationId xmlns:p14="http://schemas.microsoft.com/office/powerpoint/2010/main" val="1494734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74AC63-A3F4-4ABF-B13A-746F6F779354}"/>
              </a:ext>
            </a:extLst>
          </p:cNvPr>
          <p:cNvSpPr>
            <a:spLocks noGrp="1"/>
          </p:cNvSpPr>
          <p:nvPr>
            <p:ph type="title"/>
          </p:nvPr>
        </p:nvSpPr>
        <p:spPr/>
        <p:txBody>
          <a:bodyPr/>
          <a:lstStyle/>
          <a:p>
            <a:r>
              <a:rPr lang="nl-NL" dirty="0"/>
              <a:t>Introductie VIVET</a:t>
            </a:r>
          </a:p>
        </p:txBody>
      </p:sp>
      <p:sp>
        <p:nvSpPr>
          <p:cNvPr id="3" name="Tijdelijke aanduiding voor inhoud 2">
            <a:extLst>
              <a:ext uri="{FF2B5EF4-FFF2-40B4-BE49-F238E27FC236}">
                <a16:creationId xmlns:a16="http://schemas.microsoft.com/office/drawing/2014/main" id="{C9438BA1-4075-4109-AC9D-6E9459F3DCEC}"/>
              </a:ext>
            </a:extLst>
          </p:cNvPr>
          <p:cNvSpPr>
            <a:spLocks noGrp="1"/>
          </p:cNvSpPr>
          <p:nvPr>
            <p:ph idx="1"/>
          </p:nvPr>
        </p:nvSpPr>
        <p:spPr/>
        <p:txBody>
          <a:bodyPr/>
          <a:lstStyle/>
          <a:p>
            <a:r>
              <a:rPr lang="nl-NL" dirty="0">
                <a:latin typeface="Calibri" panose="020F0502020204030204" pitchFamily="34" charset="0"/>
                <a:ea typeface="Calibri" panose="020F0502020204030204" pitchFamily="34" charset="0"/>
              </a:rPr>
              <a:t>Partijen zo</a:t>
            </a:r>
            <a:r>
              <a:rPr lang="nl-NL" sz="2800" dirty="0">
                <a:effectLst/>
                <a:latin typeface="Calibri" panose="020F0502020204030204" pitchFamily="34" charset="0"/>
                <a:ea typeface="Calibri" panose="020F0502020204030204" pitchFamily="34" charset="0"/>
              </a:rPr>
              <a:t>rgen samen voor consistente, betrouwbare en goed vindbare data voor de gebouwde omgeving en elektriciteit (productie hernieuwbare energie op land)</a:t>
            </a:r>
          </a:p>
          <a:p>
            <a:r>
              <a:rPr lang="nl-NL" dirty="0"/>
              <a:t>Het VIVET-programma werkt </a:t>
            </a:r>
            <a:r>
              <a:rPr lang="nl-NL" dirty="0" err="1"/>
              <a:t>vraaggestuurd</a:t>
            </a:r>
            <a:endParaRPr lang="nl-NL" dirty="0"/>
          </a:p>
        </p:txBody>
      </p:sp>
    </p:spTree>
    <p:extLst>
      <p:ext uri="{BB962C8B-B14F-4D97-AF65-F5344CB8AC3E}">
        <p14:creationId xmlns:p14="http://schemas.microsoft.com/office/powerpoint/2010/main" val="1664176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a:extLst>
              <a:ext uri="{FF2B5EF4-FFF2-40B4-BE49-F238E27FC236}">
                <a16:creationId xmlns:a16="http://schemas.microsoft.com/office/drawing/2014/main" id="{57645506-CBB7-4DEE-A51D-14911CA5D9C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468" y="0"/>
            <a:ext cx="12187064" cy="6857999"/>
          </a:xfrm>
          <a:prstGeom prst="rect">
            <a:avLst/>
          </a:prstGeom>
        </p:spPr>
      </p:pic>
      <mc:AlternateContent xmlns:mc="http://schemas.openxmlformats.org/markup-compatibility/2006">
        <mc:Choice xmlns:psuz="http://schemas.microsoft.com/office/powerpoint/2016/summaryzoom" xmlns="" Requires="psuz">
          <p:graphicFrame>
            <p:nvGraphicFramePr>
              <p:cNvPr id="5" name="Overzichtzoom 4">
                <a:extLst>
                  <a:ext uri="{FF2B5EF4-FFF2-40B4-BE49-F238E27FC236}">
                    <a16:creationId xmlns:a16="http://schemas.microsoft.com/office/drawing/2014/main" id="{A12AE257-7B1D-4D7E-B9D7-CB54B42240B6}"/>
                  </a:ext>
                </a:extLst>
              </p:cNvPr>
              <p:cNvGraphicFramePr>
                <a:graphicFrameLocks noChangeAspect="1"/>
              </p:cNvGraphicFramePr>
              <p:nvPr>
                <p:extLst>
                  <p:ext uri="{D42A27DB-BD31-4B8C-83A1-F6EECF244321}">
                    <p14:modId xmlns:p14="http://schemas.microsoft.com/office/powerpoint/2010/main" val="3008889091"/>
                  </p:ext>
                </p:extLst>
              </p:nvPr>
            </p:nvGraphicFramePr>
            <p:xfrm>
              <a:off x="490888" y="1825624"/>
              <a:ext cx="10862912" cy="4892809"/>
            </p:xfrm>
            <a:graphic>
              <a:graphicData uri="http://schemas.microsoft.com/office/powerpoint/2016/summaryzoom">
                <psuz:summaryZm>
                  <psuz:summaryZmObj sectionId="{525E551E-4580-4861-8011-FB68C53F8D52}">
                    <psuz:zmPr id="{AFC32F63-F4B1-40CE-B5C3-EBCD9F30E18D}" transitionDur="1250">
                      <p166:blipFill xmlns:p166="http://schemas.microsoft.com/office/powerpoint/2016/6/main">
                        <a:blip r:embed="rId3"/>
                        <a:stretch>
                          <a:fillRect/>
                        </a:stretch>
                      </p166:blipFill>
                      <p166:spPr xmlns:p166="http://schemas.microsoft.com/office/powerpoint/2016/6/main">
                        <a:xfrm>
                          <a:off x="1443818" y="171249"/>
                          <a:ext cx="3914246" cy="2201764"/>
                        </a:xfrm>
                        <a:prstGeom prst="rect">
                          <a:avLst/>
                        </a:prstGeom>
                        <a:ln w="3175">
                          <a:solidFill>
                            <a:prstClr val="ltGray"/>
                          </a:solidFill>
                        </a:ln>
                        <a:effectLst>
                          <a:outerShdw blurRad="50800" dist="38100" dir="5400000" algn="t" rotWithShape="0">
                            <a:prstClr val="black">
                              <a:alpha val="40000"/>
                            </a:prstClr>
                          </a:outerShdw>
                        </a:effectLst>
                      </p166:spPr>
                    </psuz:zmPr>
                  </psuz:summaryZmObj>
                  <psuz:summaryZmObj sectionId="{031D7EA3-E161-49F0-BCD3-BB15F6C164B4}">
                    <psuz:zmPr id="{30DC1E9C-AE6F-48BD-B5AF-37318926454B}" transitionDur="1250">
                      <p166:blipFill xmlns:p166="http://schemas.microsoft.com/office/powerpoint/2016/6/main">
                        <a:blip r:embed="rId4"/>
                        <a:stretch>
                          <a:fillRect/>
                        </a:stretch>
                      </p166:blipFill>
                      <p166:spPr xmlns:p166="http://schemas.microsoft.com/office/powerpoint/2016/6/main">
                        <a:xfrm>
                          <a:off x="5504848" y="171249"/>
                          <a:ext cx="3914246" cy="2201764"/>
                        </a:xfrm>
                        <a:prstGeom prst="rect">
                          <a:avLst/>
                        </a:prstGeom>
                        <a:ln w="3175">
                          <a:solidFill>
                            <a:prstClr val="ltGray"/>
                          </a:solidFill>
                        </a:ln>
                        <a:effectLst>
                          <a:outerShdw blurRad="50800" dist="38100" dir="5400000" algn="t" rotWithShape="0">
                            <a:prstClr val="black">
                              <a:alpha val="40000"/>
                            </a:prstClr>
                          </a:outerShdw>
                        </a:effectLst>
                      </p166:spPr>
                    </psuz:zmPr>
                  </psuz:summaryZmObj>
                  <psuz:summaryZmObj sectionId="{32026294-D252-4FB0-8436-3DDF6639F765}">
                    <psuz:zmPr id="{C1A725EC-1CCD-4E5E-BAB2-9A5BD1927B1A}" transitionDur="1250">
                      <p166:blipFill xmlns:p166="http://schemas.microsoft.com/office/powerpoint/2016/6/main">
                        <a:blip r:embed="rId5"/>
                        <a:stretch>
                          <a:fillRect/>
                        </a:stretch>
                      </p166:blipFill>
                      <p166:spPr xmlns:p166="http://schemas.microsoft.com/office/powerpoint/2016/6/main">
                        <a:xfrm>
                          <a:off x="1443818" y="2519797"/>
                          <a:ext cx="3914246" cy="2201764"/>
                        </a:xfrm>
                        <a:prstGeom prst="rect">
                          <a:avLst/>
                        </a:prstGeom>
                        <a:ln w="3175">
                          <a:solidFill>
                            <a:prstClr val="ltGray"/>
                          </a:solidFill>
                        </a:ln>
                        <a:effectLst>
                          <a:outerShdw blurRad="50800" dist="38100" dir="5400000" algn="t" rotWithShape="0">
                            <a:prstClr val="black">
                              <a:alpha val="40000"/>
                            </a:prstClr>
                          </a:outerShdw>
                        </a:effectLst>
                      </p166:spPr>
                    </psuz:zmPr>
                  </psuz:summaryZmObj>
                  <psuz:summaryZmObj sectionId="{4615A40C-1D4D-4F77-BF10-B5BF951D2B57}">
                    <psuz:zmPr id="{D79773C4-48FC-46E4-9528-5FFB62F1414C}" transitionDur="1250">
                      <p166:blipFill xmlns:p166="http://schemas.microsoft.com/office/powerpoint/2016/6/main">
                        <a:blip r:embed="rId6"/>
                        <a:stretch>
                          <a:fillRect/>
                        </a:stretch>
                      </p166:blipFill>
                      <p166:spPr xmlns:p166="http://schemas.microsoft.com/office/powerpoint/2016/6/main">
                        <a:xfrm>
                          <a:off x="5504848" y="2519797"/>
                          <a:ext cx="3914246" cy="2201764"/>
                        </a:xfrm>
                        <a:prstGeom prst="rect">
                          <a:avLst/>
                        </a:prstGeom>
                        <a:ln w="3175">
                          <a:solidFill>
                            <a:prstClr val="ltGray"/>
                          </a:solidFill>
                        </a:ln>
                        <a:effectLst>
                          <a:outerShdw blurRad="50800" dist="38100" dir="5400000" algn="t" rotWithShape="0">
                            <a:prstClr val="black">
                              <a:alpha val="40000"/>
                            </a:prstClr>
                          </a:outerShdw>
                        </a:effectLst>
                      </p166:spPr>
                    </psuz:zmPr>
                  </psuz:summaryZmObj>
                  <psuz:gridLayout/>
                </psuz:summaryZm>
              </a:graphicData>
            </a:graphic>
          </p:graphicFrame>
        </mc:Choice>
        <mc:Fallback>
          <p:grpSp>
            <p:nvGrpSpPr>
              <p:cNvPr id="5" name="Overzichtzoom 4">
                <a:extLst>
                  <a:ext uri="{FF2B5EF4-FFF2-40B4-BE49-F238E27FC236}">
                    <a16:creationId xmlns:a16="http://schemas.microsoft.com/office/drawing/2014/main" id="{A12AE257-7B1D-4D7E-B9D7-CB54B42240B6}"/>
                  </a:ext>
                </a:extLst>
              </p:cNvPr>
              <p:cNvGrpSpPr>
                <a:grpSpLocks noGrp="1" noUngrp="1" noRot="1" noChangeAspect="1" noMove="1" noResize="1"/>
              </p:cNvGrpSpPr>
              <p:nvPr/>
            </p:nvGrpSpPr>
            <p:grpSpPr>
              <a:xfrm>
                <a:off x="490888" y="1825624"/>
                <a:ext cx="10862912" cy="4892809"/>
                <a:chOff x="490888" y="1825624"/>
                <a:chExt cx="10862912" cy="4892809"/>
              </a:xfrm>
            </p:grpSpPr>
            <p:pic>
              <p:nvPicPr>
                <p:cNvPr id="2" name="Afbeelding 2">
                  <a:hlinkClick r:id="rId7" action="ppaction://hlinksldjump"/>
                </p:cNvPr>
                <p:cNvPicPr>
                  <a:picLocks noSelect="1" noRot="1" noChangeAspect="1" noMove="1" noResize="1" noEditPoints="1" noAdjustHandles="1" noChangeArrowheads="1" noChangeShapeType="1"/>
                </p:cNvPicPr>
                <p:nvPr/>
              </p:nvPicPr>
              <p:blipFill>
                <a:blip r:embed="rId8"/>
                <a:stretch>
                  <a:fillRect/>
                </a:stretch>
              </p:blipFill>
              <p:spPr>
                <a:xfrm>
                  <a:off x="1934706" y="1996873"/>
                  <a:ext cx="3914246" cy="2201764"/>
                </a:xfrm>
                <a:prstGeom prst="rect">
                  <a:avLst/>
                </a:prstGeom>
                <a:ln w="3175">
                  <a:solidFill>
                    <a:prstClr val="ltGray"/>
                  </a:solidFill>
                </a:ln>
                <a:effectLst>
                  <a:outerShdw blurRad="50800" dist="38100" dir="5400000" algn="t" rotWithShape="0">
                    <a:prstClr val="black">
                      <a:alpha val="40000"/>
                    </a:prstClr>
                  </a:outerShdw>
                </a:effectLst>
              </p:spPr>
            </p:pic>
            <p:pic>
              <p:nvPicPr>
                <p:cNvPr id="3" name="Afbeelding 3">
                  <a:hlinkClick r:id="rId9" action="ppaction://hlinksldjump"/>
                </p:cNvPr>
                <p:cNvPicPr>
                  <a:picLocks noSelect="1" noRot="1" noChangeAspect="1" noMove="1" noResize="1" noEditPoints="1" noAdjustHandles="1" noChangeArrowheads="1" noChangeShapeType="1"/>
                </p:cNvPicPr>
                <p:nvPr/>
              </p:nvPicPr>
              <p:blipFill>
                <a:blip r:embed="rId10"/>
                <a:stretch>
                  <a:fillRect/>
                </a:stretch>
              </p:blipFill>
              <p:spPr>
                <a:xfrm>
                  <a:off x="5995736" y="1996873"/>
                  <a:ext cx="3914246" cy="2201764"/>
                </a:xfrm>
                <a:prstGeom prst="rect">
                  <a:avLst/>
                </a:prstGeom>
                <a:ln w="3175">
                  <a:solidFill>
                    <a:prstClr val="ltGray"/>
                  </a:solidFill>
                </a:ln>
                <a:effectLst>
                  <a:outerShdw blurRad="50800" dist="38100" dir="5400000" algn="t" rotWithShape="0">
                    <a:prstClr val="black">
                      <a:alpha val="40000"/>
                    </a:prstClr>
                  </a:outerShdw>
                </a:effectLst>
              </p:spPr>
            </p:pic>
            <p:pic>
              <p:nvPicPr>
                <p:cNvPr id="4" name="Afbeelding 4">
                  <a:hlinkClick r:id="rId11" action="ppaction://hlinksldjump"/>
                </p:cNvPr>
                <p:cNvPicPr>
                  <a:picLocks noSelect="1" noRot="1" noChangeAspect="1" noMove="1" noResize="1" noEditPoints="1" noAdjustHandles="1" noChangeArrowheads="1" noChangeShapeType="1"/>
                </p:cNvPicPr>
                <p:nvPr/>
              </p:nvPicPr>
              <p:blipFill>
                <a:blip r:embed="rId12"/>
                <a:stretch>
                  <a:fillRect/>
                </a:stretch>
              </p:blipFill>
              <p:spPr>
                <a:xfrm>
                  <a:off x="1934706" y="4345421"/>
                  <a:ext cx="3914246" cy="2201764"/>
                </a:xfrm>
                <a:prstGeom prst="rect">
                  <a:avLst/>
                </a:prstGeom>
                <a:ln w="3175">
                  <a:solidFill>
                    <a:prstClr val="ltGray"/>
                  </a:solidFill>
                </a:ln>
                <a:effectLst>
                  <a:outerShdw blurRad="50800" dist="38100" dir="5400000" algn="t" rotWithShape="0">
                    <a:prstClr val="black">
                      <a:alpha val="40000"/>
                    </a:prstClr>
                  </a:outerShdw>
                </a:effectLst>
              </p:spPr>
            </p:pic>
            <p:pic>
              <p:nvPicPr>
                <p:cNvPr id="7" name="Afbeelding 7">
                  <a:hlinkClick r:id="rId13" action="ppaction://hlinksldjump"/>
                </p:cNvPr>
                <p:cNvPicPr>
                  <a:picLocks noSelect="1" noRot="1" noChangeAspect="1" noMove="1" noResize="1" noEditPoints="1" noAdjustHandles="1" noChangeArrowheads="1" noChangeShapeType="1"/>
                </p:cNvPicPr>
                <p:nvPr/>
              </p:nvPicPr>
              <p:blipFill>
                <a:blip r:embed="rId14"/>
                <a:stretch>
                  <a:fillRect/>
                </a:stretch>
              </p:blipFill>
              <p:spPr>
                <a:xfrm>
                  <a:off x="5995736" y="4345421"/>
                  <a:ext cx="3914246" cy="2201764"/>
                </a:xfrm>
                <a:prstGeom prst="rect">
                  <a:avLst/>
                </a:prstGeom>
                <a:ln w="3175">
                  <a:solidFill>
                    <a:prstClr val="ltGray"/>
                  </a:solidFill>
                </a:ln>
                <a:effectLst>
                  <a:outerShdw blurRad="50800" dist="38100" dir="5400000" algn="t" rotWithShape="0">
                    <a:prstClr val="black">
                      <a:alpha val="40000"/>
                    </a:prstClr>
                  </a:outerShdw>
                </a:effectLst>
              </p:spPr>
            </p:pic>
          </p:grpSp>
        </mc:Fallback>
      </mc:AlternateContent>
    </p:spTree>
    <p:extLst>
      <p:ext uri="{BB962C8B-B14F-4D97-AF65-F5344CB8AC3E}">
        <p14:creationId xmlns:p14="http://schemas.microsoft.com/office/powerpoint/2010/main" val="1650404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B3C56C50-7AE9-4176-B5A0-E3CAB7CF70D2}"/>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468" y="0"/>
            <a:ext cx="12187064" cy="6857999"/>
          </a:xfrm>
          <a:prstGeom prst="rect">
            <a:avLst/>
          </a:prstGeom>
        </p:spPr>
      </p:pic>
      <p:sp>
        <p:nvSpPr>
          <p:cNvPr id="4" name="Rechthoek 3">
            <a:extLst>
              <a:ext uri="{FF2B5EF4-FFF2-40B4-BE49-F238E27FC236}">
                <a16:creationId xmlns:a16="http://schemas.microsoft.com/office/drawing/2014/main" id="{3A5C872A-3A39-4C5E-90D9-F0A9AFDA6BA8}"/>
              </a:ext>
            </a:extLst>
          </p:cNvPr>
          <p:cNvSpPr/>
          <p:nvPr/>
        </p:nvSpPr>
        <p:spPr>
          <a:xfrm>
            <a:off x="326419" y="3429000"/>
            <a:ext cx="3709071" cy="1690009"/>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lvl="2" indent="-285750">
              <a:lnSpc>
                <a:spcPct val="110000"/>
              </a:lnSpc>
              <a:buFont typeface="Wingdings" panose="05000000000000000000" pitchFamily="2" charset="2"/>
              <a:buChar char="ü"/>
              <a:tabLst>
                <a:tab pos="444500" algn="l"/>
                <a:tab pos="536575" algn="l"/>
                <a:tab pos="630238" algn="l"/>
              </a:tabLst>
            </a:pPr>
            <a:r>
              <a:rPr lang="nl-NL" sz="2000" dirty="0">
                <a:solidFill>
                  <a:srgbClr val="0070C0"/>
                </a:solidFill>
                <a:latin typeface="Calibri" panose="020F0502020204030204" pitchFamily="34" charset="0"/>
                <a:cs typeface="Calibri" panose="020F0502020204030204" pitchFamily="34" charset="0"/>
              </a:rPr>
              <a:t>Netwerkbijeenkomsten</a:t>
            </a:r>
            <a:r>
              <a:rPr lang="nl-NL" sz="2000" dirty="0">
                <a:solidFill>
                  <a:srgbClr val="0070C0"/>
                </a:solid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xmlns="" val="tx"/>
                    </a:ext>
                  </a:extLst>
                </a:hlinkClick>
              </a:rPr>
              <a:t> </a:t>
            </a:r>
            <a:endParaRPr lang="nl-NL" sz="2000" dirty="0">
              <a:solidFill>
                <a:srgbClr val="0070C0"/>
              </a:solidFill>
              <a:latin typeface="Calibri" panose="020F0502020204030204" pitchFamily="34" charset="0"/>
              <a:cs typeface="Calibri" panose="020F0502020204030204" pitchFamily="34" charset="0"/>
            </a:endParaRPr>
          </a:p>
          <a:p>
            <a:pPr marL="285750" lvl="2" indent="-285750">
              <a:lnSpc>
                <a:spcPct val="110000"/>
              </a:lnSpc>
              <a:buFont typeface="Wingdings" panose="05000000000000000000" pitchFamily="2" charset="2"/>
              <a:buChar char="ü"/>
              <a:tabLst>
                <a:tab pos="444500" algn="l"/>
                <a:tab pos="536575" algn="l"/>
                <a:tab pos="630238" algn="l"/>
              </a:tabLst>
            </a:pPr>
            <a:r>
              <a:rPr lang="nl-NL" sz="2000" dirty="0">
                <a:solidFill>
                  <a:srgbClr val="0070C0"/>
                </a:solidFill>
                <a:latin typeface="Calibri" panose="020F0502020204030204" pitchFamily="34" charset="0"/>
                <a:cs typeface="Calibri" panose="020F0502020204030204" pitchFamily="34" charset="0"/>
              </a:rPr>
              <a:t>Gesprekspartner</a:t>
            </a:r>
          </a:p>
          <a:p>
            <a:pPr marL="266700" lvl="1" indent="-266700">
              <a:buFont typeface="Wingdings" panose="05000000000000000000" pitchFamily="2" charset="2"/>
              <a:buChar char="ü"/>
            </a:pPr>
            <a:r>
              <a:rPr lang="nl-NL" sz="2000" dirty="0">
                <a:solidFill>
                  <a:srgbClr val="0070C0"/>
                </a:solidFill>
                <a:latin typeface="Calibri" panose="020F0502020204030204" pitchFamily="34" charset="0"/>
                <a:cs typeface="Calibri" panose="020F0502020204030204" pitchFamily="34" charset="0"/>
              </a:rPr>
              <a:t>Communicatie resultaten via de VIVET-partijen en de  </a:t>
            </a:r>
            <a:r>
              <a:rPr lang="nl-NL" sz="2000" dirty="0">
                <a:solidFill>
                  <a:srgbClr val="0070C0"/>
                </a:solidFill>
                <a:latin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xmlns="" val="tx"/>
                    </a:ext>
                  </a:extLst>
                </a:hlinkClick>
              </a:rPr>
              <a:t>Klimaatprogramma’s</a:t>
            </a:r>
            <a:endParaRPr lang="nl-NL" sz="2000" b="1" dirty="0">
              <a:solidFill>
                <a:srgbClr val="0070C0"/>
              </a:solidFill>
              <a:latin typeface="Calibri" panose="020F0502020204030204" pitchFamily="34" charset="0"/>
              <a:cs typeface="Calibri" panose="020F0502020204030204" pitchFamily="34" charset="0"/>
            </a:endParaRPr>
          </a:p>
        </p:txBody>
      </p:sp>
      <p:sp>
        <p:nvSpPr>
          <p:cNvPr id="5" name="Tekstvak 4">
            <a:extLst>
              <a:ext uri="{FF2B5EF4-FFF2-40B4-BE49-F238E27FC236}">
                <a16:creationId xmlns:a16="http://schemas.microsoft.com/office/drawing/2014/main" id="{6975C9A8-E3E2-4E94-A2E1-A389C08114C2}"/>
              </a:ext>
            </a:extLst>
          </p:cNvPr>
          <p:cNvSpPr txBox="1"/>
          <p:nvPr/>
        </p:nvSpPr>
        <p:spPr>
          <a:xfrm>
            <a:off x="326418" y="2870735"/>
            <a:ext cx="9317311" cy="461665"/>
          </a:xfrm>
          <a:prstGeom prst="rect">
            <a:avLst/>
          </a:prstGeom>
          <a:noFill/>
        </p:spPr>
        <p:txBody>
          <a:bodyPr wrap="square" rtlCol="0">
            <a:spAutoFit/>
          </a:bodyPr>
          <a:lstStyle/>
          <a:p>
            <a:r>
              <a:rPr lang="nl-NL" sz="2400" b="1" dirty="0">
                <a:solidFill>
                  <a:srgbClr val="002060"/>
                </a:solidFill>
              </a:rPr>
              <a:t>Gebruikers, aanbieders en beheerders van data kunnen elkaar vinden</a:t>
            </a:r>
          </a:p>
        </p:txBody>
      </p:sp>
      <p:pic>
        <p:nvPicPr>
          <p:cNvPr id="7" name="Afbeelding 6" descr="Afbeelding met silhouet&#10;&#10;Automatisch gegenereerde beschrijving">
            <a:extLst>
              <a:ext uri="{FF2B5EF4-FFF2-40B4-BE49-F238E27FC236}">
                <a16:creationId xmlns:a16="http://schemas.microsoft.com/office/drawing/2014/main" id="{88145C00-CC04-4F7B-B080-36FBCCEA81F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70544" y="1611078"/>
            <a:ext cx="1307452" cy="1307452"/>
          </a:xfrm>
          <a:prstGeom prst="rect">
            <a:avLst/>
          </a:prstGeom>
        </p:spPr>
      </p:pic>
      <p:sp>
        <p:nvSpPr>
          <p:cNvPr id="8" name="Titel 1">
            <a:extLst>
              <a:ext uri="{FF2B5EF4-FFF2-40B4-BE49-F238E27FC236}">
                <a16:creationId xmlns:a16="http://schemas.microsoft.com/office/drawing/2014/main" id="{60284558-242F-4213-8C28-C4512147A8A1}"/>
              </a:ext>
            </a:extLst>
          </p:cNvPr>
          <p:cNvSpPr txBox="1">
            <a:spLocks/>
          </p:cNvSpPr>
          <p:nvPr/>
        </p:nvSpPr>
        <p:spPr>
          <a:xfrm>
            <a:off x="1881609" y="1854495"/>
            <a:ext cx="10111917" cy="90568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b="1" dirty="0">
                <a:solidFill>
                  <a:srgbClr val="0070C0"/>
                </a:solidFill>
              </a:rPr>
              <a:t>Netwerk opgebouwd</a:t>
            </a:r>
          </a:p>
        </p:txBody>
      </p:sp>
    </p:spTree>
    <p:extLst>
      <p:ext uri="{BB962C8B-B14F-4D97-AF65-F5344CB8AC3E}">
        <p14:creationId xmlns:p14="http://schemas.microsoft.com/office/powerpoint/2010/main" val="261472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99C8B98C-4C42-4487-BAE1-49832C5FD70D}"/>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0" y="0"/>
            <a:ext cx="12187064" cy="6857999"/>
          </a:xfrm>
          <a:prstGeom prst="rect">
            <a:avLst/>
          </a:prstGeom>
        </p:spPr>
      </p:pic>
      <p:sp>
        <p:nvSpPr>
          <p:cNvPr id="4" name="Rechthoek 3">
            <a:extLst>
              <a:ext uri="{FF2B5EF4-FFF2-40B4-BE49-F238E27FC236}">
                <a16:creationId xmlns:a16="http://schemas.microsoft.com/office/drawing/2014/main" id="{9F08972E-68CF-45F4-A959-AE805297DC05}"/>
              </a:ext>
            </a:extLst>
          </p:cNvPr>
          <p:cNvSpPr/>
          <p:nvPr/>
        </p:nvSpPr>
        <p:spPr>
          <a:xfrm>
            <a:off x="309769" y="3781887"/>
            <a:ext cx="3709071" cy="3076111"/>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66700" lvl="3" indent="-266700">
              <a:buFont typeface="Wingdings" panose="05000000000000000000" pitchFamily="2" charset="2"/>
              <a:buChar char="ü"/>
              <a:tabLst>
                <a:tab pos="173038" algn="l"/>
              </a:tabLst>
            </a:pPr>
            <a:r>
              <a:rPr lang="nl-NL" sz="2000" u="sng" dirty="0">
                <a:solidFill>
                  <a:srgbClr val="0070C0"/>
                </a:solidFill>
                <a:hlinkClick r:id="rId4">
                  <a:extLst>
                    <a:ext uri="{A12FA001-AC4F-418D-AE19-62706E023703}">
                      <ahyp:hlinkClr xmlns:ahyp="http://schemas.microsoft.com/office/drawing/2018/hyperlinkcolor" xmlns="" val="tx"/>
                    </a:ext>
                  </a:extLst>
                </a:hlinkClick>
              </a:rPr>
              <a:t>Informatielandschap</a:t>
            </a:r>
            <a:r>
              <a:rPr lang="nl-NL" sz="2000" dirty="0">
                <a:solidFill>
                  <a:srgbClr val="0070C0"/>
                </a:solid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xmlns="" val="tx"/>
                    </a:ext>
                  </a:extLst>
                </a:hlinkClick>
              </a:rPr>
              <a:t> (front-office) </a:t>
            </a:r>
            <a:endParaRPr lang="nl-NL" sz="2000" dirty="0">
              <a:solidFill>
                <a:srgbClr val="0070C0"/>
              </a:solidFill>
              <a:latin typeface="Calibri" panose="020F0502020204030204" pitchFamily="34" charset="0"/>
              <a:cs typeface="Calibri" panose="020F0502020204030204" pitchFamily="34" charset="0"/>
            </a:endParaRPr>
          </a:p>
          <a:p>
            <a:pPr marL="266700" lvl="3" indent="-266700">
              <a:buFont typeface="Wingdings" panose="05000000000000000000" pitchFamily="2" charset="2"/>
              <a:buChar char="ü"/>
              <a:tabLst>
                <a:tab pos="173038" algn="l"/>
              </a:tabLst>
            </a:pPr>
            <a:r>
              <a:rPr lang="en-US" sz="2000" dirty="0" err="1">
                <a:solidFill>
                  <a:srgbClr val="0070C0"/>
                </a:solidFill>
                <a:latin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xmlns="" val="tx"/>
                    </a:ext>
                  </a:extLst>
                </a:hlinkClick>
              </a:rPr>
              <a:t>KlimaatWijzer</a:t>
            </a:r>
            <a:endParaRPr lang="nl-NL" sz="2000" dirty="0">
              <a:solidFill>
                <a:srgbClr val="0070C0"/>
              </a:solidFill>
              <a:latin typeface="Calibri" panose="020F0502020204030204" pitchFamily="34" charset="0"/>
              <a:cs typeface="Calibri" panose="020F0502020204030204" pitchFamily="34" charset="0"/>
            </a:endParaRPr>
          </a:p>
          <a:p>
            <a:pPr marL="266700" lvl="3" indent="-266700">
              <a:buFont typeface="Wingdings" panose="05000000000000000000" pitchFamily="2" charset="2"/>
              <a:buChar char="ü"/>
              <a:tabLst>
                <a:tab pos="173038" algn="l"/>
              </a:tabLst>
            </a:pPr>
            <a:r>
              <a:rPr lang="nl-NL" sz="2000" dirty="0">
                <a:solidFill>
                  <a:srgbClr val="0070C0"/>
                </a:solidFill>
                <a:latin typeface="Calibri" panose="020F0502020204030204" pitchFamily="34" charset="0"/>
                <a:cs typeface="Calibri" panose="020F0502020204030204" pitchFamily="34" charset="0"/>
              </a:rPr>
              <a:t>Onderzoek naar </a:t>
            </a:r>
            <a:r>
              <a:rPr lang="nl-NL" sz="2000" dirty="0">
                <a:solidFill>
                  <a:srgbClr val="0070C0"/>
                </a:solidFill>
                <a:latin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xmlns="" val="tx"/>
                    </a:ext>
                  </a:extLst>
                </a:hlinkClick>
              </a:rPr>
              <a:t>Bundeling </a:t>
            </a:r>
            <a:r>
              <a:rPr lang="nl-NL" sz="2000" dirty="0" err="1">
                <a:solidFill>
                  <a:srgbClr val="0070C0"/>
                </a:solidFill>
                <a:latin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xmlns="" val="tx"/>
                    </a:ext>
                  </a:extLst>
                </a:hlinkClick>
              </a:rPr>
              <a:t>geoportalen</a:t>
            </a:r>
            <a:endParaRPr lang="nl-NL" sz="2000" dirty="0">
              <a:solidFill>
                <a:srgbClr val="0070C0"/>
              </a:solidFill>
              <a:latin typeface="Calibri" panose="020F0502020204030204" pitchFamily="34" charset="0"/>
              <a:cs typeface="Calibri" panose="020F0502020204030204" pitchFamily="34" charset="0"/>
            </a:endParaRPr>
          </a:p>
          <a:p>
            <a:pPr marL="266700" lvl="3" indent="-266700">
              <a:buFont typeface="Wingdings" panose="05000000000000000000" pitchFamily="2" charset="2"/>
              <a:buChar char="ü"/>
              <a:tabLst>
                <a:tab pos="173038" algn="l"/>
              </a:tabLst>
            </a:pPr>
            <a:r>
              <a:rPr lang="nl-NL" sz="2000" dirty="0">
                <a:solidFill>
                  <a:srgbClr val="0070C0"/>
                </a:solidFill>
                <a:latin typeface="Calibri" panose="020F0502020204030204" pitchFamily="34" charset="0"/>
                <a:cs typeface="Calibri" panose="020F0502020204030204" pitchFamily="34" charset="0"/>
                <a:hlinkClick r:id="rId7">
                  <a:extLst>
                    <a:ext uri="{A12FA001-AC4F-418D-AE19-62706E023703}">
                      <ahyp:hlinkClr xmlns:ahyp="http://schemas.microsoft.com/office/drawing/2018/hyperlinkcolor" xmlns="" val="tx"/>
                    </a:ext>
                  </a:extLst>
                </a:hlinkClick>
              </a:rPr>
              <a:t>Warmtebronnen</a:t>
            </a:r>
            <a:r>
              <a:rPr lang="nl-NL" sz="2000" dirty="0">
                <a:solidFill>
                  <a:srgbClr val="0070C0"/>
                </a:solidFill>
                <a:latin typeface="Calibri" panose="020F0502020204030204" pitchFamily="34" charset="0"/>
                <a:cs typeface="Calibri" panose="020F0502020204030204" pitchFamily="34" charset="0"/>
              </a:rPr>
              <a:t> </a:t>
            </a:r>
          </a:p>
        </p:txBody>
      </p:sp>
      <p:sp>
        <p:nvSpPr>
          <p:cNvPr id="5" name="Tekstvak 4">
            <a:extLst>
              <a:ext uri="{FF2B5EF4-FFF2-40B4-BE49-F238E27FC236}">
                <a16:creationId xmlns:a16="http://schemas.microsoft.com/office/drawing/2014/main" id="{D7314E72-84C2-4604-87DD-33EEFC2B2094}"/>
              </a:ext>
            </a:extLst>
          </p:cNvPr>
          <p:cNvSpPr txBox="1"/>
          <p:nvPr/>
        </p:nvSpPr>
        <p:spPr>
          <a:xfrm>
            <a:off x="372863" y="2846404"/>
            <a:ext cx="2901966" cy="830997"/>
          </a:xfrm>
          <a:prstGeom prst="rect">
            <a:avLst/>
          </a:prstGeom>
          <a:noFill/>
        </p:spPr>
        <p:txBody>
          <a:bodyPr wrap="square" rtlCol="0">
            <a:spAutoFit/>
          </a:bodyPr>
          <a:lstStyle/>
          <a:p>
            <a:r>
              <a:rPr lang="nl-NL" sz="2400" b="1" dirty="0">
                <a:solidFill>
                  <a:srgbClr val="002060"/>
                </a:solidFill>
              </a:rPr>
              <a:t>Overzichten gecreëerd van</a:t>
            </a:r>
          </a:p>
        </p:txBody>
      </p:sp>
      <p:sp>
        <p:nvSpPr>
          <p:cNvPr id="7" name="Tekstvak 6">
            <a:extLst>
              <a:ext uri="{FF2B5EF4-FFF2-40B4-BE49-F238E27FC236}">
                <a16:creationId xmlns:a16="http://schemas.microsoft.com/office/drawing/2014/main" id="{11E187B6-2D66-4BD4-A677-091A7877E607}"/>
              </a:ext>
            </a:extLst>
          </p:cNvPr>
          <p:cNvSpPr txBox="1"/>
          <p:nvPr/>
        </p:nvSpPr>
        <p:spPr>
          <a:xfrm>
            <a:off x="4241463" y="2846403"/>
            <a:ext cx="3327526" cy="830997"/>
          </a:xfrm>
          <a:prstGeom prst="rect">
            <a:avLst/>
          </a:prstGeom>
          <a:noFill/>
        </p:spPr>
        <p:txBody>
          <a:bodyPr wrap="square" rtlCol="0">
            <a:spAutoFit/>
          </a:bodyPr>
          <a:lstStyle/>
          <a:p>
            <a:r>
              <a:rPr lang="nl-NL" sz="2400" b="1" dirty="0">
                <a:solidFill>
                  <a:srgbClr val="002060"/>
                </a:solidFill>
              </a:rPr>
              <a:t>Datagebruikers aan data aanbieders gekoppeld</a:t>
            </a:r>
          </a:p>
        </p:txBody>
      </p:sp>
      <p:sp>
        <p:nvSpPr>
          <p:cNvPr id="8" name="Rechthoek 7">
            <a:extLst>
              <a:ext uri="{FF2B5EF4-FFF2-40B4-BE49-F238E27FC236}">
                <a16:creationId xmlns:a16="http://schemas.microsoft.com/office/drawing/2014/main" id="{917AB166-AD02-44C6-B24D-8F7A0B0E2365}"/>
              </a:ext>
            </a:extLst>
          </p:cNvPr>
          <p:cNvSpPr/>
          <p:nvPr/>
        </p:nvSpPr>
        <p:spPr>
          <a:xfrm>
            <a:off x="4241463" y="3781887"/>
            <a:ext cx="3709071" cy="307611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66700" lvl="3" indent="-266700">
              <a:buFont typeface="Wingdings" panose="05000000000000000000" pitchFamily="2" charset="2"/>
              <a:buChar char="ü"/>
              <a:tabLst>
                <a:tab pos="173038" algn="l"/>
              </a:tabLst>
            </a:pPr>
            <a:r>
              <a:rPr lang="nl-NL" sz="2000" dirty="0">
                <a:solidFill>
                  <a:srgbClr val="0070C0"/>
                </a:solidFill>
                <a:latin typeface="Calibri" panose="020F0502020204030204" pitchFamily="34" charset="0"/>
                <a:cs typeface="Calibri" panose="020F0502020204030204" pitchFamily="34" charset="0"/>
                <a:hlinkClick r:id="rId8">
                  <a:extLst>
                    <a:ext uri="{A12FA001-AC4F-418D-AE19-62706E023703}">
                      <ahyp:hlinkClr xmlns:ahyp="http://schemas.microsoft.com/office/drawing/2018/hyperlinkcolor" xmlns="" val="tx"/>
                    </a:ext>
                  </a:extLst>
                </a:hlinkClick>
              </a:rPr>
              <a:t>Vraagarticulatie</a:t>
            </a:r>
            <a:endParaRPr lang="nl-NL" sz="2000" dirty="0">
              <a:solidFill>
                <a:srgbClr val="0070C0"/>
              </a:solidFill>
              <a:latin typeface="Calibri" panose="020F0502020204030204" pitchFamily="34" charset="0"/>
              <a:cs typeface="Calibri" panose="020F0502020204030204" pitchFamily="34" charset="0"/>
            </a:endParaRPr>
          </a:p>
          <a:p>
            <a:pPr marL="266700" lvl="3" indent="-266700">
              <a:buFont typeface="Wingdings" panose="05000000000000000000" pitchFamily="2" charset="2"/>
              <a:buChar char="ü"/>
              <a:tabLst>
                <a:tab pos="173038" algn="l"/>
              </a:tabLst>
            </a:pPr>
            <a:endParaRPr lang="nl-NL" sz="2000" dirty="0">
              <a:solidFill>
                <a:srgbClr val="0070C0"/>
              </a:solidFill>
              <a:latin typeface="Calibri" panose="020F0502020204030204" pitchFamily="34" charset="0"/>
              <a:cs typeface="Calibri" panose="020F0502020204030204" pitchFamily="34" charset="0"/>
            </a:endParaRPr>
          </a:p>
          <a:p>
            <a:pPr marL="0" lvl="3">
              <a:tabLst>
                <a:tab pos="173038" algn="l"/>
              </a:tabLst>
            </a:pPr>
            <a:r>
              <a:rPr lang="nl-NL" sz="2000" dirty="0">
                <a:solidFill>
                  <a:srgbClr val="0070C0"/>
                </a:solidFill>
                <a:latin typeface="Calibri" panose="020F0502020204030204" pitchFamily="34" charset="0"/>
                <a:cs typeface="Calibri" panose="020F0502020204030204" pitchFamily="34" charset="0"/>
              </a:rPr>
              <a:t>Op data.overheid.nl via:</a:t>
            </a:r>
          </a:p>
          <a:p>
            <a:pPr marL="266700" lvl="3" indent="-266700">
              <a:buFont typeface="Wingdings" panose="05000000000000000000" pitchFamily="2" charset="2"/>
              <a:buChar char="ü"/>
              <a:tabLst>
                <a:tab pos="173038" algn="l"/>
              </a:tabLst>
            </a:pPr>
            <a:r>
              <a:rPr lang="nl-NL" sz="2000" dirty="0">
                <a:solidFill>
                  <a:srgbClr val="0070C0"/>
                </a:solidFill>
                <a:latin typeface="Calibri" panose="020F0502020204030204" pitchFamily="34" charset="0"/>
                <a:cs typeface="Calibri" panose="020F0502020204030204" pitchFamily="34" charset="0"/>
                <a:hlinkClick r:id="rId9">
                  <a:extLst>
                    <a:ext uri="{A12FA001-AC4F-418D-AE19-62706E023703}">
                      <ahyp:hlinkClr xmlns:ahyp="http://schemas.microsoft.com/office/drawing/2018/hyperlinkcolor" xmlns="" val="tx"/>
                    </a:ext>
                  </a:extLst>
                </a:hlinkClick>
              </a:rPr>
              <a:t>Data community</a:t>
            </a:r>
            <a:endParaRPr lang="nl-NL" sz="2000" dirty="0">
              <a:solidFill>
                <a:srgbClr val="0070C0"/>
              </a:solidFill>
              <a:latin typeface="Calibri" panose="020F0502020204030204" pitchFamily="34" charset="0"/>
              <a:cs typeface="Calibri" panose="020F0502020204030204" pitchFamily="34" charset="0"/>
            </a:endParaRPr>
          </a:p>
          <a:p>
            <a:pPr marL="266700" lvl="3" indent="-266700">
              <a:buFont typeface="Wingdings" panose="05000000000000000000" pitchFamily="2" charset="2"/>
              <a:buChar char="ü"/>
              <a:tabLst>
                <a:tab pos="173038" algn="l"/>
              </a:tabLst>
            </a:pPr>
            <a:r>
              <a:rPr lang="nl-NL" sz="2000" dirty="0">
                <a:solidFill>
                  <a:srgbClr val="0070C0"/>
                </a:solidFill>
                <a:latin typeface="Calibri" panose="020F0502020204030204" pitchFamily="34" charset="0"/>
                <a:cs typeface="Calibri" panose="020F0502020204030204" pitchFamily="34" charset="0"/>
                <a:hlinkClick r:id="rId10">
                  <a:extLst>
                    <a:ext uri="{A12FA001-AC4F-418D-AE19-62706E023703}">
                      <ahyp:hlinkClr xmlns:ahyp="http://schemas.microsoft.com/office/drawing/2018/hyperlinkcolor" xmlns="" val="tx"/>
                    </a:ext>
                  </a:extLst>
                </a:hlinkClick>
              </a:rPr>
              <a:t>Data forum </a:t>
            </a:r>
            <a:endParaRPr lang="nl-NL" sz="2000" dirty="0">
              <a:solidFill>
                <a:srgbClr val="0070C0"/>
              </a:solidFill>
              <a:latin typeface="Calibri" panose="020F0502020204030204" pitchFamily="34" charset="0"/>
              <a:cs typeface="Calibri" panose="020F0502020204030204" pitchFamily="34" charset="0"/>
            </a:endParaRPr>
          </a:p>
          <a:p>
            <a:pPr marL="266700" lvl="3" indent="-266700">
              <a:buFont typeface="Wingdings" panose="05000000000000000000" pitchFamily="2" charset="2"/>
              <a:buChar char="ü"/>
              <a:tabLst>
                <a:tab pos="173038" algn="l"/>
              </a:tabLst>
            </a:pPr>
            <a:r>
              <a:rPr lang="nl-NL" sz="2000" dirty="0">
                <a:solidFill>
                  <a:srgbClr val="0070C0"/>
                </a:solidFill>
                <a:latin typeface="Calibri" panose="020F0502020204030204" pitchFamily="34" charset="0"/>
                <a:cs typeface="Calibri" panose="020F0502020204030204" pitchFamily="34" charset="0"/>
                <a:hlinkClick r:id="rId11">
                  <a:extLst>
                    <a:ext uri="{A12FA001-AC4F-418D-AE19-62706E023703}">
                      <ahyp:hlinkClr xmlns:ahyp="http://schemas.microsoft.com/office/drawing/2018/hyperlinkcolor" xmlns="" val="tx"/>
                    </a:ext>
                  </a:extLst>
                </a:hlinkClick>
              </a:rPr>
              <a:t>Data verzoek</a:t>
            </a:r>
            <a:endParaRPr lang="nl-NL" sz="2000" dirty="0">
              <a:solidFill>
                <a:srgbClr val="0070C0"/>
              </a:solidFill>
              <a:latin typeface="Calibri" panose="020F0502020204030204" pitchFamily="34" charset="0"/>
              <a:cs typeface="Calibri" panose="020F0502020204030204" pitchFamily="34" charset="0"/>
            </a:endParaRPr>
          </a:p>
          <a:p>
            <a:pPr marL="266700" lvl="3" indent="-266700">
              <a:buFont typeface="Wingdings" panose="05000000000000000000" pitchFamily="2" charset="2"/>
              <a:buChar char="ü"/>
              <a:tabLst>
                <a:tab pos="173038" algn="l"/>
              </a:tabLst>
            </a:pPr>
            <a:endParaRPr lang="nl-NL" sz="2400" dirty="0">
              <a:solidFill>
                <a:srgbClr val="0070C0"/>
              </a:solidFill>
              <a:latin typeface="Calibri" panose="020F0502020204030204" pitchFamily="34" charset="0"/>
              <a:cs typeface="Calibri" panose="020F0502020204030204" pitchFamily="34" charset="0"/>
            </a:endParaRPr>
          </a:p>
        </p:txBody>
      </p:sp>
      <p:sp>
        <p:nvSpPr>
          <p:cNvPr id="10" name="Titel 1">
            <a:extLst>
              <a:ext uri="{FF2B5EF4-FFF2-40B4-BE49-F238E27FC236}">
                <a16:creationId xmlns:a16="http://schemas.microsoft.com/office/drawing/2014/main" id="{5114A899-E234-48A1-850F-E601D1D79663}"/>
              </a:ext>
            </a:extLst>
          </p:cNvPr>
          <p:cNvSpPr txBox="1">
            <a:spLocks/>
          </p:cNvSpPr>
          <p:nvPr/>
        </p:nvSpPr>
        <p:spPr>
          <a:xfrm>
            <a:off x="1881609" y="1854495"/>
            <a:ext cx="10111917" cy="90568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b="1" dirty="0">
                <a:solidFill>
                  <a:srgbClr val="0070C0"/>
                </a:solidFill>
              </a:rPr>
              <a:t>Vraag en aanbod met elkaar verbonden</a:t>
            </a:r>
          </a:p>
        </p:txBody>
      </p:sp>
      <p:pic>
        <p:nvPicPr>
          <p:cNvPr id="11" name="Afbeelding 10">
            <a:extLst>
              <a:ext uri="{FF2B5EF4-FFF2-40B4-BE49-F238E27FC236}">
                <a16:creationId xmlns:a16="http://schemas.microsoft.com/office/drawing/2014/main" id="{36ED00A7-6988-46F0-9AFC-10212BC391E9}"/>
              </a:ext>
            </a:extLst>
          </p:cNvPr>
          <p:cNvPicPr>
            <a:picLocks noChangeAspect="1"/>
          </p:cNvPicPr>
          <p:nvPr/>
        </p:nvPicPr>
        <p:blipFill>
          <a:blip r:embed="rId12">
            <a:extLst>
              <a:ext uri="{28A0092B-C50C-407E-A947-70E740481C1C}">
                <a14:useLocalDpi xmlns:a14="http://schemas.microsoft.com/office/drawing/2010/main" val="0"/>
              </a:ext>
            </a:extLst>
          </a:blip>
          <a:srcRect/>
          <a:stretch/>
        </p:blipFill>
        <p:spPr>
          <a:xfrm>
            <a:off x="370544" y="1611078"/>
            <a:ext cx="1307452" cy="1307452"/>
          </a:xfrm>
          <a:prstGeom prst="rect">
            <a:avLst/>
          </a:prstGeom>
        </p:spPr>
      </p:pic>
    </p:spTree>
    <p:extLst>
      <p:ext uri="{BB962C8B-B14F-4D97-AF65-F5344CB8AC3E}">
        <p14:creationId xmlns:p14="http://schemas.microsoft.com/office/powerpoint/2010/main" val="1803721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E7D20FDA-B536-458C-9787-2C23D6F26EE0}"/>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468" y="0"/>
            <a:ext cx="12187064" cy="6857999"/>
          </a:xfrm>
          <a:prstGeom prst="rect">
            <a:avLst/>
          </a:prstGeom>
        </p:spPr>
      </p:pic>
      <p:sp>
        <p:nvSpPr>
          <p:cNvPr id="11" name="Tekstvak 10">
            <a:extLst>
              <a:ext uri="{FF2B5EF4-FFF2-40B4-BE49-F238E27FC236}">
                <a16:creationId xmlns:a16="http://schemas.microsoft.com/office/drawing/2014/main" id="{F0BC5BF5-6121-4119-A262-E87D7D117053}"/>
              </a:ext>
            </a:extLst>
          </p:cNvPr>
          <p:cNvSpPr txBox="1"/>
          <p:nvPr/>
        </p:nvSpPr>
        <p:spPr>
          <a:xfrm>
            <a:off x="252091" y="2938274"/>
            <a:ext cx="2920754" cy="830997"/>
          </a:xfrm>
          <a:prstGeom prst="rect">
            <a:avLst/>
          </a:prstGeom>
          <a:noFill/>
        </p:spPr>
        <p:txBody>
          <a:bodyPr wrap="square" rtlCol="0">
            <a:spAutoFit/>
          </a:bodyPr>
          <a:lstStyle/>
          <a:p>
            <a:r>
              <a:rPr lang="nl-NL" sz="2400" b="1" dirty="0" err="1">
                <a:solidFill>
                  <a:schemeClr val="accent5">
                    <a:lumMod val="50000"/>
                  </a:schemeClr>
                </a:solidFill>
              </a:rPr>
              <a:t>Energieinfrastructuur</a:t>
            </a:r>
            <a:r>
              <a:rPr lang="nl-NL" sz="2400" b="1" dirty="0">
                <a:solidFill>
                  <a:schemeClr val="accent5">
                    <a:lumMod val="50000"/>
                  </a:schemeClr>
                </a:solidFill>
              </a:rPr>
              <a:t> in kaart gebracht</a:t>
            </a:r>
          </a:p>
        </p:txBody>
      </p:sp>
      <p:sp>
        <p:nvSpPr>
          <p:cNvPr id="12" name="Tekstvak 11">
            <a:extLst>
              <a:ext uri="{FF2B5EF4-FFF2-40B4-BE49-F238E27FC236}">
                <a16:creationId xmlns:a16="http://schemas.microsoft.com/office/drawing/2014/main" id="{7F1E3C6E-FA74-47D2-9F60-F4617CE63A52}"/>
              </a:ext>
            </a:extLst>
          </p:cNvPr>
          <p:cNvSpPr txBox="1"/>
          <p:nvPr/>
        </p:nvSpPr>
        <p:spPr>
          <a:xfrm>
            <a:off x="3826444" y="2941619"/>
            <a:ext cx="3687548" cy="830997"/>
          </a:xfrm>
          <a:prstGeom prst="rect">
            <a:avLst/>
          </a:prstGeom>
          <a:noFill/>
        </p:spPr>
        <p:txBody>
          <a:bodyPr wrap="square" rtlCol="0">
            <a:spAutoFit/>
          </a:bodyPr>
          <a:lstStyle/>
          <a:p>
            <a:r>
              <a:rPr lang="nl-NL" sz="2400" b="1" dirty="0">
                <a:solidFill>
                  <a:schemeClr val="accent5">
                    <a:lumMod val="50000"/>
                  </a:schemeClr>
                </a:solidFill>
              </a:rPr>
              <a:t>Data over </a:t>
            </a:r>
            <a:r>
              <a:rPr lang="nl-NL" sz="2400" b="1" dirty="0" err="1">
                <a:solidFill>
                  <a:schemeClr val="accent5">
                    <a:lumMod val="50000"/>
                  </a:schemeClr>
                </a:solidFill>
              </a:rPr>
              <a:t>energie-verbruik</a:t>
            </a:r>
            <a:r>
              <a:rPr lang="nl-NL" sz="2400" b="1" dirty="0">
                <a:solidFill>
                  <a:schemeClr val="accent5">
                    <a:lumMod val="50000"/>
                  </a:schemeClr>
                </a:solidFill>
              </a:rPr>
              <a:t> verbeterd </a:t>
            </a:r>
          </a:p>
        </p:txBody>
      </p:sp>
      <p:sp>
        <p:nvSpPr>
          <p:cNvPr id="13" name="Tekstvak 12">
            <a:extLst>
              <a:ext uri="{FF2B5EF4-FFF2-40B4-BE49-F238E27FC236}">
                <a16:creationId xmlns:a16="http://schemas.microsoft.com/office/drawing/2014/main" id="{7A366E72-21FE-4748-A0DD-4D635AF6F7B6}"/>
              </a:ext>
            </a:extLst>
          </p:cNvPr>
          <p:cNvSpPr txBox="1"/>
          <p:nvPr/>
        </p:nvSpPr>
        <p:spPr>
          <a:xfrm>
            <a:off x="8032838" y="2961062"/>
            <a:ext cx="3788618" cy="830997"/>
          </a:xfrm>
          <a:prstGeom prst="rect">
            <a:avLst/>
          </a:prstGeom>
          <a:noFill/>
        </p:spPr>
        <p:txBody>
          <a:bodyPr wrap="square" rtlCol="0">
            <a:spAutoFit/>
          </a:bodyPr>
          <a:lstStyle/>
          <a:p>
            <a:r>
              <a:rPr lang="nl-NL" sz="2400" b="1" dirty="0">
                <a:solidFill>
                  <a:schemeClr val="accent5">
                    <a:lumMod val="50000"/>
                  </a:schemeClr>
                </a:solidFill>
              </a:rPr>
              <a:t>Data over energie- opwek/productie verbeterd</a:t>
            </a:r>
          </a:p>
        </p:txBody>
      </p:sp>
      <p:sp>
        <p:nvSpPr>
          <p:cNvPr id="14" name="Rechthoek 13">
            <a:extLst>
              <a:ext uri="{FF2B5EF4-FFF2-40B4-BE49-F238E27FC236}">
                <a16:creationId xmlns:a16="http://schemas.microsoft.com/office/drawing/2014/main" id="{C045D90F-166B-4DE8-9FEA-91BA9FA18F19}"/>
              </a:ext>
            </a:extLst>
          </p:cNvPr>
          <p:cNvSpPr/>
          <p:nvPr/>
        </p:nvSpPr>
        <p:spPr>
          <a:xfrm>
            <a:off x="7995476" y="3975967"/>
            <a:ext cx="3788619" cy="288203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66700" lvl="2" indent="-266700">
              <a:buFont typeface="Wingdings" panose="05000000000000000000" pitchFamily="2" charset="2"/>
              <a:buChar char="ü"/>
              <a:tabLst>
                <a:tab pos="261938" algn="l"/>
              </a:tabLst>
            </a:pPr>
            <a:r>
              <a:rPr lang="nl-NL" sz="2000" u="sng" dirty="0">
                <a:solidFill>
                  <a:srgbClr val="0070C0"/>
                </a:solidFill>
                <a:hlinkClick r:id="rId4">
                  <a:extLst>
                    <a:ext uri="{A12FA001-AC4F-418D-AE19-62706E023703}">
                      <ahyp:hlinkClr xmlns:ahyp="http://schemas.microsoft.com/office/drawing/2018/hyperlinkcolor" xmlns="" val="tx"/>
                    </a:ext>
                  </a:extLst>
                </a:hlinkClick>
              </a:rPr>
              <a:t>Tabel Zonnestroom</a:t>
            </a:r>
            <a:r>
              <a:rPr lang="nl-NL" sz="2000" dirty="0">
                <a:solidFill>
                  <a:srgbClr val="0070C0"/>
                </a:solidFill>
                <a:hlinkClick r:id="rId4">
                  <a:extLst>
                    <a:ext uri="{A12FA001-AC4F-418D-AE19-62706E023703}">
                      <ahyp:hlinkClr xmlns:ahyp="http://schemas.microsoft.com/office/drawing/2018/hyperlinkcolor" xmlns="" val="tx"/>
                    </a:ext>
                  </a:extLst>
                </a:hlinkClick>
              </a:rPr>
              <a:t> gemeenteniveau</a:t>
            </a:r>
            <a:endParaRPr lang="nl-NL" sz="2000" dirty="0">
              <a:solidFill>
                <a:srgbClr val="0070C0"/>
              </a:solidFill>
            </a:endParaRPr>
          </a:p>
          <a:p>
            <a:pPr marL="266700" lvl="2" indent="-266700">
              <a:buFont typeface="Wingdings" panose="05000000000000000000" pitchFamily="2" charset="2"/>
              <a:buChar char="ü"/>
              <a:tabLst>
                <a:tab pos="261938" algn="l"/>
              </a:tabLst>
            </a:pPr>
            <a:r>
              <a:rPr lang="nl-NL" sz="2000" u="sng" dirty="0">
                <a:solidFill>
                  <a:srgbClr val="0070C0"/>
                </a:solidFill>
                <a:hlinkClick r:id="rId5">
                  <a:extLst>
                    <a:ext uri="{A12FA001-AC4F-418D-AE19-62706E023703}">
                      <ahyp:hlinkClr xmlns:ahyp="http://schemas.microsoft.com/office/drawing/2018/hyperlinkcolor" xmlns="" val="tx"/>
                    </a:ext>
                  </a:extLst>
                </a:hlinkClick>
              </a:rPr>
              <a:t>StatLine</a:t>
            </a:r>
            <a:r>
              <a:rPr lang="nl-NL" sz="2000" dirty="0">
                <a:solidFill>
                  <a:srgbClr val="0070C0"/>
                </a:solidFill>
                <a:hlinkClick r:id="rId5">
                  <a:extLst>
                    <a:ext uri="{A12FA001-AC4F-418D-AE19-62706E023703}">
                      <ahyp:hlinkClr xmlns:ahyp="http://schemas.microsoft.com/office/drawing/2018/hyperlinkcolor" xmlns="" val="tx"/>
                    </a:ext>
                  </a:extLst>
                </a:hlinkClick>
              </a:rPr>
              <a:t> regionale zonnestroom</a:t>
            </a:r>
            <a:endParaRPr lang="nl-NL" sz="2000" dirty="0">
              <a:solidFill>
                <a:srgbClr val="0070C0"/>
              </a:solidFill>
            </a:endParaRPr>
          </a:p>
          <a:p>
            <a:pPr marL="266700" lvl="2" indent="-266700">
              <a:buFont typeface="Wingdings" panose="05000000000000000000" pitchFamily="2" charset="2"/>
              <a:buChar char="ü"/>
              <a:tabLst>
                <a:tab pos="261938" algn="l"/>
              </a:tabLst>
            </a:pPr>
            <a:r>
              <a:rPr lang="nl-NL" sz="2000" u="sng" dirty="0">
                <a:solidFill>
                  <a:srgbClr val="0070C0"/>
                </a:solidFill>
                <a:hlinkClick r:id="rId6">
                  <a:extLst>
                    <a:ext uri="{A12FA001-AC4F-418D-AE19-62706E023703}">
                      <ahyp:hlinkClr xmlns:ahyp="http://schemas.microsoft.com/office/drawing/2018/hyperlinkcolor" xmlns="" val="tx"/>
                    </a:ext>
                  </a:extLst>
                </a:hlinkClick>
              </a:rPr>
              <a:t>Tabel Hernieuwbaar</a:t>
            </a:r>
            <a:r>
              <a:rPr lang="nl-NL" sz="2000" dirty="0">
                <a:solidFill>
                  <a:srgbClr val="0070C0"/>
                </a:solidFill>
                <a:hlinkClick r:id="rId6">
                  <a:extLst>
                    <a:ext uri="{A12FA001-AC4F-418D-AE19-62706E023703}">
                      <ahyp:hlinkClr xmlns:ahyp="http://schemas.microsoft.com/office/drawing/2018/hyperlinkcolor" xmlns="" val="tx"/>
                    </a:ext>
                  </a:extLst>
                </a:hlinkClick>
              </a:rPr>
              <a:t> op land (HOL)</a:t>
            </a:r>
            <a:endParaRPr lang="nl-NL" sz="2000" dirty="0">
              <a:solidFill>
                <a:srgbClr val="0070C0"/>
              </a:solidFill>
            </a:endParaRPr>
          </a:p>
          <a:p>
            <a:pPr marL="266700" lvl="2" indent="-266700">
              <a:buFont typeface="Wingdings" panose="05000000000000000000" pitchFamily="2" charset="2"/>
              <a:buChar char="ü"/>
              <a:tabLst>
                <a:tab pos="261938" algn="l"/>
              </a:tabLst>
            </a:pPr>
            <a:r>
              <a:rPr lang="nl-NL" sz="2000" u="sng" dirty="0">
                <a:solidFill>
                  <a:srgbClr val="0070C0"/>
                </a:solidFill>
                <a:hlinkClick r:id="rId7">
                  <a:extLst>
                    <a:ext uri="{A12FA001-AC4F-418D-AE19-62706E023703}">
                      <ahyp:hlinkClr xmlns:ahyp="http://schemas.microsoft.com/office/drawing/2018/hyperlinkcolor" xmlns="" val="tx"/>
                    </a:ext>
                  </a:extLst>
                </a:hlinkClick>
              </a:rPr>
              <a:t>StatLine</a:t>
            </a:r>
            <a:r>
              <a:rPr lang="nl-NL" sz="2000" dirty="0">
                <a:solidFill>
                  <a:srgbClr val="0070C0"/>
                </a:solidFill>
                <a:hlinkClick r:id="rId7">
                  <a:extLst>
                    <a:ext uri="{A12FA001-AC4F-418D-AE19-62706E023703}">
                      <ahyp:hlinkClr xmlns:ahyp="http://schemas.microsoft.com/office/drawing/2018/hyperlinkcolor" xmlns="" val="tx"/>
                    </a:ext>
                  </a:extLst>
                </a:hlinkClick>
              </a:rPr>
              <a:t> regionale HOL</a:t>
            </a:r>
            <a:endParaRPr lang="nl-NL" sz="2000" dirty="0">
              <a:solidFill>
                <a:srgbClr val="0070C0"/>
              </a:solidFill>
            </a:endParaRPr>
          </a:p>
          <a:p>
            <a:pPr marL="266700" lvl="2" indent="-266700">
              <a:buFont typeface="Wingdings" panose="05000000000000000000" pitchFamily="2" charset="2"/>
              <a:buChar char="ü"/>
              <a:tabLst>
                <a:tab pos="261938" algn="l"/>
              </a:tabLst>
            </a:pPr>
            <a:r>
              <a:rPr lang="nl-NL" sz="2000" dirty="0">
                <a:solidFill>
                  <a:srgbClr val="0070C0"/>
                </a:solidFill>
                <a:hlinkClick r:id="rId8">
                  <a:extLst>
                    <a:ext uri="{A12FA001-AC4F-418D-AE19-62706E023703}">
                      <ahyp:hlinkClr xmlns:ahyp="http://schemas.microsoft.com/office/drawing/2018/hyperlinkcolor" xmlns="" val="tx"/>
                    </a:ext>
                  </a:extLst>
                </a:hlinkClick>
              </a:rPr>
              <a:t>Tabel Regionale statistiek bio-energie</a:t>
            </a:r>
            <a:endParaRPr lang="nl-NL" sz="2000" dirty="0">
              <a:solidFill>
                <a:srgbClr val="0070C0"/>
              </a:solidFill>
              <a:hlinkClick r:id="rId9">
                <a:extLst>
                  <a:ext uri="{A12FA001-AC4F-418D-AE19-62706E023703}">
                    <ahyp:hlinkClr xmlns:ahyp="http://schemas.microsoft.com/office/drawing/2018/hyperlinkcolor" xmlns="" val="tx"/>
                  </a:ext>
                </a:extLst>
              </a:hlinkClick>
            </a:endParaRPr>
          </a:p>
          <a:p>
            <a:pPr marL="266700" lvl="2" indent="-266700">
              <a:buFont typeface="Wingdings" panose="05000000000000000000" pitchFamily="2" charset="2"/>
              <a:buChar char="ü"/>
              <a:tabLst>
                <a:tab pos="261938" algn="l"/>
              </a:tabLst>
            </a:pPr>
            <a:endParaRPr lang="nl-NL" sz="2000" dirty="0">
              <a:solidFill>
                <a:srgbClr val="0070C0"/>
              </a:solidFill>
            </a:endParaRPr>
          </a:p>
          <a:p>
            <a:pPr marL="266700" lvl="2" indent="-266700">
              <a:buFont typeface="Wingdings" panose="05000000000000000000" pitchFamily="2" charset="2"/>
              <a:buChar char="ü"/>
              <a:tabLst>
                <a:tab pos="261938" algn="l"/>
              </a:tabLst>
            </a:pPr>
            <a:endParaRPr lang="nl-NL" sz="2000" dirty="0">
              <a:solidFill>
                <a:srgbClr val="0070C0"/>
              </a:solidFill>
            </a:endParaRPr>
          </a:p>
        </p:txBody>
      </p:sp>
      <p:sp>
        <p:nvSpPr>
          <p:cNvPr id="17" name="Rechthoek 16">
            <a:extLst>
              <a:ext uri="{FF2B5EF4-FFF2-40B4-BE49-F238E27FC236}">
                <a16:creationId xmlns:a16="http://schemas.microsoft.com/office/drawing/2014/main" id="{1CEEB995-9DDB-4CFF-B4C9-4536B8F2F382}"/>
              </a:ext>
            </a:extLst>
          </p:cNvPr>
          <p:cNvSpPr/>
          <p:nvPr/>
        </p:nvSpPr>
        <p:spPr>
          <a:xfrm>
            <a:off x="3843738" y="3975967"/>
            <a:ext cx="3950852" cy="288203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lvl="2" indent="-285750">
              <a:buFont typeface="Wingdings" panose="05000000000000000000" pitchFamily="2" charset="2"/>
              <a:buChar char="ü"/>
              <a:tabLst>
                <a:tab pos="0" algn="l"/>
              </a:tabLst>
            </a:pPr>
            <a:r>
              <a:rPr lang="nl-NL" sz="2000" dirty="0">
                <a:solidFill>
                  <a:srgbClr val="0070C0"/>
                </a:solidFill>
                <a:latin typeface="Calibri" panose="020F0502020204030204" pitchFamily="34" charset="0"/>
                <a:cs typeface="Calibri" panose="020F0502020204030204" pitchFamily="34" charset="0"/>
              </a:rPr>
              <a:t>Energieverbruik </a:t>
            </a:r>
            <a:r>
              <a:rPr lang="nl-NL" sz="2000" u="sng" dirty="0">
                <a:solidFill>
                  <a:srgbClr val="0070C0"/>
                </a:solidFill>
                <a:hlinkClick r:id="rId10">
                  <a:extLst>
                    <a:ext uri="{A12FA001-AC4F-418D-AE19-62706E023703}">
                      <ahyp:hlinkClr xmlns:ahyp="http://schemas.microsoft.com/office/drawing/2018/hyperlinkcolor" xmlns="" val="tx"/>
                    </a:ext>
                  </a:extLst>
                </a:hlinkClick>
              </a:rPr>
              <a:t>onderwijs</a:t>
            </a:r>
            <a:r>
              <a:rPr lang="nl-NL" sz="2000" dirty="0">
                <a:solidFill>
                  <a:srgbClr val="0070C0"/>
                </a:solidFill>
              </a:rPr>
              <a:t>, </a:t>
            </a:r>
            <a:r>
              <a:rPr lang="nl-NL" sz="2000" u="sng" dirty="0" err="1">
                <a:solidFill>
                  <a:srgbClr val="0070C0"/>
                </a:solidFill>
                <a:hlinkClick r:id="rId11">
                  <a:extLst>
                    <a:ext uri="{A12FA001-AC4F-418D-AE19-62706E023703}">
                      <ahyp:hlinkClr xmlns:ahyp="http://schemas.microsoft.com/office/drawing/2018/hyperlinkcolor" xmlns="" val="tx"/>
                    </a:ext>
                  </a:extLst>
                </a:hlinkClick>
              </a:rPr>
              <a:t>retail</a:t>
            </a:r>
            <a:r>
              <a:rPr lang="nl-NL" sz="2000" u="sng" dirty="0">
                <a:solidFill>
                  <a:srgbClr val="0070C0"/>
                </a:solidFill>
              </a:rPr>
              <a:t>, </a:t>
            </a:r>
            <a:r>
              <a:rPr lang="nl-NL" sz="2000" dirty="0">
                <a:solidFill>
                  <a:srgbClr val="0070C0"/>
                </a:solidFill>
                <a:hlinkClick r:id="rId12">
                  <a:extLst>
                    <a:ext uri="{A12FA001-AC4F-418D-AE19-62706E023703}">
                      <ahyp:hlinkClr xmlns:ahyp="http://schemas.microsoft.com/office/drawing/2018/hyperlinkcolor" xmlns="" val="tx"/>
                    </a:ext>
                  </a:extLst>
                </a:hlinkClick>
              </a:rPr>
              <a:t>groothandel</a:t>
            </a:r>
            <a:r>
              <a:rPr lang="nl-NL" sz="2000" dirty="0">
                <a:solidFill>
                  <a:srgbClr val="0070C0"/>
                </a:solidFill>
              </a:rPr>
              <a:t>, </a:t>
            </a:r>
            <a:r>
              <a:rPr lang="nl-NL" sz="2000" dirty="0">
                <a:solidFill>
                  <a:srgbClr val="0070C0"/>
                </a:solidFill>
                <a:hlinkClick r:id="rId13">
                  <a:extLst>
                    <a:ext uri="{A12FA001-AC4F-418D-AE19-62706E023703}">
                      <ahyp:hlinkClr xmlns:ahyp="http://schemas.microsoft.com/office/drawing/2018/hyperlinkcolor" xmlns="" val="tx"/>
                    </a:ext>
                  </a:extLst>
                </a:hlinkClick>
              </a:rPr>
              <a:t>maatschappelijk vastgoed</a:t>
            </a:r>
            <a:endParaRPr lang="nl-NL" sz="2000" dirty="0">
              <a:solidFill>
                <a:srgbClr val="0070C0"/>
              </a:solidFill>
            </a:endParaRPr>
          </a:p>
          <a:p>
            <a:pPr marL="0" lvl="2" indent="261938">
              <a:buFont typeface="Wingdings" panose="05000000000000000000" pitchFamily="2" charset="2"/>
              <a:buChar char="ü"/>
              <a:tabLst>
                <a:tab pos="0" algn="l"/>
              </a:tabLst>
            </a:pPr>
            <a:r>
              <a:rPr lang="nl-NL" sz="2000" dirty="0">
                <a:solidFill>
                  <a:srgbClr val="0070C0"/>
                </a:solidFill>
                <a:latin typeface="Calibri" panose="020F0502020204030204" pitchFamily="34" charset="0"/>
                <a:cs typeface="Calibri" panose="020F0502020204030204" pitchFamily="34" charset="0"/>
                <a:hlinkClick r:id="rId14">
                  <a:extLst>
                    <a:ext uri="{A12FA001-AC4F-418D-AE19-62706E023703}">
                      <ahyp:hlinkClr xmlns:ahyp="http://schemas.microsoft.com/office/drawing/2018/hyperlinkcolor" xmlns="" val="tx"/>
                    </a:ext>
                  </a:extLst>
                </a:hlinkClick>
              </a:rPr>
              <a:t>Elektriciteitsverbruik </a:t>
            </a:r>
            <a:r>
              <a:rPr lang="nl-NL" sz="2000" u="sng" dirty="0">
                <a:solidFill>
                  <a:srgbClr val="0070C0"/>
                </a:solidFill>
                <a:hlinkClick r:id="rId14">
                  <a:extLst>
                    <a:ext uri="{A12FA001-AC4F-418D-AE19-62706E023703}">
                      <ahyp:hlinkClr xmlns:ahyp="http://schemas.microsoft.com/office/drawing/2018/hyperlinkcolor" xmlns="" val="tx"/>
                    </a:ext>
                  </a:extLst>
                </a:hlinkClick>
              </a:rPr>
              <a:t>datacenters </a:t>
            </a:r>
            <a:endParaRPr lang="nl-NL" sz="2000" u="sng" dirty="0">
              <a:solidFill>
                <a:srgbClr val="0070C0"/>
              </a:solidFill>
            </a:endParaRPr>
          </a:p>
          <a:p>
            <a:pPr marL="266700" lvl="2" indent="-266700">
              <a:buFont typeface="Wingdings" panose="05000000000000000000" pitchFamily="2" charset="2"/>
              <a:buChar char="ü"/>
              <a:tabLst>
                <a:tab pos="173038" algn="l"/>
              </a:tabLst>
            </a:pPr>
            <a:r>
              <a:rPr lang="nl-NL" sz="2000" dirty="0">
                <a:solidFill>
                  <a:srgbClr val="0070C0"/>
                </a:solidFill>
                <a:hlinkClick r:id="rId15">
                  <a:extLst>
                    <a:ext uri="{A12FA001-AC4F-418D-AE19-62706E023703}">
                      <ahyp:hlinkClr xmlns:ahyp="http://schemas.microsoft.com/office/drawing/2018/hyperlinkcolor" xmlns="" val="tx"/>
                    </a:ext>
                  </a:extLst>
                </a:hlinkClick>
              </a:rPr>
              <a:t>StatLine Warmtevoorziening woningen</a:t>
            </a:r>
            <a:endParaRPr lang="nl-NL" sz="2000" dirty="0">
              <a:solidFill>
                <a:srgbClr val="0070C0"/>
              </a:solidFill>
            </a:endParaRPr>
          </a:p>
          <a:p>
            <a:pPr marL="266700" lvl="2" indent="-266700">
              <a:buFont typeface="Wingdings" panose="05000000000000000000" pitchFamily="2" charset="2"/>
              <a:buChar char="ü"/>
              <a:tabLst>
                <a:tab pos="173038" algn="l"/>
              </a:tabLst>
            </a:pPr>
            <a:r>
              <a:rPr lang="nl-NL" sz="2000" dirty="0">
                <a:solidFill>
                  <a:srgbClr val="0070C0"/>
                </a:solidFill>
                <a:latin typeface="Calibri" panose="020F0502020204030204" pitchFamily="34" charset="0"/>
                <a:cs typeface="Calibri" panose="020F0502020204030204" pitchFamily="34" charset="0"/>
              </a:rPr>
              <a:t>Referentieverbruik warmte woningen </a:t>
            </a:r>
            <a:r>
              <a:rPr lang="nl-NL" sz="2000" i="1" dirty="0">
                <a:solidFill>
                  <a:srgbClr val="0070C0"/>
                </a:solidFill>
                <a:latin typeface="Calibri" panose="020F0502020204030204" pitchFamily="34" charset="0"/>
                <a:cs typeface="Calibri" panose="020F0502020204030204" pitchFamily="34" charset="0"/>
              </a:rPr>
              <a:t>(sept ‘22)</a:t>
            </a:r>
          </a:p>
          <a:p>
            <a:pPr marL="266700" lvl="2" indent="-266700">
              <a:buFont typeface="Wingdings" panose="05000000000000000000" pitchFamily="2" charset="2"/>
              <a:buChar char="ü"/>
              <a:tabLst>
                <a:tab pos="173038" algn="l"/>
              </a:tabLst>
            </a:pPr>
            <a:endParaRPr lang="nl-NL" sz="1400" dirty="0">
              <a:solidFill>
                <a:srgbClr val="0070C0"/>
              </a:solidFill>
            </a:endParaRPr>
          </a:p>
        </p:txBody>
      </p:sp>
      <p:sp>
        <p:nvSpPr>
          <p:cNvPr id="18" name="Rechthoek 17">
            <a:extLst>
              <a:ext uri="{FF2B5EF4-FFF2-40B4-BE49-F238E27FC236}">
                <a16:creationId xmlns:a16="http://schemas.microsoft.com/office/drawing/2014/main" id="{91EE65E9-F34C-45BB-B994-875FB2D6C9DD}"/>
              </a:ext>
            </a:extLst>
          </p:cNvPr>
          <p:cNvSpPr/>
          <p:nvPr/>
        </p:nvSpPr>
        <p:spPr>
          <a:xfrm>
            <a:off x="252091" y="3981531"/>
            <a:ext cx="3390761" cy="287646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lvl="2" indent="-285750">
              <a:buFont typeface="Wingdings" panose="05000000000000000000" pitchFamily="2" charset="2"/>
              <a:buChar char="ü"/>
              <a:tabLst>
                <a:tab pos="0" algn="l"/>
              </a:tabLst>
            </a:pPr>
            <a:r>
              <a:rPr lang="nl-NL" sz="2000" dirty="0">
                <a:solidFill>
                  <a:srgbClr val="0070C0"/>
                </a:solidFill>
                <a:hlinkClick r:id="rId16">
                  <a:extLst>
                    <a:ext uri="{A12FA001-AC4F-418D-AE19-62706E023703}">
                      <ahyp:hlinkClr xmlns:ahyp="http://schemas.microsoft.com/office/drawing/2018/hyperlinkcolor" xmlns="" val="tx"/>
                    </a:ext>
                  </a:extLst>
                </a:hlinkClick>
              </a:rPr>
              <a:t>Rapport gebiedsgerichte </a:t>
            </a:r>
            <a:r>
              <a:rPr lang="nl-NL" sz="2000" dirty="0">
                <a:solidFill>
                  <a:srgbClr val="0070C0"/>
                </a:solidFill>
                <a:latin typeface="Calibri" panose="020F0502020204030204" pitchFamily="34" charset="0"/>
                <a:cs typeface="Calibri" panose="020F0502020204030204" pitchFamily="34" charset="0"/>
                <a:hlinkClick r:id="rId16">
                  <a:extLst>
                    <a:ext uri="{A12FA001-AC4F-418D-AE19-62706E023703}">
                      <ahyp:hlinkClr xmlns:ahyp="http://schemas.microsoft.com/office/drawing/2018/hyperlinkcolor" xmlns="" val="tx"/>
                    </a:ext>
                  </a:extLst>
                </a:hlinkClick>
              </a:rPr>
              <a:t> </a:t>
            </a:r>
            <a:r>
              <a:rPr lang="nl-NL" sz="2000" dirty="0" err="1">
                <a:solidFill>
                  <a:srgbClr val="0070C0"/>
                </a:solidFill>
                <a:latin typeface="Calibri" panose="020F0502020204030204" pitchFamily="34" charset="0"/>
                <a:cs typeface="Calibri" panose="020F0502020204030204" pitchFamily="34" charset="0"/>
                <a:hlinkClick r:id="rId16">
                  <a:extLst>
                    <a:ext uri="{A12FA001-AC4F-418D-AE19-62706E023703}">
                      <ahyp:hlinkClr xmlns:ahyp="http://schemas.microsoft.com/office/drawing/2018/hyperlinkcolor" xmlns="" val="tx"/>
                    </a:ext>
                  </a:extLst>
                </a:hlinkClick>
              </a:rPr>
              <a:t>energieinfrastructuur</a:t>
            </a:r>
            <a:endParaRPr lang="nl-NL" sz="2000" dirty="0">
              <a:solidFill>
                <a:srgbClr val="0070C0"/>
              </a:solidFill>
              <a:latin typeface="Calibri" panose="020F0502020204030204" pitchFamily="34" charset="0"/>
              <a:cs typeface="Calibri" panose="020F0502020204030204" pitchFamily="34" charset="0"/>
            </a:endParaRPr>
          </a:p>
          <a:p>
            <a:pPr marL="285750" lvl="2" indent="-285750">
              <a:buFont typeface="Wingdings" panose="05000000000000000000" pitchFamily="2" charset="2"/>
              <a:buChar char="ü"/>
              <a:tabLst>
                <a:tab pos="0" algn="l"/>
              </a:tabLst>
            </a:pPr>
            <a:r>
              <a:rPr lang="nl-NL" sz="2000" dirty="0">
                <a:solidFill>
                  <a:srgbClr val="0070C0"/>
                </a:solidFill>
                <a:hlinkClick r:id="rId17">
                  <a:extLst>
                    <a:ext uri="{A12FA001-AC4F-418D-AE19-62706E023703}">
                      <ahyp:hlinkClr xmlns:ahyp="http://schemas.microsoft.com/office/drawing/2018/hyperlinkcolor" xmlns="" val="tx"/>
                    </a:ext>
                  </a:extLst>
                </a:hlinkClick>
              </a:rPr>
              <a:t>Betaversie</a:t>
            </a:r>
            <a:r>
              <a:rPr lang="nl-NL" sz="2000" dirty="0">
                <a:solidFill>
                  <a:srgbClr val="954F72"/>
                </a:solidFill>
                <a:hlinkClick r:id="rId17">
                  <a:extLst>
                    <a:ext uri="{A12FA001-AC4F-418D-AE19-62706E023703}">
                      <ahyp:hlinkClr xmlns:ahyp="http://schemas.microsoft.com/office/drawing/2018/hyperlinkcolor" xmlns="" val="tx"/>
                    </a:ext>
                  </a:extLst>
                </a:hlinkClick>
              </a:rPr>
              <a:t> </a:t>
            </a:r>
            <a:r>
              <a:rPr lang="nl-NL" sz="2000" dirty="0">
                <a:solidFill>
                  <a:srgbClr val="0070C0"/>
                </a:solidFill>
                <a:hlinkClick r:id="rId17">
                  <a:extLst>
                    <a:ext uri="{A12FA001-AC4F-418D-AE19-62706E023703}">
                      <ahyp:hlinkClr xmlns:ahyp="http://schemas.microsoft.com/office/drawing/2018/hyperlinkcolor" xmlns="" val="tx"/>
                    </a:ext>
                  </a:extLst>
                </a:hlinkClick>
              </a:rPr>
              <a:t>netcapaciteitskaart</a:t>
            </a:r>
            <a:endParaRPr lang="nl-NL" sz="2000" dirty="0">
              <a:solidFill>
                <a:srgbClr val="0070C0"/>
              </a:solidFill>
            </a:endParaRPr>
          </a:p>
        </p:txBody>
      </p:sp>
      <p:sp>
        <p:nvSpPr>
          <p:cNvPr id="19" name="Titel 1">
            <a:extLst>
              <a:ext uri="{FF2B5EF4-FFF2-40B4-BE49-F238E27FC236}">
                <a16:creationId xmlns:a16="http://schemas.microsoft.com/office/drawing/2014/main" id="{FDE49413-7C86-4FAE-8B05-CA62730A1522}"/>
              </a:ext>
            </a:extLst>
          </p:cNvPr>
          <p:cNvSpPr txBox="1">
            <a:spLocks/>
          </p:cNvSpPr>
          <p:nvPr/>
        </p:nvSpPr>
        <p:spPr>
          <a:xfrm>
            <a:off x="1881609" y="1854495"/>
            <a:ext cx="10111917" cy="90568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b="1" dirty="0">
                <a:solidFill>
                  <a:srgbClr val="0070C0"/>
                </a:solidFill>
              </a:rPr>
              <a:t>Datalacunes weggenomen</a:t>
            </a:r>
          </a:p>
        </p:txBody>
      </p:sp>
      <p:pic>
        <p:nvPicPr>
          <p:cNvPr id="20" name="Afbeelding 19">
            <a:extLst>
              <a:ext uri="{FF2B5EF4-FFF2-40B4-BE49-F238E27FC236}">
                <a16:creationId xmlns:a16="http://schemas.microsoft.com/office/drawing/2014/main" id="{A250241D-FD9D-436F-B413-54136AE6205B}"/>
              </a:ext>
            </a:extLst>
          </p:cNvPr>
          <p:cNvPicPr>
            <a:picLocks noChangeAspect="1"/>
          </p:cNvPicPr>
          <p:nvPr/>
        </p:nvPicPr>
        <p:blipFill>
          <a:blip r:embed="rId18">
            <a:extLst>
              <a:ext uri="{28A0092B-C50C-407E-A947-70E740481C1C}">
                <a14:useLocalDpi xmlns:a14="http://schemas.microsoft.com/office/drawing/2010/main" val="0"/>
              </a:ext>
            </a:extLst>
          </a:blip>
          <a:srcRect/>
          <a:stretch/>
        </p:blipFill>
        <p:spPr>
          <a:xfrm>
            <a:off x="370544" y="1653610"/>
            <a:ext cx="1307452" cy="1307452"/>
          </a:xfrm>
          <a:prstGeom prst="rect">
            <a:avLst/>
          </a:prstGeom>
        </p:spPr>
      </p:pic>
    </p:spTree>
    <p:extLst>
      <p:ext uri="{BB962C8B-B14F-4D97-AF65-F5344CB8AC3E}">
        <p14:creationId xmlns:p14="http://schemas.microsoft.com/office/powerpoint/2010/main" val="321195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DE7526C1-49AC-442F-B1B7-2469C99C6F40}"/>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468" y="0"/>
            <a:ext cx="12187064" cy="6857999"/>
          </a:xfrm>
          <a:prstGeom prst="rect">
            <a:avLst/>
          </a:prstGeom>
        </p:spPr>
      </p:pic>
      <p:sp>
        <p:nvSpPr>
          <p:cNvPr id="4" name="Tekstvak 3">
            <a:extLst>
              <a:ext uri="{FF2B5EF4-FFF2-40B4-BE49-F238E27FC236}">
                <a16:creationId xmlns:a16="http://schemas.microsoft.com/office/drawing/2014/main" id="{A9CFF693-7E52-4FA7-9884-2E7943D5F382}"/>
              </a:ext>
            </a:extLst>
          </p:cNvPr>
          <p:cNvSpPr txBox="1"/>
          <p:nvPr/>
        </p:nvSpPr>
        <p:spPr>
          <a:xfrm>
            <a:off x="252091" y="2909904"/>
            <a:ext cx="2920754" cy="830997"/>
          </a:xfrm>
          <a:prstGeom prst="rect">
            <a:avLst/>
          </a:prstGeom>
          <a:noFill/>
        </p:spPr>
        <p:txBody>
          <a:bodyPr wrap="square" rtlCol="0">
            <a:spAutoFit/>
          </a:bodyPr>
          <a:lstStyle/>
          <a:p>
            <a:r>
              <a:rPr lang="nl-NL" sz="2400" b="1" dirty="0">
                <a:solidFill>
                  <a:schemeClr val="accent5">
                    <a:lumMod val="50000"/>
                  </a:schemeClr>
                </a:solidFill>
              </a:rPr>
              <a:t>Streven naar eenduidige cijfers</a:t>
            </a:r>
          </a:p>
        </p:txBody>
      </p:sp>
      <p:sp>
        <p:nvSpPr>
          <p:cNvPr id="5" name="Tekstvak 4">
            <a:extLst>
              <a:ext uri="{FF2B5EF4-FFF2-40B4-BE49-F238E27FC236}">
                <a16:creationId xmlns:a16="http://schemas.microsoft.com/office/drawing/2014/main" id="{C5CE9B68-E78F-4A30-BD46-903004D11AED}"/>
              </a:ext>
            </a:extLst>
          </p:cNvPr>
          <p:cNvSpPr txBox="1"/>
          <p:nvPr/>
        </p:nvSpPr>
        <p:spPr>
          <a:xfrm>
            <a:off x="3191445" y="2909904"/>
            <a:ext cx="2765472" cy="1200329"/>
          </a:xfrm>
          <a:prstGeom prst="rect">
            <a:avLst/>
          </a:prstGeom>
          <a:noFill/>
        </p:spPr>
        <p:txBody>
          <a:bodyPr wrap="square" rtlCol="0">
            <a:spAutoFit/>
          </a:bodyPr>
          <a:lstStyle/>
          <a:p>
            <a:r>
              <a:rPr lang="nl-NL" sz="2400" b="1" dirty="0">
                <a:solidFill>
                  <a:schemeClr val="accent5">
                    <a:lumMod val="50000"/>
                  </a:schemeClr>
                </a:solidFill>
              </a:rPr>
              <a:t>Het koppelen van registers/bronnen gefaciliteerd</a:t>
            </a:r>
          </a:p>
        </p:txBody>
      </p:sp>
      <p:sp>
        <p:nvSpPr>
          <p:cNvPr id="6" name="Tekstvak 5">
            <a:extLst>
              <a:ext uri="{FF2B5EF4-FFF2-40B4-BE49-F238E27FC236}">
                <a16:creationId xmlns:a16="http://schemas.microsoft.com/office/drawing/2014/main" id="{99978135-9135-4E6D-90C4-1EEF094FC053}"/>
              </a:ext>
            </a:extLst>
          </p:cNvPr>
          <p:cNvSpPr txBox="1"/>
          <p:nvPr/>
        </p:nvSpPr>
        <p:spPr>
          <a:xfrm>
            <a:off x="6131511" y="2909904"/>
            <a:ext cx="2941468" cy="1200329"/>
          </a:xfrm>
          <a:prstGeom prst="rect">
            <a:avLst/>
          </a:prstGeom>
          <a:noFill/>
        </p:spPr>
        <p:txBody>
          <a:bodyPr wrap="square" rtlCol="0">
            <a:spAutoFit/>
          </a:bodyPr>
          <a:lstStyle/>
          <a:p>
            <a:r>
              <a:rPr lang="nl-NL" sz="2400" b="1" dirty="0">
                <a:solidFill>
                  <a:schemeClr val="accent5">
                    <a:lumMod val="50000"/>
                  </a:schemeClr>
                </a:solidFill>
              </a:rPr>
              <a:t>Juridische obstakels en wetgeving in kaart gebracht</a:t>
            </a:r>
          </a:p>
        </p:txBody>
      </p:sp>
      <p:sp>
        <p:nvSpPr>
          <p:cNvPr id="7" name="Rechthoek 6">
            <a:extLst>
              <a:ext uri="{FF2B5EF4-FFF2-40B4-BE49-F238E27FC236}">
                <a16:creationId xmlns:a16="http://schemas.microsoft.com/office/drawing/2014/main" id="{4C259948-7A9B-4E06-B874-94CD9D09D59E}"/>
              </a:ext>
            </a:extLst>
          </p:cNvPr>
          <p:cNvSpPr/>
          <p:nvPr/>
        </p:nvSpPr>
        <p:spPr>
          <a:xfrm>
            <a:off x="6131511" y="4149276"/>
            <a:ext cx="2847566" cy="270872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lvl="2" indent="-285750">
              <a:lnSpc>
                <a:spcPct val="110000"/>
              </a:lnSpc>
              <a:buFont typeface="Wingdings" panose="05000000000000000000" pitchFamily="2" charset="2"/>
              <a:buChar char="ü"/>
              <a:tabLst>
                <a:tab pos="444500" algn="l"/>
                <a:tab pos="536575" algn="l"/>
                <a:tab pos="630238" algn="l"/>
              </a:tabLst>
            </a:pPr>
            <a:r>
              <a:rPr lang="nl-NL" sz="2000" dirty="0" err="1">
                <a:solidFill>
                  <a:srgbClr val="0070C0"/>
                </a:solid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xmlns="" val="tx"/>
                    </a:ext>
                  </a:extLst>
                </a:hlinkClick>
              </a:rPr>
              <a:t>FAQ</a:t>
            </a:r>
            <a:r>
              <a:rPr lang="nl-NL" sz="2000" dirty="0" err="1">
                <a:solidFill>
                  <a:srgbClr val="0070C0"/>
                </a:solidFill>
                <a:latin typeface="Calibri" panose="020F0502020204030204" pitchFamily="34" charset="0"/>
                <a:cs typeface="Calibri" panose="020F0502020204030204" pitchFamily="34" charset="0"/>
              </a:rPr>
              <a:t>s</a:t>
            </a:r>
            <a:r>
              <a:rPr lang="nl-NL" sz="2000" dirty="0">
                <a:solidFill>
                  <a:srgbClr val="0070C0"/>
                </a:solidFill>
                <a:latin typeface="Calibri" panose="020F0502020204030204" pitchFamily="34" charset="0"/>
                <a:cs typeface="Calibri" panose="020F0502020204030204" pitchFamily="34" charset="0"/>
              </a:rPr>
              <a:t> </a:t>
            </a:r>
          </a:p>
          <a:p>
            <a:pPr marL="285750" lvl="2" indent="-285750">
              <a:lnSpc>
                <a:spcPct val="110000"/>
              </a:lnSpc>
              <a:buFont typeface="Wingdings" panose="05000000000000000000" pitchFamily="2" charset="2"/>
              <a:buChar char="ü"/>
              <a:tabLst>
                <a:tab pos="444500" algn="l"/>
                <a:tab pos="536575" algn="l"/>
                <a:tab pos="630238" algn="l"/>
              </a:tabLst>
            </a:pPr>
            <a:r>
              <a:rPr lang="nl-NL" sz="2000" dirty="0">
                <a:solidFill>
                  <a:srgbClr val="0563C1"/>
                </a:solidFill>
                <a:latin typeface="Calibri" panose="020F0502020204030204" pitchFamily="34" charset="0"/>
                <a:cs typeface="Calibri" panose="020F0502020204030204" pitchFamily="34" charset="0"/>
              </a:rPr>
              <a:t>Overzicht wetgeving </a:t>
            </a:r>
            <a:r>
              <a:rPr lang="nl-NL" sz="2000" i="1" dirty="0">
                <a:solidFill>
                  <a:srgbClr val="0070C0"/>
                </a:solidFill>
                <a:latin typeface="Calibri" panose="020F0502020204030204" pitchFamily="34" charset="0"/>
                <a:cs typeface="Calibri" panose="020F0502020204030204" pitchFamily="34" charset="0"/>
              </a:rPr>
              <a:t>(sept ‘22)</a:t>
            </a:r>
          </a:p>
          <a:p>
            <a:pPr marL="285750" lvl="2" indent="-285750">
              <a:lnSpc>
                <a:spcPct val="110000"/>
              </a:lnSpc>
              <a:buFont typeface="Wingdings" panose="05000000000000000000" pitchFamily="2" charset="2"/>
              <a:buChar char="ü"/>
              <a:tabLst>
                <a:tab pos="444500" algn="l"/>
                <a:tab pos="536575" algn="l"/>
                <a:tab pos="630238" algn="l"/>
              </a:tabLst>
            </a:pPr>
            <a:endParaRPr lang="nl-NL" sz="2000" dirty="0">
              <a:solidFill>
                <a:srgbClr val="0563C1"/>
              </a:solidFill>
              <a:latin typeface="Calibri" panose="020F0502020204030204" pitchFamily="34" charset="0"/>
              <a:cs typeface="Calibri" panose="020F0502020204030204" pitchFamily="34" charset="0"/>
            </a:endParaRPr>
          </a:p>
          <a:p>
            <a:pPr marL="0" lvl="2">
              <a:tabLst>
                <a:tab pos="173038" algn="l"/>
              </a:tabLst>
            </a:pPr>
            <a:endParaRPr lang="nl-NL" sz="2000" dirty="0">
              <a:solidFill>
                <a:srgbClr val="0070C0"/>
              </a:solidFill>
              <a:latin typeface="Calibri" panose="020F0502020204030204" pitchFamily="34" charset="0"/>
              <a:cs typeface="Calibri" panose="020F0502020204030204" pitchFamily="34" charset="0"/>
            </a:endParaRPr>
          </a:p>
        </p:txBody>
      </p:sp>
      <p:sp>
        <p:nvSpPr>
          <p:cNvPr id="8" name="Rechthoek 7">
            <a:extLst>
              <a:ext uri="{FF2B5EF4-FFF2-40B4-BE49-F238E27FC236}">
                <a16:creationId xmlns:a16="http://schemas.microsoft.com/office/drawing/2014/main" id="{4191C4F6-18A5-40D6-8F04-AB6197BECEE7}"/>
              </a:ext>
            </a:extLst>
          </p:cNvPr>
          <p:cNvSpPr/>
          <p:nvPr/>
        </p:nvSpPr>
        <p:spPr>
          <a:xfrm>
            <a:off x="9072979" y="4149275"/>
            <a:ext cx="2920547" cy="270872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Wingdings" panose="05000000000000000000" pitchFamily="2" charset="2"/>
              <a:buChar char="ü"/>
            </a:pPr>
            <a:r>
              <a:rPr lang="nl-NL" sz="2000" dirty="0">
                <a:solidFill>
                  <a:srgbClr val="0070C0"/>
                </a:solidFill>
                <a:hlinkClick r:id="rId5">
                  <a:extLst>
                    <a:ext uri="{A12FA001-AC4F-418D-AE19-62706E023703}">
                      <ahyp:hlinkClr xmlns:ahyp="http://schemas.microsoft.com/office/drawing/2018/hyperlinkcolor" xmlns="" val="tx"/>
                    </a:ext>
                  </a:extLst>
                </a:hlinkClick>
              </a:rPr>
              <a:t>Pilot warmteleveringen</a:t>
            </a:r>
            <a:endParaRPr lang="nl-NL" sz="2000" i="1" dirty="0">
              <a:solidFill>
                <a:srgbClr val="0070C0"/>
              </a:solidFill>
            </a:endParaRPr>
          </a:p>
          <a:p>
            <a:pPr marL="285750" indent="-285750">
              <a:buFont typeface="Wingdings" panose="05000000000000000000" pitchFamily="2" charset="2"/>
              <a:buChar char="ü"/>
            </a:pPr>
            <a:r>
              <a:rPr lang="nl-NL" sz="2000" dirty="0">
                <a:solidFill>
                  <a:srgbClr val="0070C0"/>
                </a:solidFill>
              </a:rPr>
              <a:t>Datadelen warmtebedrijven</a:t>
            </a:r>
          </a:p>
          <a:p>
            <a:pPr marL="266700" lvl="2" indent="-266700">
              <a:buFont typeface="Wingdings" panose="05000000000000000000" pitchFamily="2" charset="2"/>
              <a:buChar char="ü"/>
              <a:tabLst>
                <a:tab pos="173038" algn="l"/>
              </a:tabLst>
            </a:pPr>
            <a:r>
              <a:rPr lang="nl-NL" sz="2000" dirty="0">
                <a:solidFill>
                  <a:srgbClr val="0070C0"/>
                </a:solidFill>
                <a:latin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xmlns="" val="tx"/>
                    </a:ext>
                  </a:extLst>
                </a:hlinkClick>
              </a:rPr>
              <a:t>Pilot bedrijventerreinen en energietransitie</a:t>
            </a:r>
            <a:endParaRPr lang="nl-NL" sz="2000" dirty="0">
              <a:solidFill>
                <a:srgbClr val="0070C0"/>
              </a:solidFill>
              <a:latin typeface="Calibri" panose="020F0502020204030204" pitchFamily="34" charset="0"/>
              <a:cs typeface="Calibri" panose="020F0502020204030204" pitchFamily="34" charset="0"/>
            </a:endParaRPr>
          </a:p>
          <a:p>
            <a:pPr marL="266700" lvl="2" indent="-266700">
              <a:buFont typeface="Wingdings" panose="05000000000000000000" pitchFamily="2" charset="2"/>
              <a:buChar char="ü"/>
              <a:tabLst>
                <a:tab pos="173038" algn="l"/>
              </a:tabLst>
            </a:pPr>
            <a:r>
              <a:rPr lang="nl-NL" sz="2000" dirty="0">
                <a:solidFill>
                  <a:srgbClr val="0070C0"/>
                </a:solidFill>
                <a:latin typeface="Calibri" panose="020F0502020204030204" pitchFamily="34" charset="0"/>
                <a:cs typeface="Calibri" panose="020F0502020204030204" pitchFamily="34" charset="0"/>
              </a:rPr>
              <a:t>Laadpalen </a:t>
            </a:r>
            <a:r>
              <a:rPr lang="nl-NL" sz="2000" i="1" dirty="0">
                <a:solidFill>
                  <a:srgbClr val="0070C0"/>
                </a:solidFill>
                <a:latin typeface="Calibri" panose="020F0502020204030204" pitchFamily="34" charset="0"/>
                <a:cs typeface="Calibri" panose="020F0502020204030204" pitchFamily="34" charset="0"/>
              </a:rPr>
              <a:t>(aug ‘22)</a:t>
            </a:r>
          </a:p>
          <a:p>
            <a:pPr marL="266700" lvl="2" indent="-266700">
              <a:buFont typeface="Wingdings" panose="05000000000000000000" pitchFamily="2" charset="2"/>
              <a:buChar char="ü"/>
              <a:tabLst>
                <a:tab pos="173038" algn="l"/>
              </a:tabLst>
            </a:pPr>
            <a:endParaRPr lang="nl-NL" sz="2000" dirty="0">
              <a:solidFill>
                <a:srgbClr val="0070C0"/>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ü"/>
            </a:pPr>
            <a:endParaRPr lang="nl-NL" sz="2000" dirty="0">
              <a:solidFill>
                <a:srgbClr val="0070C0"/>
              </a:solidFill>
            </a:endParaRPr>
          </a:p>
        </p:txBody>
      </p:sp>
      <p:sp>
        <p:nvSpPr>
          <p:cNvPr id="10" name="Rechthoek 9">
            <a:extLst>
              <a:ext uri="{FF2B5EF4-FFF2-40B4-BE49-F238E27FC236}">
                <a16:creationId xmlns:a16="http://schemas.microsoft.com/office/drawing/2014/main" id="{DE050E15-BD1F-4DD5-86F0-23E9BEEA9D41}"/>
              </a:ext>
            </a:extLst>
          </p:cNvPr>
          <p:cNvSpPr/>
          <p:nvPr/>
        </p:nvSpPr>
        <p:spPr>
          <a:xfrm>
            <a:off x="3193559" y="4149276"/>
            <a:ext cx="2847566" cy="270872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lvl="2" indent="-285750">
              <a:lnSpc>
                <a:spcPct val="110000"/>
              </a:lnSpc>
              <a:buFont typeface="Wingdings" panose="05000000000000000000" pitchFamily="2" charset="2"/>
              <a:buChar char="ü"/>
              <a:tabLst>
                <a:tab pos="444500" algn="l"/>
                <a:tab pos="536575" algn="l"/>
                <a:tab pos="630238" algn="l"/>
              </a:tabLst>
            </a:pPr>
            <a:r>
              <a:rPr lang="nl-NL" sz="2000" u="sng" dirty="0">
                <a:solidFill>
                  <a:srgbClr val="0070C0"/>
                </a:solidFill>
                <a:hlinkClick r:id="rId7">
                  <a:extLst>
                    <a:ext uri="{A12FA001-AC4F-418D-AE19-62706E023703}">
                      <ahyp:hlinkClr xmlns:ahyp="http://schemas.microsoft.com/office/drawing/2018/hyperlinkcolor" xmlns="" val="tx"/>
                    </a:ext>
                  </a:extLst>
                </a:hlinkClick>
              </a:rPr>
              <a:t>Codering RES-regio’s</a:t>
            </a:r>
            <a:r>
              <a:rPr lang="nl-NL" sz="2000" dirty="0">
                <a:solidFill>
                  <a:srgbClr val="0070C0"/>
                </a:solidFill>
              </a:rPr>
              <a:t> </a:t>
            </a:r>
          </a:p>
          <a:p>
            <a:pPr marL="285750" lvl="2" indent="-285750">
              <a:lnSpc>
                <a:spcPct val="110000"/>
              </a:lnSpc>
              <a:buFont typeface="Wingdings" panose="05000000000000000000" pitchFamily="2" charset="2"/>
              <a:buChar char="ü"/>
              <a:tabLst>
                <a:tab pos="444500" algn="l"/>
                <a:tab pos="536575" algn="l"/>
                <a:tab pos="630238" algn="l"/>
              </a:tabLst>
            </a:pPr>
            <a:r>
              <a:rPr lang="nl-NL" sz="2000" dirty="0">
                <a:solidFill>
                  <a:srgbClr val="0070C0"/>
                </a:solidFill>
                <a:latin typeface="Calibri" panose="020F0502020204030204" pitchFamily="34" charset="0"/>
                <a:cs typeface="Calibri" panose="020F0502020204030204" pitchFamily="34" charset="0"/>
                <a:hlinkClick r:id="rId8">
                  <a:extLst>
                    <a:ext uri="{A12FA001-AC4F-418D-AE19-62706E023703}">
                      <ahyp:hlinkClr xmlns:ahyp="http://schemas.microsoft.com/office/drawing/2018/hyperlinkcolor" xmlns="" val="tx"/>
                    </a:ext>
                  </a:extLst>
                </a:hlinkClick>
              </a:rPr>
              <a:t>Koppeling EAN en gebouwen</a:t>
            </a:r>
            <a:endParaRPr lang="nl-NL" sz="2000" dirty="0">
              <a:solidFill>
                <a:srgbClr val="0070C0"/>
              </a:solidFill>
              <a:latin typeface="Calibri" panose="020F0502020204030204" pitchFamily="34" charset="0"/>
              <a:cs typeface="Calibri" panose="020F0502020204030204" pitchFamily="34" charset="0"/>
            </a:endParaRPr>
          </a:p>
          <a:p>
            <a:pPr marL="285750" lvl="2" indent="-285750">
              <a:lnSpc>
                <a:spcPct val="110000"/>
              </a:lnSpc>
              <a:buFont typeface="Wingdings" panose="05000000000000000000" pitchFamily="2" charset="2"/>
              <a:buChar char="ü"/>
              <a:tabLst>
                <a:tab pos="444500" algn="l"/>
                <a:tab pos="536575" algn="l"/>
                <a:tab pos="630238" algn="l"/>
              </a:tabLst>
            </a:pPr>
            <a:r>
              <a:rPr lang="nl-NL" sz="2000" u="sng" dirty="0">
                <a:solidFill>
                  <a:srgbClr val="0070C0"/>
                </a:solidFill>
                <a:hlinkClick r:id="rId9">
                  <a:extLst>
                    <a:ext uri="{A12FA001-AC4F-418D-AE19-62706E023703}">
                      <ahyp:hlinkClr xmlns:ahyp="http://schemas.microsoft.com/office/drawing/2018/hyperlinkcolor" xmlns="" val="tx"/>
                    </a:ext>
                  </a:extLst>
                </a:hlinkClick>
              </a:rPr>
              <a:t>Pilot</a:t>
            </a:r>
            <a:r>
              <a:rPr lang="nl-NL" sz="2000" dirty="0">
                <a:solidFill>
                  <a:srgbClr val="0070C0"/>
                </a:solidFill>
                <a:hlinkClick r:id="rId9">
                  <a:extLst>
                    <a:ext uri="{A12FA001-AC4F-418D-AE19-62706E023703}">
                      <ahyp:hlinkClr xmlns:ahyp="http://schemas.microsoft.com/office/drawing/2018/hyperlinkcolor" xmlns="" val="tx"/>
                    </a:ext>
                  </a:extLst>
                </a:hlinkClick>
              </a:rPr>
              <a:t> registers </a:t>
            </a:r>
            <a:r>
              <a:rPr lang="nl-NL" sz="2000" dirty="0" err="1">
                <a:solidFill>
                  <a:srgbClr val="0070C0"/>
                </a:solidFill>
                <a:hlinkClick r:id="rId9">
                  <a:extLst>
                    <a:ext uri="{A12FA001-AC4F-418D-AE19-62706E023703}">
                      <ahyp:hlinkClr xmlns:ahyp="http://schemas.microsoft.com/office/drawing/2018/hyperlinkcolor" xmlns="" val="tx"/>
                    </a:ext>
                  </a:extLst>
                </a:hlinkClick>
              </a:rPr>
              <a:t>hernieuwb</a:t>
            </a:r>
            <a:r>
              <a:rPr lang="nl-NL" sz="2000" dirty="0">
                <a:solidFill>
                  <a:srgbClr val="954F72"/>
                </a:solidFill>
                <a:hlinkClick r:id="rId9">
                  <a:extLst>
                    <a:ext uri="{A12FA001-AC4F-418D-AE19-62706E023703}">
                      <ahyp:hlinkClr xmlns:ahyp="http://schemas.microsoft.com/office/drawing/2018/hyperlinkcolor" xmlns="" val="tx"/>
                    </a:ext>
                  </a:extLst>
                </a:hlinkClick>
              </a:rPr>
              <a:t>. </a:t>
            </a:r>
            <a:r>
              <a:rPr lang="nl-NL" sz="2000" dirty="0" err="1">
                <a:solidFill>
                  <a:srgbClr val="0070C0"/>
                </a:solidFill>
                <a:hlinkClick r:id="rId9">
                  <a:extLst>
                    <a:ext uri="{A12FA001-AC4F-418D-AE19-62706E023703}">
                      <ahyp:hlinkClr xmlns:ahyp="http://schemas.microsoft.com/office/drawing/2018/hyperlinkcolor" xmlns="" val="tx"/>
                    </a:ext>
                  </a:extLst>
                </a:hlinkClick>
              </a:rPr>
              <a:t>energieinstallaties</a:t>
            </a:r>
            <a:endParaRPr lang="nl-NL" sz="2000" dirty="0">
              <a:solidFill>
                <a:srgbClr val="0070C0"/>
              </a:solidFill>
            </a:endParaRPr>
          </a:p>
          <a:p>
            <a:pPr marL="285750" lvl="2" indent="-285750">
              <a:lnSpc>
                <a:spcPct val="110000"/>
              </a:lnSpc>
              <a:buFont typeface="Wingdings" panose="05000000000000000000" pitchFamily="2" charset="2"/>
              <a:buChar char="ü"/>
              <a:tabLst>
                <a:tab pos="444500" algn="l"/>
                <a:tab pos="536575" algn="l"/>
                <a:tab pos="630238" algn="l"/>
              </a:tabLst>
            </a:pPr>
            <a:r>
              <a:rPr lang="nl-NL" sz="2000" u="sng" dirty="0">
                <a:solidFill>
                  <a:srgbClr val="0070C0"/>
                </a:solidFill>
                <a:hlinkClick r:id="rId10">
                  <a:extLst>
                    <a:ext uri="{A12FA001-AC4F-418D-AE19-62706E023703}">
                      <ahyp:hlinkClr xmlns:ahyp="http://schemas.microsoft.com/office/drawing/2018/hyperlinkcolor" xmlns="" val="tx"/>
                    </a:ext>
                  </a:extLst>
                </a:hlinkClick>
              </a:rPr>
              <a:t>Verkenning</a:t>
            </a:r>
            <a:r>
              <a:rPr lang="nl-NL" sz="2000" dirty="0">
                <a:solidFill>
                  <a:srgbClr val="0070C0"/>
                </a:solidFill>
                <a:hlinkClick r:id="rId10">
                  <a:extLst>
                    <a:ext uri="{A12FA001-AC4F-418D-AE19-62706E023703}">
                      <ahyp:hlinkClr xmlns:ahyp="http://schemas.microsoft.com/office/drawing/2018/hyperlinkcolor" xmlns="" val="tx"/>
                    </a:ext>
                  </a:extLst>
                </a:hlinkClick>
              </a:rPr>
              <a:t> informatie modellen </a:t>
            </a:r>
            <a:endParaRPr lang="nl-NL" sz="2000" dirty="0">
              <a:solidFill>
                <a:srgbClr val="0070C0"/>
              </a:solidFill>
            </a:endParaRPr>
          </a:p>
        </p:txBody>
      </p:sp>
      <p:sp>
        <p:nvSpPr>
          <p:cNvPr id="11" name="Rechthoek 10">
            <a:extLst>
              <a:ext uri="{FF2B5EF4-FFF2-40B4-BE49-F238E27FC236}">
                <a16:creationId xmlns:a16="http://schemas.microsoft.com/office/drawing/2014/main" id="{5D9AE5E2-EEAF-4F22-943C-2551FE2B4AE9}"/>
              </a:ext>
            </a:extLst>
          </p:cNvPr>
          <p:cNvSpPr/>
          <p:nvPr/>
        </p:nvSpPr>
        <p:spPr>
          <a:xfrm>
            <a:off x="252091" y="4149275"/>
            <a:ext cx="2847566" cy="270872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Wingdings" panose="05000000000000000000" pitchFamily="2" charset="2"/>
              <a:buChar char="ü"/>
            </a:pPr>
            <a:r>
              <a:rPr lang="nl-NL" sz="2000" dirty="0">
                <a:solidFill>
                  <a:srgbClr val="0070C0"/>
                </a:solidFill>
                <a:hlinkClick r:id="rId11">
                  <a:extLst>
                    <a:ext uri="{A12FA001-AC4F-418D-AE19-62706E023703}">
                      <ahyp:hlinkClr xmlns:ahyp="http://schemas.microsoft.com/office/drawing/2018/hyperlinkcolor" xmlns="" val="tx"/>
                    </a:ext>
                  </a:extLst>
                </a:hlinkClick>
              </a:rPr>
              <a:t>Verkenning regionale zonnestroom op dak</a:t>
            </a:r>
            <a:endParaRPr lang="nl-NL" sz="2000" dirty="0">
              <a:solidFill>
                <a:srgbClr val="0070C0"/>
              </a:solidFill>
            </a:endParaRPr>
          </a:p>
          <a:p>
            <a:pPr marL="285750" indent="-285750">
              <a:buFont typeface="Wingdings" panose="05000000000000000000" pitchFamily="2" charset="2"/>
              <a:buChar char="ü"/>
            </a:pPr>
            <a:r>
              <a:rPr lang="nl-NL" sz="2000" dirty="0">
                <a:solidFill>
                  <a:srgbClr val="0070C0"/>
                </a:solidFill>
              </a:rPr>
              <a:t>Verrijking van de methodiek </a:t>
            </a:r>
            <a:r>
              <a:rPr lang="nl-NL" sz="2000" i="1" dirty="0">
                <a:solidFill>
                  <a:srgbClr val="0070C0"/>
                </a:solidFill>
                <a:latin typeface="Calibri" panose="020F0502020204030204" pitchFamily="34" charset="0"/>
                <a:cs typeface="Calibri" panose="020F0502020204030204" pitchFamily="34" charset="0"/>
              </a:rPr>
              <a:t>(aug ‘22)</a:t>
            </a:r>
          </a:p>
          <a:p>
            <a:pPr marL="285750" indent="-285750">
              <a:buFont typeface="Wingdings" panose="05000000000000000000" pitchFamily="2" charset="2"/>
              <a:buChar char="ü"/>
            </a:pPr>
            <a:r>
              <a:rPr lang="nl-NL" sz="2000" dirty="0">
                <a:solidFill>
                  <a:srgbClr val="0070C0"/>
                </a:solidFill>
                <a:hlinkClick r:id="rId12">
                  <a:extLst>
                    <a:ext uri="{A12FA001-AC4F-418D-AE19-62706E023703}">
                      <ahyp:hlinkClr xmlns:ahyp="http://schemas.microsoft.com/office/drawing/2018/hyperlinkcolor" xmlns="" val="tx"/>
                    </a:ext>
                  </a:extLst>
                </a:hlinkClick>
              </a:rPr>
              <a:t>Begrippenkader RES zon en wind op land</a:t>
            </a:r>
            <a:endParaRPr lang="nl-NL" sz="2000" dirty="0">
              <a:solidFill>
                <a:srgbClr val="0070C0"/>
              </a:solidFill>
            </a:endParaRPr>
          </a:p>
          <a:p>
            <a:pPr marL="285750" indent="-285750">
              <a:buFont typeface="Wingdings" panose="05000000000000000000" pitchFamily="2" charset="2"/>
              <a:buChar char="ü"/>
            </a:pPr>
            <a:r>
              <a:rPr lang="nl-NL" sz="2000" dirty="0">
                <a:solidFill>
                  <a:srgbClr val="0070C0"/>
                </a:solidFill>
                <a:hlinkClick r:id="rId13">
                  <a:extLst>
                    <a:ext uri="{A12FA001-AC4F-418D-AE19-62706E023703}">
                      <ahyp:hlinkClr xmlns:ahyp="http://schemas.microsoft.com/office/drawing/2018/hyperlinkcolor" xmlns="" val="tx"/>
                    </a:ext>
                  </a:extLst>
                </a:hlinkClick>
              </a:rPr>
              <a:t>Begrippencatalogus </a:t>
            </a:r>
            <a:r>
              <a:rPr lang="nl-NL" sz="2000" dirty="0">
                <a:solidFill>
                  <a:srgbClr val="0070C0"/>
                </a:solidFill>
              </a:rPr>
              <a:t>en </a:t>
            </a:r>
            <a:r>
              <a:rPr lang="nl-NL" sz="2000" dirty="0">
                <a:solidFill>
                  <a:srgbClr val="0070C0"/>
                </a:solidFill>
                <a:hlinkClick r:id="rId14">
                  <a:extLst>
                    <a:ext uri="{A12FA001-AC4F-418D-AE19-62706E023703}">
                      <ahyp:hlinkClr xmlns:ahyp="http://schemas.microsoft.com/office/drawing/2018/hyperlinkcolor" xmlns="" val="tx"/>
                    </a:ext>
                  </a:extLst>
                </a:hlinkClick>
              </a:rPr>
              <a:t>rapport warmte</a:t>
            </a:r>
            <a:endParaRPr lang="nl-NL" sz="2000" dirty="0">
              <a:solidFill>
                <a:srgbClr val="0070C0"/>
              </a:solidFill>
            </a:endParaRPr>
          </a:p>
          <a:p>
            <a:pPr marL="285750" indent="-285750">
              <a:buFont typeface="Wingdings" panose="05000000000000000000" pitchFamily="2" charset="2"/>
              <a:buChar char="ü"/>
            </a:pPr>
            <a:endParaRPr lang="nl-NL" sz="2000" dirty="0">
              <a:solidFill>
                <a:srgbClr val="0070C0"/>
              </a:solidFill>
            </a:endParaRPr>
          </a:p>
        </p:txBody>
      </p:sp>
      <p:sp>
        <p:nvSpPr>
          <p:cNvPr id="12" name="Titel 1">
            <a:extLst>
              <a:ext uri="{FF2B5EF4-FFF2-40B4-BE49-F238E27FC236}">
                <a16:creationId xmlns:a16="http://schemas.microsoft.com/office/drawing/2014/main" id="{A73E3EF4-894C-4A5A-A812-278F51F9F3C6}"/>
              </a:ext>
            </a:extLst>
          </p:cNvPr>
          <p:cNvSpPr txBox="1">
            <a:spLocks/>
          </p:cNvSpPr>
          <p:nvPr/>
        </p:nvSpPr>
        <p:spPr>
          <a:xfrm>
            <a:off x="1881609" y="1854495"/>
            <a:ext cx="10111917" cy="90568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b="1" dirty="0">
                <a:solidFill>
                  <a:srgbClr val="0070C0"/>
                </a:solidFill>
              </a:rPr>
              <a:t>Datadelen en combineren verbeterd</a:t>
            </a:r>
          </a:p>
        </p:txBody>
      </p:sp>
      <p:pic>
        <p:nvPicPr>
          <p:cNvPr id="13" name="Afbeelding 12">
            <a:extLst>
              <a:ext uri="{FF2B5EF4-FFF2-40B4-BE49-F238E27FC236}">
                <a16:creationId xmlns:a16="http://schemas.microsoft.com/office/drawing/2014/main" id="{4EF97DF1-5FD5-4C0A-8A50-C47B01B38CCC}"/>
              </a:ext>
            </a:extLst>
          </p:cNvPr>
          <p:cNvPicPr>
            <a:picLocks noChangeAspect="1"/>
          </p:cNvPicPr>
          <p:nvPr/>
        </p:nvPicPr>
        <p:blipFill>
          <a:blip r:embed="rId15">
            <a:extLst>
              <a:ext uri="{28A0092B-C50C-407E-A947-70E740481C1C}">
                <a14:useLocalDpi xmlns:a14="http://schemas.microsoft.com/office/drawing/2010/main" val="0"/>
              </a:ext>
            </a:extLst>
          </a:blip>
          <a:srcRect/>
          <a:stretch/>
        </p:blipFill>
        <p:spPr>
          <a:xfrm>
            <a:off x="370544" y="1611078"/>
            <a:ext cx="1307452" cy="1307452"/>
          </a:xfrm>
          <a:prstGeom prst="rect">
            <a:avLst/>
          </a:prstGeom>
        </p:spPr>
      </p:pic>
      <p:sp>
        <p:nvSpPr>
          <p:cNvPr id="14" name="Tekstvak 13">
            <a:extLst>
              <a:ext uri="{FF2B5EF4-FFF2-40B4-BE49-F238E27FC236}">
                <a16:creationId xmlns:a16="http://schemas.microsoft.com/office/drawing/2014/main" id="{F25B2D91-A08A-44F9-981E-85B51023A88F}"/>
              </a:ext>
            </a:extLst>
          </p:cNvPr>
          <p:cNvSpPr txBox="1"/>
          <p:nvPr/>
        </p:nvSpPr>
        <p:spPr>
          <a:xfrm>
            <a:off x="9069463" y="2948944"/>
            <a:ext cx="2941468" cy="1200329"/>
          </a:xfrm>
          <a:prstGeom prst="rect">
            <a:avLst/>
          </a:prstGeom>
          <a:noFill/>
        </p:spPr>
        <p:txBody>
          <a:bodyPr wrap="square" rtlCol="0">
            <a:spAutoFit/>
          </a:bodyPr>
          <a:lstStyle/>
          <a:p>
            <a:r>
              <a:rPr lang="nl-NL" sz="2400" b="1" dirty="0">
                <a:solidFill>
                  <a:schemeClr val="accent5">
                    <a:lumMod val="50000"/>
                  </a:schemeClr>
                </a:solidFill>
              </a:rPr>
              <a:t>Bredere behoeftes uitgediept en geadviseerd</a:t>
            </a:r>
          </a:p>
        </p:txBody>
      </p:sp>
    </p:spTree>
    <p:extLst>
      <p:ext uri="{BB962C8B-B14F-4D97-AF65-F5344CB8AC3E}">
        <p14:creationId xmlns:p14="http://schemas.microsoft.com/office/powerpoint/2010/main" val="2659317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14D21B6C-2B78-4EEF-B57C-FEC686259C1A}"/>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469" y="0"/>
            <a:ext cx="12187062" cy="6857999"/>
          </a:xfrm>
          <a:prstGeom prst="rect">
            <a:avLst/>
          </a:prstGeom>
        </p:spPr>
      </p:pic>
      <p:sp>
        <p:nvSpPr>
          <p:cNvPr id="9" name="Titel 1">
            <a:extLst>
              <a:ext uri="{FF2B5EF4-FFF2-40B4-BE49-F238E27FC236}">
                <a16:creationId xmlns:a16="http://schemas.microsoft.com/office/drawing/2014/main" id="{625ACC2A-277D-4AE9-876B-FB789076272D}"/>
              </a:ext>
            </a:extLst>
          </p:cNvPr>
          <p:cNvSpPr txBox="1">
            <a:spLocks/>
          </p:cNvSpPr>
          <p:nvPr/>
        </p:nvSpPr>
        <p:spPr>
          <a:xfrm>
            <a:off x="8916018" y="1814438"/>
            <a:ext cx="2054330" cy="90568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200" b="1" dirty="0">
                <a:solidFill>
                  <a:srgbClr val="0070C0"/>
                </a:solidFill>
              </a:rPr>
              <a:t>Resultaat</a:t>
            </a:r>
          </a:p>
        </p:txBody>
      </p:sp>
      <p:sp>
        <p:nvSpPr>
          <p:cNvPr id="16" name="Titel 1">
            <a:extLst>
              <a:ext uri="{FF2B5EF4-FFF2-40B4-BE49-F238E27FC236}">
                <a16:creationId xmlns:a16="http://schemas.microsoft.com/office/drawing/2014/main" id="{32089825-2858-4DF8-B6C0-920028B4BA17}"/>
              </a:ext>
            </a:extLst>
          </p:cNvPr>
          <p:cNvSpPr txBox="1">
            <a:spLocks/>
          </p:cNvSpPr>
          <p:nvPr/>
        </p:nvSpPr>
        <p:spPr>
          <a:xfrm>
            <a:off x="261114" y="1814438"/>
            <a:ext cx="2054330" cy="90568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200" b="1" dirty="0">
                <a:solidFill>
                  <a:srgbClr val="0070C0"/>
                </a:solidFill>
              </a:rPr>
              <a:t>Gebruikers</a:t>
            </a:r>
          </a:p>
        </p:txBody>
      </p:sp>
      <p:sp>
        <p:nvSpPr>
          <p:cNvPr id="17" name="Titel 1">
            <a:extLst>
              <a:ext uri="{FF2B5EF4-FFF2-40B4-BE49-F238E27FC236}">
                <a16:creationId xmlns:a16="http://schemas.microsoft.com/office/drawing/2014/main" id="{7E4F13AE-022C-4EF3-8FCC-33B888B0A1FB}"/>
              </a:ext>
            </a:extLst>
          </p:cNvPr>
          <p:cNvSpPr txBox="1">
            <a:spLocks/>
          </p:cNvSpPr>
          <p:nvPr/>
        </p:nvSpPr>
        <p:spPr>
          <a:xfrm>
            <a:off x="3146082" y="1814438"/>
            <a:ext cx="2054330" cy="90568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200" b="1" dirty="0">
                <a:solidFill>
                  <a:srgbClr val="0070C0"/>
                </a:solidFill>
              </a:rPr>
              <a:t>Behoefte</a:t>
            </a:r>
          </a:p>
        </p:txBody>
      </p:sp>
      <p:sp>
        <p:nvSpPr>
          <p:cNvPr id="18" name="Titel 1">
            <a:extLst>
              <a:ext uri="{FF2B5EF4-FFF2-40B4-BE49-F238E27FC236}">
                <a16:creationId xmlns:a16="http://schemas.microsoft.com/office/drawing/2014/main" id="{E6EC80E2-ECD5-4FA9-9F6E-241190FDBB14}"/>
              </a:ext>
            </a:extLst>
          </p:cNvPr>
          <p:cNvSpPr txBox="1">
            <a:spLocks/>
          </p:cNvSpPr>
          <p:nvPr/>
        </p:nvSpPr>
        <p:spPr>
          <a:xfrm>
            <a:off x="6031050" y="1814438"/>
            <a:ext cx="2054330" cy="90568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200" b="1" dirty="0">
                <a:solidFill>
                  <a:srgbClr val="0070C0"/>
                </a:solidFill>
              </a:rPr>
              <a:t>Aanbod</a:t>
            </a:r>
          </a:p>
        </p:txBody>
      </p:sp>
      <p:sp>
        <p:nvSpPr>
          <p:cNvPr id="19" name="Tekstvak 18">
            <a:extLst>
              <a:ext uri="{FF2B5EF4-FFF2-40B4-BE49-F238E27FC236}">
                <a16:creationId xmlns:a16="http://schemas.microsoft.com/office/drawing/2014/main" id="{A0B5E1A8-8023-454D-92BD-471FF3C5C278}"/>
              </a:ext>
            </a:extLst>
          </p:cNvPr>
          <p:cNvSpPr txBox="1"/>
          <p:nvPr/>
        </p:nvSpPr>
        <p:spPr>
          <a:xfrm>
            <a:off x="144776" y="5743526"/>
            <a:ext cx="3362611" cy="707886"/>
          </a:xfrm>
          <a:prstGeom prst="rect">
            <a:avLst/>
          </a:prstGeom>
          <a:noFill/>
        </p:spPr>
        <p:txBody>
          <a:bodyPr wrap="square" rtlCol="0">
            <a:spAutoFit/>
          </a:bodyPr>
          <a:lstStyle/>
          <a:p>
            <a:r>
              <a:rPr lang="nl-NL" sz="2000" dirty="0"/>
              <a:t>(De)centrale overheden, advies- en onderzoeksbureaus</a:t>
            </a:r>
          </a:p>
        </p:txBody>
      </p:sp>
      <p:pic>
        <p:nvPicPr>
          <p:cNvPr id="20" name="Afbeelding 19" descr="Afbeelding met tekst, vectorafbeeldingen&#10;&#10;Automatisch gegenereerde beschrijving">
            <a:extLst>
              <a:ext uri="{FF2B5EF4-FFF2-40B4-BE49-F238E27FC236}">
                <a16:creationId xmlns:a16="http://schemas.microsoft.com/office/drawing/2014/main" id="{5AC16524-2212-410B-BA82-11A6962ADAF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190" y="2846153"/>
            <a:ext cx="2792107" cy="2913781"/>
          </a:xfrm>
          <a:prstGeom prst="rect">
            <a:avLst/>
          </a:prstGeom>
        </p:spPr>
      </p:pic>
      <p:pic>
        <p:nvPicPr>
          <p:cNvPr id="21" name="Afbeelding 20">
            <a:extLst>
              <a:ext uri="{FF2B5EF4-FFF2-40B4-BE49-F238E27FC236}">
                <a16:creationId xmlns:a16="http://schemas.microsoft.com/office/drawing/2014/main" id="{730D09B4-3820-464B-AD62-3921D1EAF6A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8790" y="2265440"/>
            <a:ext cx="1541688" cy="1127502"/>
          </a:xfrm>
          <a:prstGeom prst="rect">
            <a:avLst/>
          </a:prstGeom>
        </p:spPr>
      </p:pic>
    </p:spTree>
    <p:extLst>
      <p:ext uri="{BB962C8B-B14F-4D97-AF65-F5344CB8AC3E}">
        <p14:creationId xmlns:p14="http://schemas.microsoft.com/office/powerpoint/2010/main" val="2617102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14D21B6C-2B78-4EEF-B57C-FEC686259C1A}"/>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469" y="0"/>
            <a:ext cx="12187062" cy="6857999"/>
          </a:xfrm>
          <a:prstGeom prst="rect">
            <a:avLst/>
          </a:prstGeom>
        </p:spPr>
      </p:pic>
      <p:sp>
        <p:nvSpPr>
          <p:cNvPr id="9" name="Titel 1">
            <a:extLst>
              <a:ext uri="{FF2B5EF4-FFF2-40B4-BE49-F238E27FC236}">
                <a16:creationId xmlns:a16="http://schemas.microsoft.com/office/drawing/2014/main" id="{625ACC2A-277D-4AE9-876B-FB789076272D}"/>
              </a:ext>
            </a:extLst>
          </p:cNvPr>
          <p:cNvSpPr txBox="1">
            <a:spLocks/>
          </p:cNvSpPr>
          <p:nvPr/>
        </p:nvSpPr>
        <p:spPr>
          <a:xfrm>
            <a:off x="8916018" y="1814438"/>
            <a:ext cx="2054330" cy="90568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200" b="1" dirty="0">
                <a:solidFill>
                  <a:srgbClr val="0070C0"/>
                </a:solidFill>
              </a:rPr>
              <a:t>Resultaat</a:t>
            </a:r>
          </a:p>
        </p:txBody>
      </p:sp>
      <p:sp>
        <p:nvSpPr>
          <p:cNvPr id="16" name="Titel 1">
            <a:extLst>
              <a:ext uri="{FF2B5EF4-FFF2-40B4-BE49-F238E27FC236}">
                <a16:creationId xmlns:a16="http://schemas.microsoft.com/office/drawing/2014/main" id="{32089825-2858-4DF8-B6C0-920028B4BA17}"/>
              </a:ext>
            </a:extLst>
          </p:cNvPr>
          <p:cNvSpPr txBox="1">
            <a:spLocks/>
          </p:cNvSpPr>
          <p:nvPr/>
        </p:nvSpPr>
        <p:spPr>
          <a:xfrm>
            <a:off x="261114" y="1814438"/>
            <a:ext cx="2054330" cy="90568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200" b="1" dirty="0">
                <a:solidFill>
                  <a:srgbClr val="0070C0"/>
                </a:solidFill>
              </a:rPr>
              <a:t>Gebruikers</a:t>
            </a:r>
          </a:p>
        </p:txBody>
      </p:sp>
      <p:sp>
        <p:nvSpPr>
          <p:cNvPr id="17" name="Titel 1">
            <a:extLst>
              <a:ext uri="{FF2B5EF4-FFF2-40B4-BE49-F238E27FC236}">
                <a16:creationId xmlns:a16="http://schemas.microsoft.com/office/drawing/2014/main" id="{7E4F13AE-022C-4EF3-8FCC-33B888B0A1FB}"/>
              </a:ext>
            </a:extLst>
          </p:cNvPr>
          <p:cNvSpPr txBox="1">
            <a:spLocks/>
          </p:cNvSpPr>
          <p:nvPr/>
        </p:nvSpPr>
        <p:spPr>
          <a:xfrm>
            <a:off x="3146082" y="1814438"/>
            <a:ext cx="2054330" cy="90568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200" b="1" dirty="0">
                <a:solidFill>
                  <a:srgbClr val="0070C0"/>
                </a:solidFill>
              </a:rPr>
              <a:t>Behoefte</a:t>
            </a:r>
          </a:p>
        </p:txBody>
      </p:sp>
      <p:sp>
        <p:nvSpPr>
          <p:cNvPr id="18" name="Titel 1">
            <a:extLst>
              <a:ext uri="{FF2B5EF4-FFF2-40B4-BE49-F238E27FC236}">
                <a16:creationId xmlns:a16="http://schemas.microsoft.com/office/drawing/2014/main" id="{E6EC80E2-ECD5-4FA9-9F6E-241190FDBB14}"/>
              </a:ext>
            </a:extLst>
          </p:cNvPr>
          <p:cNvSpPr txBox="1">
            <a:spLocks/>
          </p:cNvSpPr>
          <p:nvPr/>
        </p:nvSpPr>
        <p:spPr>
          <a:xfrm>
            <a:off x="6031050" y="1814438"/>
            <a:ext cx="2054330" cy="90568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200" b="1" dirty="0">
                <a:solidFill>
                  <a:srgbClr val="0070C0"/>
                </a:solidFill>
              </a:rPr>
              <a:t>Aanbod</a:t>
            </a:r>
          </a:p>
        </p:txBody>
      </p:sp>
      <p:sp>
        <p:nvSpPr>
          <p:cNvPr id="19" name="Tekstvak 18">
            <a:extLst>
              <a:ext uri="{FF2B5EF4-FFF2-40B4-BE49-F238E27FC236}">
                <a16:creationId xmlns:a16="http://schemas.microsoft.com/office/drawing/2014/main" id="{A0B5E1A8-8023-454D-92BD-471FF3C5C278}"/>
              </a:ext>
            </a:extLst>
          </p:cNvPr>
          <p:cNvSpPr txBox="1"/>
          <p:nvPr/>
        </p:nvSpPr>
        <p:spPr>
          <a:xfrm>
            <a:off x="144776" y="5743526"/>
            <a:ext cx="3362611" cy="707886"/>
          </a:xfrm>
          <a:prstGeom prst="rect">
            <a:avLst/>
          </a:prstGeom>
          <a:noFill/>
        </p:spPr>
        <p:txBody>
          <a:bodyPr wrap="square" rtlCol="0">
            <a:spAutoFit/>
          </a:bodyPr>
          <a:lstStyle/>
          <a:p>
            <a:r>
              <a:rPr lang="nl-NL" sz="2000" dirty="0"/>
              <a:t>(De)centrale overheden, advies- en onderzoeksbureaus</a:t>
            </a:r>
          </a:p>
        </p:txBody>
      </p:sp>
      <p:pic>
        <p:nvPicPr>
          <p:cNvPr id="20" name="Afbeelding 19" descr="Afbeelding met tekst, vectorafbeeldingen&#10;&#10;Automatisch gegenereerde beschrijving">
            <a:extLst>
              <a:ext uri="{FF2B5EF4-FFF2-40B4-BE49-F238E27FC236}">
                <a16:creationId xmlns:a16="http://schemas.microsoft.com/office/drawing/2014/main" id="{5AC16524-2212-410B-BA82-11A6962ADAF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190" y="2846153"/>
            <a:ext cx="2792107" cy="2913781"/>
          </a:xfrm>
          <a:prstGeom prst="rect">
            <a:avLst/>
          </a:prstGeom>
        </p:spPr>
      </p:pic>
      <p:pic>
        <p:nvPicPr>
          <p:cNvPr id="21" name="Afbeelding 20">
            <a:extLst>
              <a:ext uri="{FF2B5EF4-FFF2-40B4-BE49-F238E27FC236}">
                <a16:creationId xmlns:a16="http://schemas.microsoft.com/office/drawing/2014/main" id="{730D09B4-3820-464B-AD62-3921D1EAF6A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8790" y="2265440"/>
            <a:ext cx="1541688" cy="1127502"/>
          </a:xfrm>
          <a:prstGeom prst="rect">
            <a:avLst/>
          </a:prstGeom>
        </p:spPr>
      </p:pic>
      <p:pic>
        <p:nvPicPr>
          <p:cNvPr id="22" name="Afbeelding 21" descr="Afbeelding met tekst, nachthemel&#10;&#10;Automatisch gegenereerde beschrijving">
            <a:extLst>
              <a:ext uri="{FF2B5EF4-FFF2-40B4-BE49-F238E27FC236}">
                <a16:creationId xmlns:a16="http://schemas.microsoft.com/office/drawing/2014/main" id="{C7661DC4-081E-44A7-8B4B-16AF92BDC40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376865" y="1513018"/>
            <a:ext cx="2812463" cy="1683517"/>
          </a:xfrm>
          <a:prstGeom prst="rect">
            <a:avLst/>
          </a:prstGeom>
        </p:spPr>
      </p:pic>
      <p:sp>
        <p:nvSpPr>
          <p:cNvPr id="26" name="Tekstvak 25">
            <a:extLst>
              <a:ext uri="{FF2B5EF4-FFF2-40B4-BE49-F238E27FC236}">
                <a16:creationId xmlns:a16="http://schemas.microsoft.com/office/drawing/2014/main" id="{48FF872C-3E7B-49EB-B2FB-DEC7CEB65C7C}"/>
              </a:ext>
            </a:extLst>
          </p:cNvPr>
          <p:cNvSpPr txBox="1"/>
          <p:nvPr/>
        </p:nvSpPr>
        <p:spPr>
          <a:xfrm>
            <a:off x="2768854" y="2842793"/>
            <a:ext cx="2054330" cy="2862322"/>
          </a:xfrm>
          <a:prstGeom prst="rect">
            <a:avLst/>
          </a:prstGeom>
          <a:noFill/>
        </p:spPr>
        <p:txBody>
          <a:bodyPr wrap="square" rtlCol="0">
            <a:spAutoFit/>
          </a:bodyPr>
          <a:lstStyle/>
          <a:p>
            <a:pPr marL="173038" indent="-173038">
              <a:buFont typeface="Arial" panose="020B0604020202020204" pitchFamily="34" charset="0"/>
              <a:buChar char="•"/>
            </a:pPr>
            <a:r>
              <a:rPr lang="nl-NL" dirty="0"/>
              <a:t>Kwalitatief goede,</a:t>
            </a:r>
          </a:p>
          <a:p>
            <a:pPr marL="173038" indent="-173038"/>
            <a:r>
              <a:rPr lang="nl-NL" dirty="0"/>
              <a:t>	betrouwbare en</a:t>
            </a:r>
          </a:p>
          <a:p>
            <a:pPr marL="173038" indent="-173038"/>
            <a:r>
              <a:rPr lang="nl-NL" dirty="0"/>
              <a:t>	vergelijkbare data t.b.v. de energietransitie;</a:t>
            </a:r>
          </a:p>
          <a:p>
            <a:pPr marL="173038" indent="-173038">
              <a:buFont typeface="Arial" panose="020B0604020202020204" pitchFamily="34" charset="0"/>
              <a:buChar char="•"/>
            </a:pPr>
            <a:r>
              <a:rPr lang="nl-NL" dirty="0"/>
              <a:t>Oplossingen</a:t>
            </a:r>
          </a:p>
          <a:p>
            <a:pPr marL="173038"/>
            <a:r>
              <a:rPr lang="nl-NL" dirty="0"/>
              <a:t>voor knelpunten om die data te genereren en te delen.</a:t>
            </a:r>
          </a:p>
        </p:txBody>
      </p:sp>
    </p:spTree>
    <p:extLst>
      <p:ext uri="{BB962C8B-B14F-4D97-AF65-F5344CB8AC3E}">
        <p14:creationId xmlns:p14="http://schemas.microsoft.com/office/powerpoint/2010/main" val="944067888"/>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1829</Words>
  <Application>Microsoft Office PowerPoint</Application>
  <PresentationFormat>Breedbeeld</PresentationFormat>
  <Paragraphs>200</Paragraphs>
  <Slides>13</Slides>
  <Notes>12</Notes>
  <HiddenSlides>0</HiddenSlides>
  <MMClips>0</MMClips>
  <ScaleCrop>false</ScaleCrop>
  <HeadingPairs>
    <vt:vector size="6" baseType="variant">
      <vt:variant>
        <vt:lpstr>Gebruikte lettertypen</vt:lpstr>
      </vt:variant>
      <vt:variant>
        <vt:i4>4</vt:i4>
      </vt:variant>
      <vt:variant>
        <vt:lpstr>Thema</vt:lpstr>
      </vt:variant>
      <vt:variant>
        <vt:i4>3</vt:i4>
      </vt:variant>
      <vt:variant>
        <vt:lpstr>Diatitels</vt:lpstr>
      </vt:variant>
      <vt:variant>
        <vt:i4>13</vt:i4>
      </vt:variant>
    </vt:vector>
  </HeadingPairs>
  <TitlesOfParts>
    <vt:vector size="20" baseType="lpstr">
      <vt:lpstr>Arial</vt:lpstr>
      <vt:lpstr>Calibri</vt:lpstr>
      <vt:lpstr>Calibri Light</vt:lpstr>
      <vt:lpstr>Wingdings</vt:lpstr>
      <vt:lpstr>Kantoorthema</vt:lpstr>
      <vt:lpstr>1_Kantoorthema</vt:lpstr>
      <vt:lpstr>2_Kantoorthema</vt:lpstr>
      <vt:lpstr>VIVET is een samenwerkingsverband tussen</vt:lpstr>
      <vt:lpstr>Introductie VIVET</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CBS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Exterkate, M.F. (Marja)</dc:creator>
  <cp:lastModifiedBy>Exterkate, M.F. (Marja)</cp:lastModifiedBy>
  <cp:revision>123</cp:revision>
  <dcterms:created xsi:type="dcterms:W3CDTF">2021-11-16T13:37:45Z</dcterms:created>
  <dcterms:modified xsi:type="dcterms:W3CDTF">2022-07-05T06:53:20Z</dcterms:modified>
</cp:coreProperties>
</file>