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4"/>
    <p:sldMasterId id="2147483712" r:id="rId5"/>
  </p:sldMasterIdLst>
  <p:notesMasterIdLst>
    <p:notesMasterId r:id="rId41"/>
  </p:notesMasterIdLst>
  <p:sldIdLst>
    <p:sldId id="298" r:id="rId6"/>
    <p:sldId id="1724" r:id="rId7"/>
    <p:sldId id="1733" r:id="rId8"/>
    <p:sldId id="332" r:id="rId9"/>
    <p:sldId id="338" r:id="rId10"/>
    <p:sldId id="1708" r:id="rId11"/>
    <p:sldId id="1726" r:id="rId12"/>
    <p:sldId id="1699" r:id="rId13"/>
    <p:sldId id="1679" r:id="rId14"/>
    <p:sldId id="1680" r:id="rId15"/>
    <p:sldId id="1792" r:id="rId16"/>
    <p:sldId id="1681" r:id="rId17"/>
    <p:sldId id="1786" r:id="rId18"/>
    <p:sldId id="1598" r:id="rId19"/>
    <p:sldId id="1784" r:id="rId20"/>
    <p:sldId id="1777" r:id="rId21"/>
    <p:sldId id="1778" r:id="rId22"/>
    <p:sldId id="1794" r:id="rId23"/>
    <p:sldId id="1791" r:id="rId24"/>
    <p:sldId id="1781" r:id="rId25"/>
    <p:sldId id="1790" r:id="rId26"/>
    <p:sldId id="1613" r:id="rId27"/>
    <p:sldId id="1798" r:id="rId28"/>
    <p:sldId id="1797" r:id="rId29"/>
    <p:sldId id="1721" r:id="rId30"/>
    <p:sldId id="1775" r:id="rId31"/>
    <p:sldId id="339" r:id="rId32"/>
    <p:sldId id="1800" r:id="rId33"/>
    <p:sldId id="1787" r:id="rId34"/>
    <p:sldId id="1799" r:id="rId35"/>
    <p:sldId id="1796" r:id="rId36"/>
    <p:sldId id="337" r:id="rId37"/>
    <p:sldId id="1626" r:id="rId38"/>
    <p:sldId id="1588" r:id="rId39"/>
    <p:sldId id="1697"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Open Sans" panose="020B0606030504020204" pitchFamily="34" charset="0"/>
      <p:regular r:id="rId48"/>
      <p:bold r:id="rId49"/>
      <p:italic r:id="rId50"/>
      <p:boldItalic r:id="rId51"/>
    </p:embeddedFont>
    <p:embeddedFont>
      <p:font typeface="Open Sans Light" panose="020B0306030504020204" pitchFamily="34" charset="0"/>
      <p:regular r:id="rId52"/>
      <p:bold r:id="rId53"/>
      <p:italic r:id="rId52"/>
      <p:boldItalic r:id="rId54"/>
    </p:embeddedFont>
    <p:embeddedFont>
      <p:font typeface="Open Sans Light (Hoofdtekst)" panose="020B0306030504020204" pitchFamily="34" charset="0"/>
      <p:regular r:id="rId55"/>
      <p:bold r:id="rId56"/>
      <p:italic r:id="rId57"/>
      <p:boldItalic r:id="rId58"/>
    </p:embeddedFont>
    <p:embeddedFont>
      <p:font typeface="Open Sans Semibold" panose="020B0606030504020204" pitchFamily="34" charset="0"/>
      <p:regular r:id="rId59"/>
      <p:bold r:id="rId60"/>
      <p:italic r:id="rId61"/>
      <p:boldItalic r:id="rId6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A41F0D-3B9C-7D8F-0E33-F5A7F640C767}" name="Timo Lagarde" initials="TL" userId="S::timo@lagardeadvies.nl::f0be98a3-333e-4fb7-ac71-cc1e1e345843" providerId="AD"/>
  <p188:author id="{16431014-7B4C-5116-5D2F-3EB9BF226C5B}" name="Sander Baltes" initials="SB" userId="S::sander@groenlicht.nl::ab2a20b0-5c24-418b-ac51-ca430e571ed2" providerId="AD"/>
  <p188:author id="{B7559782-7866-5198-FE64-BBDD5F176811}" name="Nicky Struijker Boudier" initials="NSB" userId="841b22d54400b43e" providerId="Windows Live"/>
  <p188:author id="{D91A99CF-6F65-F18C-0641-FB07D2D38B43}" name="Kristel Lammers | NP RES" initials="KL|NR" userId="S::k.lammers@npres.nl::3a08ea72-856f-452e-bf1f-1c48b280d0f9" providerId="AD"/>
  <p188:author id="{0112C3DA-0247-5E9E-1960-64B55C1E1103}" name="Teun Bolsius" initials="TB" userId="S::teun@groenlicht.nl::71d48893-273c-475b-b8b2-88a271ebc7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Laura van Esterik" initials="LvE" lastIdx="13" clrIdx="6">
    <p:extLst>
      <p:ext uri="{19B8F6BF-5375-455C-9EA6-DF929625EA0E}">
        <p15:presenceInfo xmlns:p15="http://schemas.microsoft.com/office/powerpoint/2012/main" userId="S::vanesterik@emma.nl::801cc79c-25bc-4ebf-b4b2-96d0a053aa6e" providerId="AD"/>
      </p:ext>
    </p:extLst>
  </p:cmAuthor>
  <p:cmAuthor id="1" name="Microsoft Office User" initials="MOU" lastIdx="3" clrIdx="0">
    <p:extLst>
      <p:ext uri="{19B8F6BF-5375-455C-9EA6-DF929625EA0E}">
        <p15:presenceInfo xmlns:p15="http://schemas.microsoft.com/office/powerpoint/2012/main" userId="Microsoft Office User" providerId="None"/>
      </p:ext>
    </p:extLst>
  </p:cmAuthor>
  <p:cmAuthor id="8" name="Milou Doup" initials="MD" lastIdx="14" clrIdx="7">
    <p:extLst>
      <p:ext uri="{19B8F6BF-5375-455C-9EA6-DF929625EA0E}">
        <p15:presenceInfo xmlns:p15="http://schemas.microsoft.com/office/powerpoint/2012/main" userId="S::milou@groenlicht.nl::7a093dc4-fa6c-418d-a729-802b64905ba9" providerId="AD"/>
      </p:ext>
    </p:extLst>
  </p:cmAuthor>
  <p:cmAuthor id="2" name="Timo Lagarde" initials="TL" lastIdx="99" clrIdx="1">
    <p:extLst>
      <p:ext uri="{19B8F6BF-5375-455C-9EA6-DF929625EA0E}">
        <p15:presenceInfo xmlns:p15="http://schemas.microsoft.com/office/powerpoint/2012/main" userId="S::timo@lagardeadvies.nl::f0be98a3-333e-4fb7-ac71-cc1e1e345843" providerId="AD"/>
      </p:ext>
    </p:extLst>
  </p:cmAuthor>
  <p:cmAuthor id="9" name="Nicky Struijker Boudier" initials="NSB [2]" lastIdx="53" clrIdx="8">
    <p:extLst>
      <p:ext uri="{19B8F6BF-5375-455C-9EA6-DF929625EA0E}">
        <p15:presenceInfo xmlns:p15="http://schemas.microsoft.com/office/powerpoint/2012/main" userId="841b22d54400b43e" providerId="Windows Live"/>
      </p:ext>
    </p:extLst>
  </p:cmAuthor>
  <p:cmAuthor id="3" name="Karen Arpad" initials="KA" lastIdx="73" clrIdx="2">
    <p:extLst>
      <p:ext uri="{19B8F6BF-5375-455C-9EA6-DF929625EA0E}">
        <p15:presenceInfo xmlns:p15="http://schemas.microsoft.com/office/powerpoint/2012/main" userId="S::k.arpad@npres.nl::1949cddf-6c9e-41af-a3b0-4878e7051c60" providerId="AD"/>
      </p:ext>
    </p:extLst>
  </p:cmAuthor>
  <p:cmAuthor id="10" name="Teun Bolsius" initials="TB" lastIdx="87" clrIdx="9">
    <p:extLst>
      <p:ext uri="{19B8F6BF-5375-455C-9EA6-DF929625EA0E}">
        <p15:presenceInfo xmlns:p15="http://schemas.microsoft.com/office/powerpoint/2012/main" userId="S::teun@groenlicht.nl::71d48893-273c-475b-b8b2-88a271ebc792" providerId="AD"/>
      </p:ext>
    </p:extLst>
  </p:cmAuthor>
  <p:cmAuthor id="4" name="Kristel Lammers | NP RES" initials="KL|NR" lastIdx="56" clrIdx="3">
    <p:extLst>
      <p:ext uri="{19B8F6BF-5375-455C-9EA6-DF929625EA0E}">
        <p15:presenceInfo xmlns:p15="http://schemas.microsoft.com/office/powerpoint/2012/main" userId="S::k.lammers@npres.nl::3a08ea72-856f-452e-bf1f-1c48b280d0f9" providerId="AD"/>
      </p:ext>
    </p:extLst>
  </p:cmAuthor>
  <p:cmAuthor id="11" name="Marjon Bosman" initials="MB [2]" lastIdx="13" clrIdx="10">
    <p:extLst>
      <p:ext uri="{19B8F6BF-5375-455C-9EA6-DF929625EA0E}">
        <p15:presenceInfo xmlns:p15="http://schemas.microsoft.com/office/powerpoint/2012/main" userId="79d4940c55a3a9b2" providerId="Windows Live"/>
      </p:ext>
    </p:extLst>
  </p:cmAuthor>
  <p:cmAuthor id="5" name="Marjon Bosman" initials="MB" lastIdx="11" clrIdx="4">
    <p:extLst>
      <p:ext uri="{19B8F6BF-5375-455C-9EA6-DF929625EA0E}">
        <p15:presenceInfo xmlns:p15="http://schemas.microsoft.com/office/powerpoint/2012/main" userId="S::m.bosman@npres.nl::041c0a60-0859-46a7-a925-4c6bf922dfc7" providerId="AD"/>
      </p:ext>
    </p:extLst>
  </p:cmAuthor>
  <p:cmAuthor id="12" name="Melanie Schnezler" initials="MS" lastIdx="41" clrIdx="11">
    <p:extLst>
      <p:ext uri="{19B8F6BF-5375-455C-9EA6-DF929625EA0E}">
        <p15:presenceInfo xmlns:p15="http://schemas.microsoft.com/office/powerpoint/2012/main" userId="S::schnezler@emma.nl::52abb2f0-2263-4493-949e-c13fbc24d741" providerId="AD"/>
      </p:ext>
    </p:extLst>
  </p:cmAuthor>
  <p:cmAuthor id="6" name="Nicky Struijker Boudier" initials="NSB" lastIdx="20" clrIdx="5">
    <p:extLst>
      <p:ext uri="{19B8F6BF-5375-455C-9EA6-DF929625EA0E}">
        <p15:presenceInfo xmlns:p15="http://schemas.microsoft.com/office/powerpoint/2012/main" userId="S::n.boudier@npres.nl::50445597-c82d-405a-9392-251efcd759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395F"/>
    <a:srgbClr val="FFFFFF"/>
    <a:srgbClr val="1E72C7"/>
    <a:srgbClr val="7ACBB0"/>
    <a:srgbClr val="F1F8F9"/>
    <a:srgbClr val="28667B"/>
    <a:srgbClr val="F1F9F9"/>
    <a:srgbClr val="6AB4B4"/>
    <a:srgbClr val="D0E5E5"/>
    <a:srgbClr val="F1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5" autoAdjust="0"/>
    <p:restoredTop sz="95238" autoAdjust="0"/>
  </p:normalViewPr>
  <p:slideViewPr>
    <p:cSldViewPr snapToGrid="0">
      <p:cViewPr varScale="1">
        <p:scale>
          <a:sx n="122" d="100"/>
          <a:sy n="122" d="100"/>
        </p:scale>
        <p:origin x="4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3.fntdata"/><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4.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NULL"/><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E90EDD04-362F-8645-8EA6-F485B425C5E6}" type="datetimeFigureOut">
              <a:rPr lang="en-US" smtClean="0"/>
              <a:pPr/>
              <a:t>7/6/22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CC145B76-E778-4E46-9E56-DD6303079263}" type="slidenum">
              <a:rPr lang="en-US" smtClean="0"/>
              <a:pPr/>
              <a:t>‹nr.›</a:t>
            </a:fld>
            <a:endParaRPr lang="en-US" dirty="0"/>
          </a:p>
        </p:txBody>
      </p:sp>
    </p:spTree>
    <p:extLst>
      <p:ext uri="{BB962C8B-B14F-4D97-AF65-F5344CB8AC3E}">
        <p14:creationId xmlns:p14="http://schemas.microsoft.com/office/powerpoint/2010/main" val="38512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69038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t>11</a:t>
            </a:fld>
            <a:endParaRPr lang="en-US"/>
          </a:p>
        </p:txBody>
      </p:sp>
    </p:spTree>
    <p:extLst>
      <p:ext uri="{BB962C8B-B14F-4D97-AF65-F5344CB8AC3E}">
        <p14:creationId xmlns:p14="http://schemas.microsoft.com/office/powerpoint/2010/main" val="3214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pPr/>
              <a:t>12</a:t>
            </a:fld>
            <a:endParaRPr lang="en-US" dirty="0"/>
          </a:p>
        </p:txBody>
      </p:sp>
    </p:spTree>
    <p:extLst>
      <p:ext uri="{BB962C8B-B14F-4D97-AF65-F5344CB8AC3E}">
        <p14:creationId xmlns:p14="http://schemas.microsoft.com/office/powerpoint/2010/main" val="400781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382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31986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75824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19445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03568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90402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40075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26221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55852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pPr/>
              <a:t>22</a:t>
            </a:fld>
            <a:endParaRPr lang="en-US" dirty="0"/>
          </a:p>
        </p:txBody>
      </p:sp>
    </p:spTree>
    <p:extLst>
      <p:ext uri="{BB962C8B-B14F-4D97-AF65-F5344CB8AC3E}">
        <p14:creationId xmlns:p14="http://schemas.microsoft.com/office/powerpoint/2010/main" val="8787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656115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0583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0583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pPr/>
              <a:t>26</a:t>
            </a:fld>
            <a:endParaRPr lang="en-US" dirty="0"/>
          </a:p>
        </p:txBody>
      </p:sp>
    </p:spTree>
    <p:extLst>
      <p:ext uri="{BB962C8B-B14F-4D97-AF65-F5344CB8AC3E}">
        <p14:creationId xmlns:p14="http://schemas.microsoft.com/office/powerpoint/2010/main" val="3942370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20099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055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386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786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96180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12543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02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7173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41147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C145B76-E778-4E46-9E56-DD6303079263}" type="slidenum">
              <a:rPr lang="en-US" smtClean="0"/>
              <a:t>6</a:t>
            </a:fld>
            <a:endParaRPr lang="en-US"/>
          </a:p>
        </p:txBody>
      </p:sp>
    </p:spTree>
    <p:extLst>
      <p:ext uri="{BB962C8B-B14F-4D97-AF65-F5344CB8AC3E}">
        <p14:creationId xmlns:p14="http://schemas.microsoft.com/office/powerpoint/2010/main" val="1204398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25675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2488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p:txBody>
      </p:sp>
      <p:sp>
        <p:nvSpPr>
          <p:cNvPr id="4" name="Tijdelijke aanduiding voor dianummer 3"/>
          <p:cNvSpPr>
            <a:spLocks noGrp="1"/>
          </p:cNvSpPr>
          <p:nvPr>
            <p:ph type="sldNum" sz="quarter" idx="5"/>
          </p:nvPr>
        </p:nvSpPr>
        <p:spPr/>
        <p:txBody>
          <a:bodyPr/>
          <a:lstStyle/>
          <a:p>
            <a:fld id="{CC145B76-E778-4E46-9E56-DD6303079263}" type="slidenum">
              <a:rPr lang="en-US" smtClean="0"/>
              <a:t>9</a:t>
            </a:fld>
            <a:endParaRPr lang="en-US"/>
          </a:p>
        </p:txBody>
      </p:sp>
    </p:spTree>
    <p:extLst>
      <p:ext uri="{BB962C8B-B14F-4D97-AF65-F5344CB8AC3E}">
        <p14:creationId xmlns:p14="http://schemas.microsoft.com/office/powerpoint/2010/main" val="8209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95932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8.sv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8.svg"/><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a:prstGeom prst="rect">
            <a:avLst/>
          </a:prstGeom>
        </p:spPr>
        <p:txBody>
          <a:bodyPr wrap="none">
            <a:noAutofit/>
          </a:bodyPr>
          <a:lstStyle>
            <a:lvl1pPr algn="ctr">
              <a:defRPr sz="28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7/6/22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4" name="Afbeelding 3">
            <a:extLst>
              <a:ext uri="{FF2B5EF4-FFF2-40B4-BE49-F238E27FC236}">
                <a16:creationId xmlns:a16="http://schemas.microsoft.com/office/drawing/2014/main" id="{B9896512-DCCF-8C4B-B9D5-7BE76B649FBF}"/>
              </a:ext>
            </a:extLst>
          </p:cNvPr>
          <p:cNvPicPr>
            <a:picLocks noChangeAspect="1"/>
          </p:cNvPicPr>
          <p:nvPr userDrawn="1"/>
        </p:nvPicPr>
        <p:blipFill>
          <a:blip r:embed="rId4"/>
          <a:stretch>
            <a:fillRect/>
          </a:stretch>
        </p:blipFill>
        <p:spPr>
          <a:xfrm>
            <a:off x="4635893" y="308096"/>
            <a:ext cx="3026230" cy="1162620"/>
          </a:xfrm>
          <a:prstGeom prst="rect">
            <a:avLst/>
          </a:prstGeom>
        </p:spPr>
      </p:pic>
    </p:spTree>
    <p:extLst>
      <p:ext uri="{BB962C8B-B14F-4D97-AF65-F5344CB8AC3E}">
        <p14:creationId xmlns:p14="http://schemas.microsoft.com/office/powerpoint/2010/main" val="380357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097534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1250465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2459243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06-07-2022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8" name="Picture 7">
            <a:extLst>
              <a:ext uri="{FF2B5EF4-FFF2-40B4-BE49-F238E27FC236}">
                <a16:creationId xmlns:a16="http://schemas.microsoft.com/office/drawing/2014/main" id="{1E303C3C-319C-EA48-8A19-8105A79F2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42401697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0" i="0">
                <a:solidFill>
                  <a:schemeClr val="accent3"/>
                </a:solidFill>
                <a:latin typeface="Calibri" panose="020F050202020403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86174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727608"/>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lang="en-US" dirty="0"/>
            </a:lvl1pPr>
            <a:lvl2pPr marL="493713" indent="-182563">
              <a:buClr>
                <a:schemeClr val="accent3"/>
              </a:buClr>
              <a:defRPr lang="en-US" dirty="0"/>
            </a:lvl2pPr>
            <a:lvl3pPr marL="804863" indent="-177800">
              <a:buClr>
                <a:schemeClr val="accent3"/>
              </a:buClr>
              <a:defRPr lang="en-US" dirty="0"/>
            </a:lvl3pPr>
            <a:lvl4pPr marL="1035050" indent="-180975">
              <a:buClr>
                <a:schemeClr val="accent3"/>
              </a:buClr>
              <a:defRPr lang="en-US" dirty="0"/>
            </a:lvl4pPr>
            <a:lvl5pPr marL="1260475" indent="-144463">
              <a:buClr>
                <a:schemeClr val="accent3"/>
              </a:buCl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1800" b="1"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normAutofit/>
          </a:bodyPr>
          <a:lstStyle>
            <a:lvl1pPr>
              <a:defRPr sz="1400"/>
            </a:lvl1pPr>
          </a:lstStyle>
          <a:p>
            <a:r>
              <a:rPr lang="nl-NL" dirty="0"/>
              <a:t>Klik op het pictogram als u een afbeelding wilt toevoegen</a:t>
            </a:r>
          </a:p>
        </p:txBody>
      </p:sp>
    </p:spTree>
    <p:extLst>
      <p:ext uri="{BB962C8B-B14F-4D97-AF65-F5344CB8AC3E}">
        <p14:creationId xmlns:p14="http://schemas.microsoft.com/office/powerpoint/2010/main" val="3719344936"/>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0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1800" b="0" i="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1600" b="0" i="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Titel</a:t>
            </a:r>
          </a:p>
        </p:txBody>
      </p:sp>
    </p:spTree>
    <p:extLst>
      <p:ext uri="{BB962C8B-B14F-4D97-AF65-F5344CB8AC3E}">
        <p14:creationId xmlns:p14="http://schemas.microsoft.com/office/powerpoint/2010/main" val="25031523"/>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xfrm>
            <a:off x="695325" y="301013"/>
            <a:ext cx="10801350" cy="472361"/>
          </a:xfrm>
          <a:prstGeom prst="rect">
            <a:avLst/>
          </a:prstGeom>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7/6/22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95220262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a:prstGeom prst="rect">
            <a:avLst/>
          </a:prstGeom>
        </p:spPr>
        <p:txBody>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7/6/22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108379873"/>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a:xfrm>
            <a:off x="695325" y="301013"/>
            <a:ext cx="10801350" cy="472361"/>
          </a:xfrm>
          <a:prstGeom prst="rect">
            <a:avLst/>
          </a:prstGeom>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7/6/22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414279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7/6/22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8596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7/6/22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924446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8973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863665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prstGeom prst="rect">
            <a:avLst/>
          </a:prstGeom>
          <a:noFill/>
        </p:spPr>
        <p:txBody>
          <a:bodyPr wrap="none" bIns="108000"/>
          <a:lstStyle>
            <a:lvl1pPr algn="l">
              <a:defRPr sz="2000" b="0" i="0">
                <a:latin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647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Open Sans" panose="020B060603050402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Open Sans" panose="020B060603050402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02467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701025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prstGeom prst="rect">
            <a:avLst/>
          </a:prstGeo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Open Sans" panose="020B0606030504020204" pitchFamily="34" charset="0"/>
              </a:rPr>
              <a:t>Het Expertise Centrum </a:t>
            </a:r>
            <a:r>
              <a:rPr lang="en-US" sz="1000" b="0" i="0" dirty="0" err="1">
                <a:solidFill>
                  <a:schemeClr val="tx2"/>
                </a:solidFill>
                <a:latin typeface="Open Sans" panose="020B0606030504020204" pitchFamily="34" charset="0"/>
              </a:rPr>
              <a:t>Warmte</a:t>
            </a:r>
            <a:r>
              <a:rPr lang="en-US" sz="1000" b="0" i="0" dirty="0">
                <a:solidFill>
                  <a:schemeClr val="tx2"/>
                </a:solidFill>
                <a:latin typeface="Open Sans" panose="020B0606030504020204" pitchFamily="34" charset="0"/>
              </a:rPr>
              <a:t> 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3EAE9138-07F7-D543-B01B-26A2FBFD3D00}"/>
              </a:ext>
            </a:extLst>
          </p:cNvPr>
          <p:cNvPicPr>
            <a:picLocks noChangeAspect="1"/>
          </p:cNvPicPr>
          <p:nvPr userDrawn="1"/>
        </p:nvPicPr>
        <p:blipFill>
          <a:blip r:embed="rId6"/>
          <a:stretch>
            <a:fillRect/>
          </a:stretch>
        </p:blipFill>
        <p:spPr>
          <a:xfrm>
            <a:off x="10533562" y="6464254"/>
            <a:ext cx="950401" cy="365126"/>
          </a:xfrm>
          <a:prstGeom prst="rect">
            <a:avLst/>
          </a:prstGeom>
        </p:spPr>
      </p:pic>
    </p:spTree>
    <p:extLst>
      <p:ext uri="{BB962C8B-B14F-4D97-AF65-F5344CB8AC3E}">
        <p14:creationId xmlns:p14="http://schemas.microsoft.com/office/powerpoint/2010/main" val="1816696674"/>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2404542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normAutofit/>
          </a:bodyPr>
          <a:lstStyle>
            <a:lvl1pPr marL="381000" indent="-403225">
              <a:lnSpc>
                <a:spcPct val="100000"/>
              </a:lnSpc>
              <a:buFont typeface="+mj-lt"/>
              <a:buAutoNum type="arabicPeriod"/>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717550" indent="-358775">
              <a:lnSpc>
                <a:spcPct val="100000"/>
              </a:lnSpc>
              <a:buFont typeface="+mj-lt"/>
              <a:buAutoNum type="arabicPeriod"/>
              <a:defRPr sz="1800" b="0" i="0">
                <a:latin typeface="Open Sans Light" panose="020B0306030504020204" pitchFamily="34" charset="0"/>
                <a:ea typeface="Open Sans Light" panose="020B0306030504020204" pitchFamily="34" charset="0"/>
                <a:cs typeface="Open Sans Light" panose="020B0306030504020204" pitchFamily="34" charset="0"/>
              </a:defRPr>
            </a:lvl2pPr>
            <a:lvl3pPr marL="1074738" indent="-357188">
              <a:lnSpc>
                <a:spcPct val="100000"/>
              </a:lnSpc>
              <a:buFont typeface="+mj-lt"/>
              <a:buAutoNum type="arabicPeriod"/>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46200" indent="-271463">
              <a:lnSpc>
                <a:spcPct val="100000"/>
              </a:lnSpc>
              <a:buFont typeface="+mj-lt"/>
              <a:buAutoNum type="arabicPeriod"/>
              <a:defRPr sz="1000" b="0" i="0">
                <a:latin typeface="Open Sans Light" panose="020B0306030504020204" pitchFamily="34" charset="0"/>
                <a:ea typeface="Open Sans Light" panose="020B0306030504020204" pitchFamily="34" charset="0"/>
                <a:cs typeface="Open Sans Light" panose="020B0306030504020204" pitchFamily="34" charset="0"/>
              </a:defRPr>
            </a:lvl4pPr>
            <a:lvl5pPr marL="1616075" indent="-269875">
              <a:lnSpc>
                <a:spcPct val="100000"/>
              </a:lnSpc>
              <a:buFont typeface="+mj-lt"/>
              <a:buAutoNum type="arabicPeriod"/>
              <a:defRPr sz="10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normAutofit/>
          </a:bodyPr>
          <a:lstStyle>
            <a:lvl1pPr>
              <a:defRPr sz="1400"/>
            </a:lvl1pPr>
          </a:lstStyle>
          <a:p>
            <a:r>
              <a:rPr lang="nl-NL" dirty="0"/>
              <a:t>Klik op het pictogram om een </a:t>
            </a:r>
            <a:r>
              <a:rPr lang="nl-NL" dirty="0" err="1"/>
              <a:t>SmartArt-graphic</a:t>
            </a:r>
            <a:r>
              <a:rPr lang="nl-NL" dirty="0"/>
              <a:t> toe te voegen</a:t>
            </a:r>
          </a:p>
        </p:txBody>
      </p:sp>
    </p:spTree>
    <p:extLst>
      <p:ext uri="{BB962C8B-B14F-4D97-AF65-F5344CB8AC3E}">
        <p14:creationId xmlns:p14="http://schemas.microsoft.com/office/powerpoint/2010/main" val="283061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noAutofit/>
          </a:bodyPr>
          <a:lstStyle>
            <a:lvl1pPr marL="0" indent="0" algn="ctr">
              <a:buNone/>
              <a:defRPr sz="1600"/>
            </a:lvl1pPr>
            <a:lvl2pPr marL="0" indent="0" algn="ctr">
              <a:buNone/>
              <a:defRPr sz="1400"/>
            </a:lvl2pPr>
            <a:lvl3pPr marL="0" indent="0" algn="ctr">
              <a:buNone/>
              <a:defRPr sz="1200"/>
            </a:lvl3pPr>
            <a:lvl4pPr marL="0" indent="0" algn="ctr">
              <a:buNone/>
              <a:defRPr sz="1100"/>
            </a:lvl4pPr>
            <a:lvl5pPr marL="0" indent="0" algn="ctr">
              <a:buNone/>
              <a:defRPr sz="11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normAutofit/>
          </a:bodyPr>
          <a:lstStyle>
            <a:lvl1pPr marL="0" indent="0" algn="ctr">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669274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lvl1pPr>
              <a:defRPr>
                <a:solidFill>
                  <a:schemeClr val="tx2"/>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normAutofit/>
          </a:bodyPr>
          <a:lstStyle>
            <a:lvl1pPr marL="0" indent="0" algn="ctr">
              <a:buNone/>
              <a:defRPr sz="1400"/>
            </a:lvl1pPr>
            <a:lvl2pPr marL="0" indent="0" algn="ctr">
              <a:buNone/>
              <a:defRPr sz="1200"/>
            </a:lvl2pPr>
            <a:lvl3pPr marL="0" indent="0" algn="ctr">
              <a:buNone/>
              <a:defRPr sz="1100"/>
            </a:lvl3pPr>
            <a:lvl4pPr marL="0" indent="0" algn="ctr">
              <a:buNone/>
              <a:defRPr sz="1050"/>
            </a:lvl4pPr>
            <a:lvl5pPr marL="0" indent="0" algn="ctr">
              <a:buNone/>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normAutofit/>
          </a:bodyPr>
          <a:lstStyle>
            <a:lvl1pPr marL="0" indent="0" algn="ctr">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495153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prstGeom prst="rect">
            <a:avLst/>
          </a:prstGeo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normAutofit/>
          </a:bodyPr>
          <a:lstStyle>
            <a:lvl1pPr marL="322262" indent="-342900">
              <a:buClr>
                <a:schemeClr val="accent4"/>
              </a:buClr>
              <a:buFont typeface="+mj-lt"/>
              <a:buAutoNum type="arabicPeriod"/>
              <a:defRPr sz="1400"/>
            </a:lvl1pPr>
            <a:lvl2pPr marL="657225" indent="-342900">
              <a:buClr>
                <a:schemeClr val="accent4"/>
              </a:buClr>
              <a:buFont typeface="+mj-lt"/>
              <a:buAutoNum type="arabicPeriod"/>
              <a:defRPr sz="1200"/>
            </a:lvl2pPr>
            <a:lvl3pPr marL="969962" indent="-342900">
              <a:buClr>
                <a:schemeClr val="accent4"/>
              </a:buClr>
              <a:buFont typeface="+mj-lt"/>
              <a:buAutoNum type="arabicPeriod"/>
              <a:defRPr sz="1100"/>
            </a:lvl3pPr>
            <a:lvl4pPr marL="1081087" indent="-228600">
              <a:buClr>
                <a:schemeClr val="accent4"/>
              </a:buClr>
              <a:buFont typeface="+mj-lt"/>
              <a:buAutoNum type="arabicPeriod"/>
              <a:defRPr sz="1050"/>
            </a:lvl4pPr>
            <a:lvl5pPr marL="1346200" indent="-228600">
              <a:buClr>
                <a:schemeClr val="accent4"/>
              </a:buClr>
              <a:buFont typeface="+mj-lt"/>
              <a:buAutoNum type="arabicPeriod"/>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2562306217"/>
      </p:ext>
    </p:extLst>
  </p:cSld>
  <p:clrMapOvr>
    <a:masterClrMapping/>
  </p:clrMapOvr>
  <p:extLst>
    <p:ext uri="{DCECCB84-F9BA-43D5-87BE-67443E8EF086}">
      <p15:sldGuideLst xmlns:p15="http://schemas.microsoft.com/office/powerpoint/2012/main">
        <p15:guide id="1" pos="756" userDrawn="1">
          <p15:clr>
            <a:srgbClr val="FBAE40"/>
          </p15:clr>
        </p15:guide>
        <p15:guide id="2" pos="692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221426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sz="1400" b="0" i="0" dirty="0">
                <a:latin typeface="Open Sans" panose="020B0606030504020204" pitchFamily="34" charset="0"/>
                <a:ea typeface="Open Sans" panose="020B0606030504020204" pitchFamily="34" charset="0"/>
                <a:cs typeface="Open Sans" panose="020B0606030504020204" pitchFamily="34" charset="0"/>
              </a:defRPr>
            </a:lvl1pPr>
            <a:lvl2pPr marL="457200" indent="-174625">
              <a:lnSpc>
                <a:spcPct val="90000"/>
              </a:lnSpc>
              <a:spcBef>
                <a:spcPts val="0"/>
              </a:spcBef>
              <a:buFont typeface="Arial" panose="020B0604020202020204" pitchFamily="34" charset="0"/>
              <a:buChar char="•"/>
              <a:defRPr lang="en-US" sz="1200" b="0" i="0" dirty="0">
                <a:latin typeface="Open Sans" panose="020B0606030504020204" pitchFamily="34" charset="0"/>
                <a:ea typeface="Open Sans" panose="020B0606030504020204" pitchFamily="34" charset="0"/>
                <a:cs typeface="Open Sans" panose="020B0606030504020204" pitchFamily="34" charset="0"/>
              </a:defRPr>
            </a:lvl2pPr>
            <a:lvl3pPr marL="717550" indent="-271463">
              <a:lnSpc>
                <a:spcPct val="90000"/>
              </a:lnSpc>
              <a:spcBef>
                <a:spcPts val="0"/>
              </a:spcBef>
              <a:buFont typeface="Arial" panose="020B0604020202020204" pitchFamily="34" charset="0"/>
              <a:buChar char="•"/>
              <a:defRPr lang="en-US" sz="1600" b="0" i="0" dirty="0">
                <a:latin typeface="Open Sans" panose="020B0606030504020204" pitchFamily="34" charset="0"/>
                <a:ea typeface="Open Sans" panose="020B0606030504020204" pitchFamily="34" charset="0"/>
                <a:cs typeface="Open Sans" panose="020B0606030504020204" pitchFamily="34" charset="0"/>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2473153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3906006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2294537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normAutofit/>
          </a:bodyPr>
          <a:lstStyle>
            <a:lvl1pPr marL="0" indent="0" algn="ctr">
              <a:buNone/>
              <a:defRPr sz="1400"/>
            </a:lvl1pPr>
          </a:lstStyle>
          <a:p>
            <a:pPr lvl="0"/>
            <a:r>
              <a:rPr lang="nl-NL" dirty="0"/>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nl-NL" dirty="0"/>
              <a:t>Subtitel</a:t>
            </a:r>
          </a:p>
        </p:txBody>
      </p:sp>
    </p:spTree>
    <p:extLst>
      <p:ext uri="{BB962C8B-B14F-4D97-AF65-F5344CB8AC3E}">
        <p14:creationId xmlns:p14="http://schemas.microsoft.com/office/powerpoint/2010/main" val="372087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Tree>
    <p:extLst>
      <p:ext uri="{BB962C8B-B14F-4D97-AF65-F5344CB8AC3E}">
        <p14:creationId xmlns:p14="http://schemas.microsoft.com/office/powerpoint/2010/main" val="150594855"/>
      </p:ext>
    </p:extLst>
  </p:cSld>
  <p:clrMapOvr>
    <a:masterClrMapping/>
  </p:clrMapOvr>
  <p:extLst>
    <p:ext uri="{DCECCB84-F9BA-43D5-87BE-67443E8EF086}">
      <p15:sldGuideLst xmlns:p15="http://schemas.microsoft.com/office/powerpoint/2012/main">
        <p15:guide id="1" pos="4067" userDrawn="1">
          <p15:clr>
            <a:srgbClr val="FBAE40"/>
          </p15:clr>
        </p15:guide>
        <p15:guide id="4" pos="361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normAutofit/>
          </a:bodyPr>
          <a:lstStyle>
            <a:lvl1pPr>
              <a:lnSpc>
                <a:spcPct val="150000"/>
              </a:lnSpc>
              <a:spcBef>
                <a:spcPts val="0"/>
              </a:spcBef>
              <a:defRPr sz="1400"/>
            </a:lvl1pPr>
            <a:lvl2pPr>
              <a:lnSpc>
                <a:spcPct val="150000"/>
              </a:lnSpc>
              <a:spcBef>
                <a:spcPts val="0"/>
              </a:spcBef>
              <a:defRPr sz="1200"/>
            </a:lvl2pPr>
            <a:lvl3pPr>
              <a:lnSpc>
                <a:spcPct val="150000"/>
              </a:lnSpc>
              <a:spcBef>
                <a:spcPts val="0"/>
              </a:spcBef>
              <a:defRPr sz="1100"/>
            </a:lvl3pPr>
            <a:lvl4pPr>
              <a:lnSpc>
                <a:spcPct val="150000"/>
              </a:lnSpc>
              <a:spcBef>
                <a:spcPts val="0"/>
              </a:spcBef>
              <a:defRPr sz="1050"/>
            </a:lvl4pPr>
            <a:lvl5pPr>
              <a:lnSpc>
                <a:spcPct val="150000"/>
              </a:lnSpc>
              <a:spcBef>
                <a:spcPts val="0"/>
              </a:spcBef>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91707546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normAutofit/>
          </a:bodyPr>
          <a:lstStyle>
            <a:lvl1pPr marL="0" indent="0">
              <a:buNone/>
              <a:defRPr sz="1400"/>
            </a:lvl1pPr>
          </a:lstStyle>
          <a:p>
            <a:r>
              <a:rPr lang="nl-NL" dirty="0"/>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004553807"/>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Open Sans" panose="020B060603050402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normAutofit/>
          </a:bodyPr>
          <a:lstStyle>
            <a:lvl1pPr>
              <a:defRPr sz="1400"/>
            </a:lvl1pPr>
            <a:lvl2pPr>
              <a:defRPr sz="1200"/>
            </a:lvl2pPr>
            <a:lvl3pPr>
              <a:defRPr sz="1100"/>
            </a:lvl3pPr>
            <a:lvl4pPr>
              <a:defRPr sz="1050"/>
            </a:lvl4pPr>
            <a:lvl5pPr>
              <a:defRPr sz="105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Open Sans" panose="020B0606030504020204" pitchFamily="34" charset="0"/>
              </a:defRPr>
            </a:lvl1pPr>
          </a:lstStyle>
          <a:p>
            <a:pPr lvl="0"/>
            <a:r>
              <a:rPr lang="nl-NL" dirty="0"/>
              <a:t>Titel</a:t>
            </a:r>
          </a:p>
        </p:txBody>
      </p:sp>
    </p:spTree>
    <p:extLst>
      <p:ext uri="{BB962C8B-B14F-4D97-AF65-F5344CB8AC3E}">
        <p14:creationId xmlns:p14="http://schemas.microsoft.com/office/powerpoint/2010/main" val="2603646001"/>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normAutofit/>
          </a:bodyPr>
          <a:lstStyle>
            <a:lvl1pPr>
              <a:defRPr sz="1600"/>
            </a:lvl1pPr>
            <a:lvl2pPr>
              <a:defRPr sz="1400"/>
            </a:lvl2pPr>
            <a:lvl3pPr>
              <a:defRPr sz="1200"/>
            </a:lvl3pPr>
            <a:lvl4pPr>
              <a:defRPr sz="1100"/>
            </a:lvl4pPr>
            <a:lvl5pPr>
              <a:defRPr sz="11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normAutofit/>
          </a:bodyPr>
          <a:lstStyle>
            <a:lvl1pPr>
              <a:defRPr sz="1800"/>
            </a:lvl1pPr>
            <a:lvl2pPr>
              <a:defRPr sz="1600"/>
            </a:lvl2pPr>
            <a:lvl3pPr>
              <a:defRPr sz="1400"/>
            </a:lvl3pPr>
            <a:lvl4pPr>
              <a:defRPr sz="1200"/>
            </a:lvl4pPr>
            <a:lvl5pPr>
              <a:defRPr sz="12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normAutofit/>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normAutofit/>
          </a:bodyPr>
          <a:lstStyle>
            <a:lvl1pPr marL="0" indent="0" algn="ctr">
              <a:buNone/>
              <a:defRPr sz="1800" b="1" i="0">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418371278"/>
      </p:ext>
    </p:extLst>
  </p:cSld>
  <p:clrMapOvr>
    <a:masterClrMapping/>
  </p:clrMapOvr>
  <p:extLst>
    <p:ext uri="{DCECCB84-F9BA-43D5-87BE-67443E8EF086}">
      <p15:sldGuideLst xmlns:p15="http://schemas.microsoft.com/office/powerpoint/2012/main">
        <p15:guide id="1" pos="3840" userDrawn="1">
          <p15:clr>
            <a:srgbClr val="FBAE40"/>
          </p15:clr>
        </p15:guide>
        <p15:guide id="2" pos="1300" userDrawn="1">
          <p15:clr>
            <a:srgbClr val="FBAE40"/>
          </p15:clr>
        </p15:guide>
        <p15:guide id="3" pos="63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Open Sans" panose="020B060603050402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Open Sans" panose="020B060603050402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Open Sans" panose="020B060603050402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011845679"/>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prstGeom prst="rect">
            <a:avLst/>
          </a:prstGeo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Afbeelding 16">
            <a:extLst>
              <a:ext uri="{FF2B5EF4-FFF2-40B4-BE49-F238E27FC236}">
                <a16:creationId xmlns:a16="http://schemas.microsoft.com/office/drawing/2014/main" id="{AD96AF23-3BE2-DD4D-A291-9AEA85D892CD}"/>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301756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prstGeom prst="rect">
            <a:avLst/>
          </a:prstGeo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7/6/22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346135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690271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5" y="301013"/>
            <a:ext cx="10801350" cy="472361"/>
          </a:xfrm>
          <a:prstGeom prst="rect">
            <a:avLst/>
          </a:prstGeom>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Open Sans Light" panose="020B0306030504020204" pitchFamily="34" charset="0"/>
                <a:ea typeface="Open Sans Light" panose="020B0306030504020204" pitchFamily="34" charset="0"/>
                <a:cs typeface="Open Sans Light" panose="020B030603050402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492402419"/>
      </p:ext>
    </p:extLst>
  </p:cSld>
  <p:clrMapOvr>
    <a:masterClrMapping/>
  </p:clrMapOvr>
  <p:extLst>
    <p:ext uri="{DCECCB84-F9BA-43D5-87BE-67443E8EF086}">
      <p15:sldGuideLst xmlns:p15="http://schemas.microsoft.com/office/powerpoint/2012/main">
        <p15:guide id="2" pos="4067" userDrawn="1">
          <p15:clr>
            <a:srgbClr val="FBAE40"/>
          </p15:clr>
        </p15:guide>
        <p15:guide id="3" pos="361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5" y="301013"/>
            <a:ext cx="10801350" cy="472361"/>
          </a:xfrm>
          <a:prstGeom prst="rect">
            <a:avLst/>
          </a:prstGeom>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1800" b="0" i="0">
                <a:latin typeface="Open Sans Light" panose="020B0306030504020204" pitchFamily="34" charset="0"/>
                <a:ea typeface="Open Sans Light" panose="020B0306030504020204" pitchFamily="34" charset="0"/>
                <a:cs typeface="Open Sans Light" panose="020B030603050402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2276286561"/>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userDrawn="1">
          <p15:clr>
            <a:srgbClr val="FBAE40"/>
          </p15:clr>
        </p15:guide>
        <p15:guide id="5" pos="6834"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prstGeom prst="rect">
            <a:avLst/>
          </a:prstGeo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2" name="Afbeelding 11">
            <a:extLst>
              <a:ext uri="{FF2B5EF4-FFF2-40B4-BE49-F238E27FC236}">
                <a16:creationId xmlns:a16="http://schemas.microsoft.com/office/drawing/2014/main" id="{D4A88FB0-DAB6-214D-8696-8E96E9673100}"/>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3688228150"/>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0" name="Afbeelding 9">
            <a:extLst>
              <a:ext uri="{FF2B5EF4-FFF2-40B4-BE49-F238E27FC236}">
                <a16:creationId xmlns:a16="http://schemas.microsoft.com/office/drawing/2014/main" id="{214BF4F8-92E6-0749-A805-1FC629B0B26E}"/>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1752082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09947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953441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prstGeom prst="rect">
            <a:avLst/>
          </a:prstGeo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895353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06-07-2022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9" name="Afbeelding 8">
            <a:extLst>
              <a:ext uri="{FF2B5EF4-FFF2-40B4-BE49-F238E27FC236}">
                <a16:creationId xmlns:a16="http://schemas.microsoft.com/office/drawing/2014/main" id="{C49DBAF3-C0EF-1941-B52E-B5CAB70B787B}"/>
              </a:ext>
            </a:extLst>
          </p:cNvPr>
          <p:cNvPicPr>
            <a:picLocks noChangeAspect="1"/>
          </p:cNvPicPr>
          <p:nvPr userDrawn="1"/>
        </p:nvPicPr>
        <p:blipFill>
          <a:blip r:embed="rId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441255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Open Sans" panose="020B06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1" i="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285029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600" b="0" i="0" baseline="0" dirty="0">
                <a:latin typeface="Open Sans" panose="020B060603050402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801606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1" i="0" dirty="0" err="1">
                <a:latin typeface="Open Sans" panose="020B0606030504020204" pitchFamily="34" charset="0"/>
                <a:ea typeface="Open Sans" panose="020B0606030504020204" pitchFamily="34" charset="0"/>
                <a:cs typeface="Open Sans" panose="020B0606030504020204" pitchFamily="34" charset="0"/>
              </a:rPr>
              <a:t>npres.nl</a:t>
            </a:r>
            <a:endParaRPr lang="en-US" b="1"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3" name="Afbeelding 12">
            <a:extLst>
              <a:ext uri="{FF2B5EF4-FFF2-40B4-BE49-F238E27FC236}">
                <a16:creationId xmlns:a16="http://schemas.microsoft.com/office/drawing/2014/main" id="{F254F525-8DF6-844C-AE23-30CD6AB2B2BE}"/>
              </a:ext>
            </a:extLst>
          </p:cNvPr>
          <p:cNvPicPr>
            <a:picLocks noChangeAspect="1"/>
          </p:cNvPicPr>
          <p:nvPr userDrawn="1"/>
        </p:nvPicPr>
        <p:blipFill>
          <a:blip r:embed="rId4"/>
          <a:stretch>
            <a:fillRect/>
          </a:stretch>
        </p:blipFill>
        <p:spPr>
          <a:xfrm>
            <a:off x="4635893" y="1779782"/>
            <a:ext cx="3026230" cy="1162620"/>
          </a:xfrm>
          <a:prstGeom prst="rect">
            <a:avLst/>
          </a:prstGeom>
        </p:spPr>
      </p:pic>
      <p:pic>
        <p:nvPicPr>
          <p:cNvPr id="14" name="Afbeelding 13">
            <a:extLst>
              <a:ext uri="{FF2B5EF4-FFF2-40B4-BE49-F238E27FC236}">
                <a16:creationId xmlns:a16="http://schemas.microsoft.com/office/drawing/2014/main" id="{2C6474B4-5384-7645-B2DB-7033F2C05BDD}"/>
              </a:ext>
            </a:extLst>
          </p:cNvPr>
          <p:cNvPicPr>
            <a:picLocks noChangeAspect="1"/>
          </p:cNvPicPr>
          <p:nvPr userDrawn="1"/>
        </p:nvPicPr>
        <p:blipFill>
          <a:blip r:embed="rId4"/>
          <a:stretch>
            <a:fillRect/>
          </a:stretch>
        </p:blipFill>
        <p:spPr>
          <a:xfrm>
            <a:off x="10590165" y="6468382"/>
            <a:ext cx="820569" cy="315247"/>
          </a:xfrm>
          <a:prstGeom prst="rect">
            <a:avLst/>
          </a:prstGeom>
        </p:spPr>
      </p:pic>
    </p:spTree>
    <p:extLst>
      <p:ext uri="{BB962C8B-B14F-4D97-AF65-F5344CB8AC3E}">
        <p14:creationId xmlns:p14="http://schemas.microsoft.com/office/powerpoint/2010/main" val="1208876584"/>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0"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7/6/22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Calibri Light" panose="020F0302020204030204" pitchFamily="34" charset="0"/>
                <a:ea typeface="Calibri Light" panose="020F0302020204030204" pitchFamily="34" charset="0"/>
                <a:cs typeface="Calibri Light" panose="020F030202020403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2207550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724603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0" i="0" dirty="0">
                <a:latin typeface="Calibri" panose="020F0502020204030204" pitchFamily="34" charset="0"/>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2pPr>
            <a:lvl3pPr marL="717550" indent="-271463">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3632259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7/6/22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4109385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0" i="0" baseline="0" dirty="0">
                <a:latin typeface="Calibri" panose="020F050202020403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1533799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531875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120084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3682238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760427"/>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a:prstGeom prst="rect">
            <a:avLst/>
          </a:prstGeom>
        </p:spPr>
        <p:txBody>
          <a:bodyPr vert="horz" wrap="none" lIns="0" tIns="0" rIns="0" bIns="0" rtlCol="0" anchor="ctr" anchorCtr="0">
            <a:noAutofit/>
          </a:bodyPr>
          <a:lstStyle>
            <a:lvl1pPr>
              <a:defRPr lang="en-US" sz="1800" b="1" i="0" dirty="0">
                <a:latin typeface="Open Sans" panose="020B0606030504020204" pitchFamily="34" charset="0"/>
                <a:ea typeface="Open Sans" panose="020B0606030504020204" pitchFamily="34" charset="0"/>
                <a:cs typeface="Open Sans" panose="020B060603050402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582710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282902"/>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6953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649362472"/>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b="0" i="0">
                <a:solidFill>
                  <a:schemeClr val="accent1"/>
                </a:solidFill>
                <a:latin typeface="Calibri" panose="020F050202020403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b="0" i="0">
                <a:solidFill>
                  <a:schemeClr val="accent1"/>
                </a:solidFill>
                <a:latin typeface="Calibri Light" panose="020F0302020204030204" pitchFamily="34" charset="0"/>
              </a:defRPr>
            </a:lvl1pPr>
          </a:lstStyle>
          <a:p>
            <a:pPr lvl="0"/>
            <a:r>
              <a:rPr lang="nl-NL" dirty="0"/>
              <a:t>Titel</a:t>
            </a:r>
          </a:p>
        </p:txBody>
      </p:sp>
    </p:spTree>
    <p:extLst>
      <p:ext uri="{BB962C8B-B14F-4D97-AF65-F5344CB8AC3E}">
        <p14:creationId xmlns:p14="http://schemas.microsoft.com/office/powerpoint/2010/main" val="279553836"/>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7/6/22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306543300"/>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7/6/22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643665766"/>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7/6/22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4084554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7/6/22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793121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7/6/22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1887084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85162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a:prstGeom prst="rect">
            <a:avLst/>
          </a:prstGeom>
        </p:spPr>
        <p:txBody>
          <a:bodyPr vert="horz" wrap="none" lIns="0" tIns="0" rIns="0" bIns="0" rtlCol="0" anchor="ctr" anchorCtr="0">
            <a:noAutofit/>
          </a:bodyPr>
          <a:lstStyle>
            <a:lvl1pPr>
              <a:defRPr lang="en-US" sz="1600" b="0" i="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2175320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b="0" i="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965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Light" panose="020F0302020204030204" pitchFamily="34" charset="0"/>
            </a:endParaRPr>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0" i="0">
                <a:solidFill>
                  <a:schemeClr val="bg1"/>
                </a:solidFill>
                <a:latin typeface="Calibri" panose="020F050202020403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2121092365"/>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76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7098503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012856"/>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680175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0" i="0" dirty="0" err="1">
                <a:latin typeface="Calibri Light" panose="020F0302020204030204" pitchFamily="34" charset="0"/>
              </a:rPr>
              <a:t>npres.nl</a:t>
            </a:r>
            <a:endParaRPr lang="en-US" b="0" i="0" dirty="0">
              <a:latin typeface="Calibri Light" panose="020F030202020403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50294A39-C0FF-414B-A70F-6898AD1B7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088" y="1705295"/>
            <a:ext cx="3051822" cy="1172451"/>
          </a:xfrm>
          <a:prstGeom prst="rect">
            <a:avLst/>
          </a:prstGeom>
        </p:spPr>
      </p:pic>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94C33DC0-50CB-BA4C-ACA3-3561D38985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2326717895"/>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Calibri Light" panose="020F0302020204030204" pitchFamily="34" charset="0"/>
              </a:rPr>
              <a:t>Het </a:t>
            </a:r>
            <a:r>
              <a:rPr lang="en-US" sz="1000" b="0" i="0" dirty="0">
                <a:solidFill>
                  <a:schemeClr val="tx2"/>
                </a:solidFill>
                <a:latin typeface="Calibri" panose="020F0502020204030204" pitchFamily="34" charset="0"/>
              </a:rPr>
              <a:t>Expertise Centrum </a:t>
            </a:r>
            <a:r>
              <a:rPr lang="en-US" sz="1000" b="0" i="0" dirty="0" err="1">
                <a:solidFill>
                  <a:schemeClr val="tx2"/>
                </a:solidFill>
                <a:latin typeface="Calibri" panose="020F0502020204030204" pitchFamily="34" charset="0"/>
              </a:rPr>
              <a:t>Warmte</a:t>
            </a:r>
            <a:r>
              <a:rPr lang="en-US" sz="1000" b="0" i="0" dirty="0">
                <a:solidFill>
                  <a:schemeClr val="tx2"/>
                </a:solidFill>
                <a:latin typeface="Calibri" panose="020F0502020204030204" pitchFamily="34" charset="0"/>
              </a:rPr>
              <a:t> </a:t>
            </a:r>
            <a:r>
              <a:rPr lang="en-US" sz="1000" b="0" i="0" dirty="0">
                <a:solidFill>
                  <a:schemeClr val="tx2"/>
                </a:solidFill>
                <a:latin typeface="Calibri Light" panose="020F0302020204030204" pitchFamily="34" charset="0"/>
              </a:rPr>
              <a:t>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3CD600-F7F3-E441-8ED3-090CA0FBC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91046"/>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1298202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lstStyle>
            <a:lvl1pPr marL="381000" indent="-403225">
              <a:lnSpc>
                <a:spcPct val="100000"/>
              </a:lnSpc>
              <a:buFont typeface="+mj-lt"/>
              <a:buAutoNum type="arabicPeriod"/>
              <a:defRPr sz="2400" b="0" i="0">
                <a:latin typeface="Calibri" panose="020F0502020204030204" pitchFamily="34" charset="0"/>
              </a:defRPr>
            </a:lvl1pPr>
            <a:lvl2pPr marL="717550" indent="-358775">
              <a:lnSpc>
                <a:spcPct val="100000"/>
              </a:lnSpc>
              <a:buFont typeface="+mj-lt"/>
              <a:buAutoNum type="arabicPeriod"/>
              <a:defRPr sz="2200"/>
            </a:lvl2pPr>
            <a:lvl3pPr marL="1074738" indent="-357188">
              <a:lnSpc>
                <a:spcPct val="100000"/>
              </a:lnSpc>
              <a:buFont typeface="+mj-lt"/>
              <a:buAutoNum type="arabicPeriod"/>
              <a:defRPr sz="2000"/>
            </a:lvl3pPr>
            <a:lvl4pPr marL="1346200" indent="-271463">
              <a:lnSpc>
                <a:spcPct val="100000"/>
              </a:lnSpc>
              <a:buFont typeface="+mj-lt"/>
              <a:buAutoNum type="arabicPeriod"/>
              <a:defRPr/>
            </a:lvl4pPr>
            <a:lvl5pPr marL="1616075" indent="-269875">
              <a:lnSpc>
                <a:spcPct val="100000"/>
              </a:lnSpc>
              <a:buFont typeface="+mj-lt"/>
              <a:buAutoNum type="arabicPeriod"/>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lstStyle/>
          <a:p>
            <a:r>
              <a:rPr lang="nl-NL"/>
              <a:t>Klik op het pictogram om een SmartArt-graphic toe te voegen</a:t>
            </a:r>
          </a:p>
        </p:txBody>
      </p:sp>
    </p:spTree>
    <p:extLst>
      <p:ext uri="{BB962C8B-B14F-4D97-AF65-F5344CB8AC3E}">
        <p14:creationId xmlns:p14="http://schemas.microsoft.com/office/powerpoint/2010/main" val="107171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a:prstGeom prst="rect">
            <a:avLst/>
          </a:prstGeom>
        </p:spPr>
        <p:txBody>
          <a:bodyPr vert="horz" wrap="none" lIns="0" tIns="0" rIns="0" bIns="0" rtlCol="0" anchor="ctr" anchorCtr="0">
            <a:noAutofit/>
          </a:bodyPr>
          <a:lstStyle>
            <a:lvl1pPr>
              <a:defRPr lang="en-US" sz="1600" b="0" i="0" dirty="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Open Sans" panose="020B060603050402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4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sz="1800" b="1" i="0" dirty="0">
                <a:latin typeface="Open Sans" panose="020B0606030504020204" pitchFamily="34" charset="0"/>
                <a:ea typeface="Open Sans" panose="020B0606030504020204" pitchFamily="34" charset="0"/>
                <a:cs typeface="Open Sans" panose="020B0606030504020204" pitchFamily="34" charset="0"/>
              </a:rPr>
              <a:t>Click to edit Master title style</a:t>
            </a:r>
          </a:p>
        </p:txBody>
      </p:sp>
    </p:spTree>
    <p:extLst>
      <p:ext uri="{BB962C8B-B14F-4D97-AF65-F5344CB8AC3E}">
        <p14:creationId xmlns:p14="http://schemas.microsoft.com/office/powerpoint/2010/main" val="1545935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345656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2483221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lstStyle>
            <a:lvl1pPr marL="322262" indent="-342900">
              <a:buClr>
                <a:schemeClr val="accent4"/>
              </a:buClr>
              <a:buFont typeface="+mj-lt"/>
              <a:buAutoNum type="arabicPeriod"/>
              <a:defRPr/>
            </a:lvl1pPr>
            <a:lvl2pPr marL="657225" indent="-342900">
              <a:buClr>
                <a:schemeClr val="accent4"/>
              </a:buClr>
              <a:buFont typeface="+mj-lt"/>
              <a:buAutoNum type="arabicPeriod"/>
              <a:defRPr/>
            </a:lvl2pPr>
            <a:lvl3pPr marL="969962" indent="-342900">
              <a:buClr>
                <a:schemeClr val="accent4"/>
              </a:buClr>
              <a:buFont typeface="+mj-lt"/>
              <a:buAutoNum type="arabicPeriod"/>
              <a:defRPr/>
            </a:lvl3pPr>
            <a:lvl4pPr marL="1081087" indent="-228600">
              <a:buClr>
                <a:schemeClr val="accent4"/>
              </a:buClr>
              <a:buFont typeface="+mj-lt"/>
              <a:buAutoNum type="arabicPeriod"/>
              <a:defRPr/>
            </a:lvl4pPr>
            <a:lvl5pPr marL="1346200" indent="-228600">
              <a:buClr>
                <a:schemeClr val="accent4"/>
              </a:buClr>
              <a:buFont typeface="+mj-lt"/>
              <a:buAutoNum type="arabicPeriod"/>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11726882"/>
      </p:ext>
    </p:extLst>
  </p:cSld>
  <p:clrMapOvr>
    <a:masterClrMapping/>
  </p:clrMapOvr>
  <p:extLst>
    <p:ext uri="{DCECCB84-F9BA-43D5-87BE-67443E8EF086}">
      <p15:sldGuideLst xmlns:p15="http://schemas.microsoft.com/office/powerpoint/2012/main">
        <p15:guide id="1" pos="756">
          <p15:clr>
            <a:srgbClr val="FBAE40"/>
          </p15:clr>
        </p15:guide>
        <p15:guide id="2" pos="69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525879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782430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4266711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546635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538819272"/>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01466576"/>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lstStyle>
            <a:lvl1pPr marL="0" indent="0">
              <a:buNone/>
              <a:defRPr/>
            </a:lvl1pPr>
          </a:lstStyle>
          <a:p>
            <a:r>
              <a:rPr lang="nl-NL"/>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24329774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Open Sans" panose="020B060603050402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prstGeom prst="rect">
            <a:avLst/>
          </a:prstGeo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7/6/22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sz="1400"/>
            </a:lvl1pPr>
            <a:lvl2pPr marL="493713" indent="-182563">
              <a:buClr>
                <a:schemeClr val="accent3"/>
              </a:buClr>
              <a:defRPr sz="1200"/>
            </a:lvl2pPr>
            <a:lvl3pPr marL="804863" indent="-177800">
              <a:buClr>
                <a:schemeClr val="accent3"/>
              </a:buClr>
              <a:defRPr sz="1100"/>
            </a:lvl3pPr>
            <a:lvl4pPr marL="1035050" indent="-180975">
              <a:buClr>
                <a:schemeClr val="accent3"/>
              </a:buClr>
              <a:defRPr sz="1050"/>
            </a:lvl4pPr>
            <a:lvl5pPr marL="1260475" indent="-144463">
              <a:buClr>
                <a:schemeClr val="accent3"/>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210531"/>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Calibri" panose="020F050202020403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859993134"/>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280823225"/>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Calibri" panose="020F050202020403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Calibri Light" panose="020F030202020403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144689705"/>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7FFC7CAA-8C07-7F4C-A431-0C46E2303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4547797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Calibri" panose="020F0502020204030204" pitchFamily="34" charset="0"/>
              </a:defRPr>
            </a:lvl1pPr>
            <a:lvl2pPr>
              <a:defRPr>
                <a:solidFill>
                  <a:schemeClr val="bg1"/>
                </a:solidFill>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83007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Calibri" panose="020F05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732803539"/>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2800" b="0" i="0">
                <a:latin typeface="Calibri Light" panose="020F03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762682180"/>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p15:clr>
            <a:srgbClr val="FBAE40"/>
          </p15:clr>
        </p15:guide>
        <p15:guide id="5" pos="683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Picture 16">
            <a:extLst>
              <a:ext uri="{FF2B5EF4-FFF2-40B4-BE49-F238E27FC236}">
                <a16:creationId xmlns:a16="http://schemas.microsoft.com/office/drawing/2014/main" id="{DCF0A363-70B9-1D45-B2D9-257709FBD7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2435035895"/>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06-07-2022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5" name="Picture 14">
            <a:extLst>
              <a:ext uri="{FF2B5EF4-FFF2-40B4-BE49-F238E27FC236}">
                <a16:creationId xmlns:a16="http://schemas.microsoft.com/office/drawing/2014/main" id="{8C83E2C2-4C15-8C4E-9043-457D944D2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944794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44548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image" Target="../media/image1.png"/><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image" Target="../media/image13.png"/><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6F3341E8-3378-4079-8E6F-73EF8D0A8D7D}" type="datetime1">
              <a:rPr lang="en-US" smtClean="0"/>
              <a:pPr/>
              <a:t>7/6/22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titel 4">
            <a:extLst>
              <a:ext uri="{FF2B5EF4-FFF2-40B4-BE49-F238E27FC236}">
                <a16:creationId xmlns:a16="http://schemas.microsoft.com/office/drawing/2014/main" id="{4B977C3A-9F59-A84B-88F0-76ABD14E3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pic>
        <p:nvPicPr>
          <p:cNvPr id="13" name="Afbeelding 12">
            <a:extLst>
              <a:ext uri="{FF2B5EF4-FFF2-40B4-BE49-F238E27FC236}">
                <a16:creationId xmlns:a16="http://schemas.microsoft.com/office/drawing/2014/main" id="{E43937AD-FA5C-5B4F-84F3-F528A2D5FD73}"/>
              </a:ext>
            </a:extLst>
          </p:cNvPr>
          <p:cNvPicPr>
            <a:picLocks noChangeAspect="1"/>
          </p:cNvPicPr>
          <p:nvPr userDrawn="1"/>
        </p:nvPicPr>
        <p:blipFill>
          <a:blip r:embed="rId53"/>
          <a:stretch>
            <a:fillRect/>
          </a:stretch>
        </p:blipFill>
        <p:spPr>
          <a:xfrm>
            <a:off x="10533562" y="6455941"/>
            <a:ext cx="950401" cy="365126"/>
          </a:xfrm>
          <a:prstGeom prst="rect">
            <a:avLst/>
          </a:prstGeom>
        </p:spPr>
      </p:pic>
    </p:spTree>
    <p:extLst>
      <p:ext uri="{BB962C8B-B14F-4D97-AF65-F5344CB8AC3E}">
        <p14:creationId xmlns:p14="http://schemas.microsoft.com/office/powerpoint/2010/main" val="16001440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8" r:id="rId21"/>
    <p:sldLayoutId id="2147483709" r:id="rId22"/>
    <p:sldLayoutId id="2147483679" r:id="rId23"/>
    <p:sldLayoutId id="2147483650" r:id="rId24"/>
    <p:sldLayoutId id="2147483675" r:id="rId25"/>
    <p:sldLayoutId id="2147483673" r:id="rId26"/>
    <p:sldLayoutId id="2147483674" r:id="rId27"/>
    <p:sldLayoutId id="2147483670" r:id="rId28"/>
    <p:sldLayoutId id="2147483661" r:id="rId29"/>
    <p:sldLayoutId id="2147483680" r:id="rId30"/>
    <p:sldLayoutId id="2147483681" r:id="rId31"/>
    <p:sldLayoutId id="2147483682" r:id="rId32"/>
    <p:sldLayoutId id="2147483664" r:id="rId33"/>
    <p:sldLayoutId id="2147483678" r:id="rId34"/>
    <p:sldLayoutId id="2147483665" r:id="rId35"/>
    <p:sldLayoutId id="2147483683" r:id="rId36"/>
    <p:sldLayoutId id="2147483663" r:id="rId37"/>
    <p:sldLayoutId id="2147483666" r:id="rId38"/>
    <p:sldLayoutId id="2147483671" r:id="rId39"/>
    <p:sldLayoutId id="2147483660" r:id="rId40"/>
    <p:sldLayoutId id="2147483652" r:id="rId41"/>
    <p:sldLayoutId id="2147483677" r:id="rId42"/>
    <p:sldLayoutId id="2147483667" r:id="rId43"/>
    <p:sldLayoutId id="2147483656" r:id="rId44"/>
    <p:sldLayoutId id="2147483672" r:id="rId45"/>
    <p:sldLayoutId id="2147483676" r:id="rId46"/>
    <p:sldLayoutId id="2147483654" r:id="rId47"/>
    <p:sldLayoutId id="2147483668" r:id="rId48"/>
    <p:sldLayoutId id="2147483659" r:id="rId49"/>
    <p:sldLayoutId id="2147483711" r:id="rId50"/>
  </p:sldLayoutIdLst>
  <p:hf hdr="0"/>
  <p:txStyles>
    <p:titleStyle>
      <a:lvl1pPr algn="ctr" defTabSz="914400" rtl="0" eaLnBrk="1" latinLnBrk="0" hangingPunct="1">
        <a:lnSpc>
          <a:spcPct val="90000"/>
        </a:lnSpc>
        <a:spcBef>
          <a:spcPct val="0"/>
        </a:spcBef>
        <a:buNone/>
        <a:defRPr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F3341E8-3378-4079-8E6F-73EF8D0A8D7D}" type="datetime1">
              <a:rPr lang="en-US" smtClean="0"/>
              <a:pPr/>
              <a:t>7/6/22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5"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56"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0285351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Lst>
  <p:hf hdr="0"/>
  <p:txStyles>
    <p:titleStyle>
      <a:lvl1pPr algn="ctr" defTabSz="914400" rtl="0" eaLnBrk="1" latinLnBrk="0" hangingPunct="1">
        <a:lnSpc>
          <a:spcPct val="90000"/>
        </a:lnSpc>
        <a:spcBef>
          <a:spcPct val="0"/>
        </a:spcBef>
        <a:buNone/>
        <a:defRPr sz="2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sfryslan.frl/nieuws/afwegingskader-prioritering-nulelie-projecte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brabant.nl/actueel/nieuws/energie/2022/nieuwe-tool-geeft-inzicht-in-brabantse-energietransiti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www.res-oneren.nl/"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_ftnref2"/><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gionale-energiestrategie.nl/leefomgeving/planmerplicht/default.aspx"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hyperlink" Target="https://www.regionale-energiestrategie.nl/bibliotheek/ruimtegebruik/res+en+milieueffectrapportage+mer/1731474.asp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21.xml"/><Relationship Id="rId16" Type="http://schemas.openxmlformats.org/officeDocument/2006/relationships/image" Target="../media/image68.png"/><Relationship Id="rId1" Type="http://schemas.openxmlformats.org/officeDocument/2006/relationships/slideLayout" Target="../slideLayouts/slideLayout2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hyperlink" Target="https://www.nvde.nl/nvdeblogs/maatschappelijke-tenders-voor-zonne-en-windenergie/"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view.officeapps.live.com/op/view.aspx?src=https%3A%2F%2Fregionale-energiestrategie.mett.nl%2Fdocumenten%2Fhandlerdownloadfiles.ashx%3Fidnv%3D2062325&amp;wdOrigin=BROWSELINK"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www.regionale-energiestrategie.nl/ondersteuning/handreiking2/2049228.aspx"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energieparticiatie.nl/" TargetMode="External"/><Relationship Id="rId3" Type="http://schemas.openxmlformats.org/officeDocument/2006/relationships/hyperlink" Target="https://www.regionale-energiestrategie.nl/leefomgeving/leertraject+leefomgeving/default.aspx" TargetMode="External"/><Relationship Id="rId7" Type="http://schemas.openxmlformats.org/officeDocument/2006/relationships/hyperlink" Target="https://www.dewereldvanb.nl/" TargetMode="External"/><Relationship Id="rId12" Type="http://schemas.openxmlformats.org/officeDocument/2006/relationships/hyperlink" Target="http://www.npres.nl/" TargetMode="External"/><Relationship Id="rId2" Type="http://schemas.openxmlformats.org/officeDocument/2006/relationships/hyperlink" Target="https://www.helpdeskwindopland.nl/default.aspx" TargetMode="External"/><Relationship Id="rId1" Type="http://schemas.openxmlformats.org/officeDocument/2006/relationships/slideLayout" Target="../slideLayouts/slideLayout10.xml"/><Relationship Id="rId6" Type="http://schemas.openxmlformats.org/officeDocument/2006/relationships/hyperlink" Target="https://www.regionale-energiestrategie.nl/documenten/handlerdownloadfiles.ashx?idnv=2202978" TargetMode="External"/><Relationship Id="rId11" Type="http://schemas.openxmlformats.org/officeDocument/2006/relationships/hyperlink" Target="https://www.lcnk.nl/nieuws/2246303.aspx?t=Narratief-Klimaat-en-Energie-" TargetMode="External"/><Relationship Id="rId5" Type="http://schemas.openxmlformats.org/officeDocument/2006/relationships/hyperlink" Target="https://www.regionale-energiestrategie.nl/Nieuws/2076007.aspx" TargetMode="External"/><Relationship Id="rId10" Type="http://schemas.openxmlformats.org/officeDocument/2006/relationships/hyperlink" Target="https://www.regionale-energiestrategie.nl/participatie/volksvertegenwoordiger/default.aspx" TargetMode="External"/><Relationship Id="rId4" Type="http://schemas.openxmlformats.org/officeDocument/2006/relationships/hyperlink" Target="https://www.regionale-energiestrategie.nl/werkwijze/data+monitoring/default.aspx" TargetMode="External"/><Relationship Id="rId9" Type="http://schemas.openxmlformats.org/officeDocument/2006/relationships/hyperlink" Target="https://media.regionale-energiestrategie.nl/resgespreksassistent/"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5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helpdeskwindopland.nl/praktijkvoorbeelden/2158310.aspx?t=Handreiking-lokale-normering-windparken-regio-Rotterdam"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hyperlink" Target="https://www.regionale-energiestrategie.nl/praktijkverhalen/2204535.aspx?t=%e2%80%98Mijn-toekomstdroom-Zonnepark-Branderwal-als-regionale-energiehub%e2%80%98"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5291601"/>
            <a:ext cx="10795485" cy="784754"/>
          </a:xfrm>
        </p:spPr>
        <p:txBody>
          <a:bodyPr/>
          <a:lstStyle/>
          <a:p>
            <a:r>
              <a:rPr lang="en-US" dirty="0"/>
              <a:t>100% </a:t>
            </a:r>
            <a:r>
              <a:rPr lang="en-US" dirty="0" err="1"/>
              <a:t>Foto</a:t>
            </a:r>
            <a:r>
              <a:rPr lang="en-US" dirty="0"/>
              <a:t> </a:t>
            </a:r>
            <a:r>
              <a:rPr lang="en-US" dirty="0" err="1"/>
              <a:t>juli</a:t>
            </a:r>
            <a:r>
              <a:rPr lang="en-US" dirty="0"/>
              <a:t> 2022</a:t>
            </a:r>
            <a:br>
              <a:rPr lang="en-US" dirty="0"/>
            </a:br>
            <a:br>
              <a:rPr lang="en-US" dirty="0"/>
            </a:br>
            <a:r>
              <a:rPr lang="en-US" sz="1400" b="0" i="1" dirty="0" err="1"/>
              <a:t>Definitief</a:t>
            </a:r>
            <a:r>
              <a:rPr lang="en-US" sz="1400" b="0" i="1" dirty="0"/>
              <a:t> 7 </a:t>
            </a:r>
            <a:r>
              <a:rPr lang="en-US" sz="1400" b="0" i="1" dirty="0" err="1"/>
              <a:t>juli</a:t>
            </a:r>
            <a:r>
              <a:rPr lang="en-US" sz="1400" b="0" i="1" dirty="0"/>
              <a:t> 2022</a:t>
            </a:r>
            <a:br>
              <a:rPr lang="en-US" sz="2000" b="1" i="1" dirty="0"/>
            </a:br>
            <a:endParaRPr lang="nl-NL" sz="2000" b="1" i="1" dirty="0"/>
          </a:p>
        </p:txBody>
      </p:sp>
    </p:spTree>
    <p:extLst>
      <p:ext uri="{BB962C8B-B14F-4D97-AF65-F5344CB8AC3E}">
        <p14:creationId xmlns:p14="http://schemas.microsoft.com/office/powerpoint/2010/main" val="1582394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Energiesysteem</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t>Energiesysteem</a:t>
            </a:r>
            <a:endParaRPr lang="en-US" dirty="0"/>
          </a:p>
        </p:txBody>
      </p:sp>
      <p:sp>
        <p:nvSpPr>
          <p:cNvPr id="4" name="Tijdelijke aanduiding voor inhoud 3">
            <a:extLst>
              <a:ext uri="{FF2B5EF4-FFF2-40B4-BE49-F238E27FC236}">
                <a16:creationId xmlns:a16="http://schemas.microsoft.com/office/drawing/2014/main" id="{BAED81D3-0171-304C-A9EB-DF6526A630F7}"/>
              </a:ext>
            </a:extLst>
          </p:cNvPr>
          <p:cNvSpPr>
            <a:spLocks noGrp="1"/>
          </p:cNvSpPr>
          <p:nvPr>
            <p:ph idx="1"/>
          </p:nvPr>
        </p:nvSpPr>
        <p:spPr>
          <a:xfrm>
            <a:off x="694183" y="1998133"/>
            <a:ext cx="5198618" cy="4033041"/>
          </a:xfrm>
        </p:spPr>
        <p:txBody>
          <a:bodyPr/>
          <a:lstStyle/>
          <a:p>
            <a:pPr>
              <a:spcAft>
                <a:spcPts val="800"/>
              </a:spcAft>
            </a:pPr>
            <a:r>
              <a:rPr lang="nl-NL" sz="1300" dirty="0">
                <a:solidFill>
                  <a:schemeClr val="tx2"/>
                </a:solidFill>
                <a:effectLst/>
                <a:latin typeface="+mn-lt"/>
                <a:ea typeface="Calibri" panose="020F0502020204030204" pitchFamily="34" charset="0"/>
                <a:cs typeface="Arial" panose="020B0604020202020204" pitchFamily="34" charset="0"/>
              </a:rPr>
              <a:t>In vrijwel alle regio’s is inmiddels sprake van netcongestie. In minimaal </a:t>
            </a:r>
            <a:r>
              <a:rPr lang="nl-NL" sz="1300" dirty="0" err="1">
                <a:solidFill>
                  <a:schemeClr val="tx2"/>
                </a:solidFill>
                <a:effectLst/>
                <a:latin typeface="+mn-lt"/>
                <a:ea typeface="Calibri" panose="020F0502020204030204" pitchFamily="34" charset="0"/>
                <a:cs typeface="Arial" panose="020B0604020202020204" pitchFamily="34" charset="0"/>
              </a:rPr>
              <a:t>tweederde</a:t>
            </a:r>
            <a:r>
              <a:rPr lang="nl-NL" sz="1300" dirty="0">
                <a:solidFill>
                  <a:schemeClr val="tx2"/>
                </a:solidFill>
                <a:effectLst/>
                <a:latin typeface="+mn-lt"/>
                <a:ea typeface="Calibri" panose="020F0502020204030204" pitchFamily="34" charset="0"/>
                <a:cs typeface="Arial" panose="020B0604020202020204" pitchFamily="34" charset="0"/>
              </a:rPr>
              <a:t> van de regio’s loopt de uitvoering van projecten hierdoor naar verwachting vertraging op</a:t>
            </a:r>
            <a:r>
              <a:rPr lang="nl-NL" sz="1300" dirty="0">
                <a:solidFill>
                  <a:schemeClr val="tx2"/>
                </a:solidFill>
                <a:latin typeface="+mn-lt"/>
                <a:ea typeface="Calibri" panose="020F0502020204030204" pitchFamily="34" charset="0"/>
                <a:cs typeface="Arial" panose="020B0604020202020204" pitchFamily="34" charset="0"/>
              </a:rPr>
              <a:t>. </a:t>
            </a:r>
          </a:p>
          <a:p>
            <a:pPr>
              <a:spcAft>
                <a:spcPts val="800"/>
              </a:spcAft>
            </a:pPr>
            <a:r>
              <a:rPr lang="nl-NL" sz="1300" dirty="0">
                <a:solidFill>
                  <a:schemeClr val="tx2"/>
                </a:solidFill>
                <a:latin typeface="+mn-lt"/>
                <a:ea typeface="Calibri" panose="020F0502020204030204" pitchFamily="34" charset="0"/>
                <a:cs typeface="Arial" panose="020B0604020202020204" pitchFamily="34" charset="0"/>
              </a:rPr>
              <a:t>De verwachting in veel regio’s is dat ambities niet precies in de huidige </a:t>
            </a:r>
            <a:r>
              <a:rPr lang="nl-NL" sz="1300" dirty="0">
                <a:solidFill>
                  <a:schemeClr val="tx2"/>
                </a:solidFill>
                <a:ea typeface="Calibri" panose="020F0502020204030204" pitchFamily="34" charset="0"/>
                <a:cs typeface="Arial" panose="020B0604020202020204" pitchFamily="34" charset="0"/>
              </a:rPr>
              <a:t>vorm gerealiseerd zullen worden. Er zijn slimme oplo</a:t>
            </a:r>
            <a:r>
              <a:rPr lang="nl-NL" sz="1300" dirty="0">
                <a:solidFill>
                  <a:schemeClr val="tx2"/>
                </a:solidFill>
                <a:latin typeface="+mn-lt"/>
                <a:ea typeface="Calibri" panose="020F0502020204030204" pitchFamily="34" charset="0"/>
                <a:cs typeface="Arial" panose="020B0604020202020204" pitchFamily="34" charset="0"/>
              </a:rPr>
              <a:t>ssingen nodig om ambities te realiseren. </a:t>
            </a:r>
            <a:r>
              <a:rPr lang="nl-NL" sz="1300" dirty="0">
                <a:solidFill>
                  <a:schemeClr val="tx2"/>
                </a:solidFill>
                <a:effectLst/>
                <a:latin typeface="+mn-lt"/>
                <a:ea typeface="Calibri" panose="020F0502020204030204" pitchFamily="34" charset="0"/>
                <a:cs typeface="Arial" panose="020B0604020202020204" pitchFamily="34" charset="0"/>
              </a:rPr>
              <a:t>Er wordt ook gezocht naar combinaties met </a:t>
            </a:r>
            <a:r>
              <a:rPr lang="nl-NL" sz="1300" dirty="0">
                <a:solidFill>
                  <a:schemeClr val="tx2"/>
                </a:solidFill>
                <a:latin typeface="+mn-lt"/>
                <a:ea typeface="Calibri" panose="020F0502020204030204" pitchFamily="34" charset="0"/>
                <a:cs typeface="Arial" panose="020B0604020202020204" pitchFamily="34" charset="0"/>
              </a:rPr>
              <a:t>vraag (industrie, woningbouw, etc.) </a:t>
            </a:r>
            <a:r>
              <a:rPr lang="nl-NL" sz="1300" dirty="0">
                <a:solidFill>
                  <a:schemeClr val="tx2"/>
                </a:solidFill>
                <a:effectLst/>
                <a:latin typeface="+mn-lt"/>
                <a:ea typeface="Calibri" panose="020F0502020204030204" pitchFamily="34" charset="0"/>
                <a:cs typeface="Arial" panose="020B0604020202020204" pitchFamily="34" charset="0"/>
              </a:rPr>
              <a:t>en andere manieren om het net te ontlasten of uitbreidingen te</a:t>
            </a:r>
            <a:r>
              <a:rPr lang="nl-NL" sz="1300" dirty="0">
                <a:solidFill>
                  <a:schemeClr val="tx2"/>
                </a:solidFill>
                <a:latin typeface="+mn-lt"/>
                <a:ea typeface="Calibri" panose="020F0502020204030204" pitchFamily="34" charset="0"/>
                <a:cs typeface="Arial" panose="020B0604020202020204" pitchFamily="34" charset="0"/>
              </a:rPr>
              <a:t> versnellen</a:t>
            </a:r>
            <a:r>
              <a:rPr lang="nl-NL" sz="1300" dirty="0">
                <a:solidFill>
                  <a:schemeClr val="tx2"/>
                </a:solidFill>
                <a:effectLst/>
                <a:latin typeface="+mn-lt"/>
                <a:ea typeface="Calibri" panose="020F0502020204030204" pitchFamily="34" charset="0"/>
                <a:cs typeface="Arial" panose="020B0604020202020204" pitchFamily="34" charset="0"/>
              </a:rPr>
              <a:t>. </a:t>
            </a:r>
            <a:r>
              <a:rPr lang="nl-NL" sz="1300" dirty="0">
                <a:solidFill>
                  <a:schemeClr val="tx2"/>
                </a:solidFill>
                <a:latin typeface="+mn-lt"/>
                <a:ea typeface="Calibri" panose="020F0502020204030204" pitchFamily="34" charset="0"/>
                <a:cs typeface="Arial" panose="020B0604020202020204" pitchFamily="34" charset="0"/>
              </a:rPr>
              <a:t>Op steeds meer plekken begint een ecosysteem te ontstaan rondom het energiesysteem. </a:t>
            </a:r>
            <a:endParaRPr lang="nl-NL" sz="1300" dirty="0">
              <a:solidFill>
                <a:schemeClr val="tx2"/>
              </a:solidFill>
              <a:effectLst/>
              <a:latin typeface="+mn-lt"/>
              <a:ea typeface="Calibri" panose="020F0502020204030204" pitchFamily="34" charset="0"/>
              <a:cs typeface="Arial" panose="020B0604020202020204" pitchFamily="34" charset="0"/>
            </a:endParaRPr>
          </a:p>
          <a:p>
            <a:pPr>
              <a:spcAft>
                <a:spcPts val="800"/>
              </a:spcAft>
            </a:pPr>
            <a:r>
              <a:rPr lang="nl-NL" sz="1300" dirty="0">
                <a:solidFill>
                  <a:schemeClr val="tx2"/>
                </a:solidFill>
                <a:effectLst/>
                <a:latin typeface="+mn-lt"/>
                <a:ea typeface="Calibri" panose="020F0502020204030204" pitchFamily="34" charset="0"/>
                <a:cs typeface="Arial" panose="020B0604020202020204" pitchFamily="34" charset="0"/>
              </a:rPr>
              <a:t>In enkele regio’s is gestart met integraal programmeren (plannen van vraag en aanbod</a:t>
            </a:r>
            <a:r>
              <a:rPr lang="nl-NL" sz="1300" dirty="0">
                <a:solidFill>
                  <a:schemeClr val="tx2"/>
                </a:solidFill>
                <a:latin typeface="+mn-lt"/>
                <a:ea typeface="Calibri" panose="020F0502020204030204" pitchFamily="34" charset="0"/>
                <a:cs typeface="Arial" panose="020B0604020202020204" pitchFamily="34" charset="0"/>
              </a:rPr>
              <a:t>, infrastructuur en </a:t>
            </a:r>
            <a:r>
              <a:rPr lang="nl-NL" sz="1300" dirty="0" err="1">
                <a:solidFill>
                  <a:schemeClr val="tx2"/>
                </a:solidFill>
                <a:latin typeface="+mn-lt"/>
                <a:ea typeface="Calibri" panose="020F0502020204030204" pitchFamily="34" charset="0"/>
                <a:cs typeface="Arial" panose="020B0604020202020204" pitchFamily="34" charset="0"/>
              </a:rPr>
              <a:t>flexopties</a:t>
            </a:r>
            <a:r>
              <a:rPr lang="nl-NL" sz="1300" dirty="0">
                <a:solidFill>
                  <a:schemeClr val="tx2"/>
                </a:solidFill>
                <a:latin typeface="+mn-lt"/>
                <a:ea typeface="Calibri" panose="020F0502020204030204" pitchFamily="34" charset="0"/>
                <a:cs typeface="Arial" panose="020B0604020202020204" pitchFamily="34" charset="0"/>
              </a:rPr>
              <a:t> </a:t>
            </a:r>
            <a:r>
              <a:rPr lang="nl-NL" sz="1300" dirty="0">
                <a:solidFill>
                  <a:schemeClr val="tx2"/>
                </a:solidFill>
                <a:effectLst/>
                <a:latin typeface="+mn-lt"/>
                <a:ea typeface="Calibri" panose="020F0502020204030204" pitchFamily="34" charset="0"/>
                <a:cs typeface="Arial" panose="020B0604020202020204" pitchFamily="34" charset="0"/>
              </a:rPr>
              <a:t>in samenhang). </a:t>
            </a:r>
            <a:br>
              <a:rPr lang="nl-NL" sz="1300" dirty="0">
                <a:solidFill>
                  <a:schemeClr val="tx2"/>
                </a:solidFill>
                <a:effectLst/>
                <a:latin typeface="+mn-lt"/>
                <a:ea typeface="Calibri" panose="020F0502020204030204" pitchFamily="34" charset="0"/>
                <a:cs typeface="Arial" panose="020B0604020202020204" pitchFamily="34" charset="0"/>
              </a:rPr>
            </a:br>
            <a:r>
              <a:rPr lang="nl-NL" sz="1300" dirty="0">
                <a:solidFill>
                  <a:schemeClr val="tx2"/>
                </a:solidFill>
                <a:effectLst/>
                <a:latin typeface="+mn-lt"/>
                <a:ea typeface="Calibri" panose="020F0502020204030204" pitchFamily="34" charset="0"/>
                <a:cs typeface="Arial" panose="020B0604020202020204" pitchFamily="34" charset="0"/>
              </a:rPr>
              <a:t>In Fryslân en </a:t>
            </a:r>
            <a:r>
              <a:rPr lang="nl-NL" sz="1300" dirty="0">
                <a:solidFill>
                  <a:schemeClr val="tx2"/>
                </a:solidFill>
                <a:latin typeface="+mn-lt"/>
                <a:ea typeface="Calibri" panose="020F0502020204030204" pitchFamily="34" charset="0"/>
                <a:cs typeface="Arial" panose="020B0604020202020204" pitchFamily="34" charset="0"/>
              </a:rPr>
              <a:t>Noord- en Midden Limburg </a:t>
            </a:r>
            <a:r>
              <a:rPr lang="nl-NL" sz="1300" dirty="0">
                <a:solidFill>
                  <a:schemeClr val="tx2"/>
                </a:solidFill>
                <a:effectLst/>
                <a:latin typeface="+mn-lt"/>
                <a:ea typeface="Calibri" panose="020F0502020204030204" pitchFamily="34" charset="0"/>
                <a:cs typeface="Arial" panose="020B0604020202020204" pitchFamily="34" charset="0"/>
              </a:rPr>
              <a:t>zijn bijvoorbeeld netuitbreidingen geprioriteerd met een afwegingskader. </a:t>
            </a:r>
            <a:r>
              <a:rPr lang="nl-NL" sz="1300" dirty="0">
                <a:solidFill>
                  <a:schemeClr val="tx2"/>
                </a:solidFill>
                <a:latin typeface="+mn-lt"/>
                <a:ea typeface="Calibri" panose="020F0502020204030204" pitchFamily="34" charset="0"/>
                <a:cs typeface="Arial" panose="020B0604020202020204" pitchFamily="34" charset="0"/>
              </a:rPr>
              <a:t>Integraal p</a:t>
            </a:r>
            <a:r>
              <a:rPr lang="nl-NL" sz="1300" dirty="0">
                <a:solidFill>
                  <a:schemeClr val="tx2"/>
                </a:solidFill>
                <a:effectLst/>
                <a:latin typeface="+mn-lt"/>
                <a:ea typeface="Calibri" panose="020F0502020204030204" pitchFamily="34" charset="0"/>
                <a:cs typeface="Arial" panose="020B0604020202020204" pitchFamily="34" charset="0"/>
              </a:rPr>
              <a:t>rogrammeren wordt belangrijk gevonden, maar nog niet overal concreet</a:t>
            </a:r>
            <a:r>
              <a:rPr lang="nl-NL" sz="1300" dirty="0">
                <a:solidFill>
                  <a:schemeClr val="tx2"/>
                </a:solidFill>
                <a:latin typeface="+mn-lt"/>
                <a:ea typeface="Calibri" panose="020F0502020204030204" pitchFamily="34" charset="0"/>
                <a:cs typeface="Arial" panose="020B0604020202020204" pitchFamily="34" charset="0"/>
              </a:rPr>
              <a:t> t</a:t>
            </a:r>
            <a:r>
              <a:rPr lang="nl-NL" sz="1300" dirty="0">
                <a:solidFill>
                  <a:schemeClr val="tx2"/>
                </a:solidFill>
                <a:effectLst/>
                <a:latin typeface="+mn-lt"/>
                <a:ea typeface="Calibri" panose="020F0502020204030204" pitchFamily="34" charset="0"/>
                <a:cs typeface="Arial" panose="020B0604020202020204" pitchFamily="34" charset="0"/>
              </a:rPr>
              <a:t>oegepast.</a:t>
            </a:r>
            <a:r>
              <a:rPr lang="nl-NL" sz="1300" dirty="0">
                <a:solidFill>
                  <a:schemeClr val="tx2"/>
                </a:solidFill>
                <a:latin typeface="+mn-lt"/>
                <a:ea typeface="Calibri" panose="020F0502020204030204" pitchFamily="34" charset="0"/>
                <a:cs typeface="Arial" panose="020B0604020202020204" pitchFamily="34" charset="0"/>
              </a:rPr>
              <a:t> Er is behoefte aan inzicht in wat integraal programmeren is en hoe het zich verhoudt tot de RES.</a:t>
            </a:r>
          </a:p>
        </p:txBody>
      </p:sp>
      <p:sp>
        <p:nvSpPr>
          <p:cNvPr id="9" name="Rechthoek 8">
            <a:extLst>
              <a:ext uri="{FF2B5EF4-FFF2-40B4-BE49-F238E27FC236}">
                <a16:creationId xmlns:a16="http://schemas.microsoft.com/office/drawing/2014/main" id="{012F1F09-16A8-4E92-3607-8FCBEDAE1D4D}"/>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Uit de praktijk: </a:t>
            </a:r>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a:t>
            </a:r>
            <a:r>
              <a:rPr lang="nl-NL" sz="1100" dirty="0">
                <a:solidFill>
                  <a:schemeClr val="bg1"/>
                </a:solidFill>
                <a:hlinkClick r:id="rId3">
                  <a:extLst>
                    <a:ext uri="{A12FA001-AC4F-418D-AE19-62706E023703}">
                      <ahyp:hlinkClr xmlns:ahyp="http://schemas.microsoft.com/office/drawing/2018/hyperlinkcolor" val="tx"/>
                    </a:ext>
                  </a:extLst>
                </a:hlinkClick>
              </a:rPr>
              <a:t>Afwegingskader prioritering</a:t>
            </a:r>
          </a:p>
          <a:p>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Fryslân”</a:t>
            </a:r>
            <a:endParaRPr lang="nl-NL" sz="1100" dirty="0">
              <a:solidFill>
                <a:schemeClr val="bg1"/>
              </a:solidFill>
            </a:endParaRPr>
          </a:p>
        </p:txBody>
      </p:sp>
      <p:pic>
        <p:nvPicPr>
          <p:cNvPr id="6" name="Afbeelding 5" descr="Afbeelding met tekst, teken&#10;&#10;Automatisch gegenereerde beschrijving">
            <a:extLst>
              <a:ext uri="{FF2B5EF4-FFF2-40B4-BE49-F238E27FC236}">
                <a16:creationId xmlns:a16="http://schemas.microsoft.com/office/drawing/2014/main" id="{61D38D9E-030A-2540-8B54-0F443F9923D6}"/>
              </a:ext>
            </a:extLst>
          </p:cNvPr>
          <p:cNvPicPr>
            <a:picLocks noChangeAspect="1"/>
          </p:cNvPicPr>
          <p:nvPr/>
        </p:nvPicPr>
        <p:blipFill rotWithShape="1">
          <a:blip r:embed="rId4"/>
          <a:srcRect l="10000" r="12609"/>
          <a:stretch/>
        </p:blipFill>
        <p:spPr>
          <a:xfrm>
            <a:off x="5901621" y="1540157"/>
            <a:ext cx="5866757" cy="3777686"/>
          </a:xfrm>
          <a:prstGeom prst="rect">
            <a:avLst/>
          </a:prstGeom>
        </p:spPr>
      </p:pic>
    </p:spTree>
    <p:extLst>
      <p:ext uri="{BB962C8B-B14F-4D97-AF65-F5344CB8AC3E}">
        <p14:creationId xmlns:p14="http://schemas.microsoft.com/office/powerpoint/2010/main" val="211254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fld id="{63D2515C-A37A-744F-8DA2-E1C9190E5349}" type="slidenum">
              <a:rPr lang="nl-NL" smtClean="0"/>
              <a:pPr/>
              <a:t>11</a:t>
            </a:fld>
            <a:endParaRPr lang="nl-NL"/>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a:t>Bestuurlijk</a:t>
            </a:r>
          </a:p>
        </p:txBody>
      </p:sp>
      <p:sp>
        <p:nvSpPr>
          <p:cNvPr id="11" name="Titel 9">
            <a:extLst>
              <a:ext uri="{FF2B5EF4-FFF2-40B4-BE49-F238E27FC236}">
                <a16:creationId xmlns:a16="http://schemas.microsoft.com/office/drawing/2014/main" id="{6544A727-5F45-1043-BB60-6F31C6975D60}"/>
              </a:ext>
            </a:extLst>
          </p:cNvPr>
          <p:cNvSpPr txBox="1">
            <a:spLocks/>
          </p:cNvSpPr>
          <p:nvPr/>
        </p:nvSpPr>
        <p:spPr>
          <a:xfrm>
            <a:off x="2662680" y="304620"/>
            <a:ext cx="6857542"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r>
              <a:rPr lang="nl-NL" sz="1800" b="1">
                <a:solidFill>
                  <a:schemeClr val="bg1"/>
                </a:solidFill>
                <a:latin typeface="Open Sans" panose="020B0606030504020204" pitchFamily="34" charset="0"/>
                <a:ea typeface="Open Sans" panose="020B0606030504020204" pitchFamily="34" charset="0"/>
                <a:cs typeface="Open Sans" panose="020B0606030504020204" pitchFamily="34" charset="0"/>
              </a:rPr>
              <a:t>Bestuurlijke &amp; maatschappelijke betrokkenheid</a:t>
            </a:r>
          </a:p>
        </p:txBody>
      </p:sp>
      <p:sp>
        <p:nvSpPr>
          <p:cNvPr id="4" name="Tijdelijke aanduiding voor tekst 3">
            <a:extLst>
              <a:ext uri="{FF2B5EF4-FFF2-40B4-BE49-F238E27FC236}">
                <a16:creationId xmlns:a16="http://schemas.microsoft.com/office/drawing/2014/main" id="{77C98E91-00CA-403A-9C3F-C4CAB3BFD6F6}"/>
              </a:ext>
            </a:extLst>
          </p:cNvPr>
          <p:cNvSpPr>
            <a:spLocks noGrp="1"/>
          </p:cNvSpPr>
          <p:nvPr>
            <p:ph type="body" sz="quarter" idx="15"/>
          </p:nvPr>
        </p:nvSpPr>
        <p:spPr/>
        <p:txBody>
          <a:bodyPr/>
          <a:lstStyle/>
          <a:p>
            <a:r>
              <a:rPr lang="nl-NL" dirty="0"/>
              <a:t>Maatschappelijk</a:t>
            </a:r>
          </a:p>
        </p:txBody>
      </p:sp>
      <p:sp>
        <p:nvSpPr>
          <p:cNvPr id="12" name="Tijdelijke aanduiding voor inhoud 3">
            <a:extLst>
              <a:ext uri="{FF2B5EF4-FFF2-40B4-BE49-F238E27FC236}">
                <a16:creationId xmlns:a16="http://schemas.microsoft.com/office/drawing/2014/main" id="{0DD4A10C-B60C-7E49-9633-3EC06B72DD47}"/>
              </a:ext>
            </a:extLst>
          </p:cNvPr>
          <p:cNvSpPr txBox="1">
            <a:spLocks/>
          </p:cNvSpPr>
          <p:nvPr/>
        </p:nvSpPr>
        <p:spPr>
          <a:xfrm>
            <a:off x="6461303" y="2024974"/>
            <a:ext cx="5035120" cy="4528405"/>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Bewonersparticipatie wordt vrijwel overal lokaal opgepakt, niet regionaal. Er is vanuit de RES-regio’s veelal beperkt zicht op lokale participatie. De capaciteit om participatie te organiseren is bij veel gemeenten beperkt. </a:t>
            </a:r>
          </a:p>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Sommige regio’s pakken inwonersparticipatie op via de </a:t>
            </a:r>
            <a:r>
              <a:rPr lang="nl-NL" dirty="0" err="1">
                <a:solidFill>
                  <a:schemeClr val="tx2"/>
                </a:solidFill>
                <a:latin typeface="+mn-lt"/>
                <a:ea typeface="Calibri" panose="020F0502020204030204" pitchFamily="34" charset="0"/>
                <a:cs typeface="Arial" panose="020B0604020202020204" pitchFamily="34" charset="0"/>
              </a:rPr>
              <a:t>PlanMER</a:t>
            </a:r>
            <a:r>
              <a:rPr lang="nl-NL" dirty="0">
                <a:solidFill>
                  <a:schemeClr val="tx2"/>
                </a:solidFill>
                <a:latin typeface="+mn-lt"/>
                <a:ea typeface="Calibri" panose="020F0502020204030204" pitchFamily="34" charset="0"/>
                <a:cs typeface="Arial" panose="020B0604020202020204" pitchFamily="34" charset="0"/>
              </a:rPr>
              <a:t>.</a:t>
            </a:r>
          </a:p>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De maatschappelijke discussie over windenergie zwelt aan: in veel regio’s is weerstand tegen windprojecten, en de discussie is soms ook sterk gepolariseerd. Ook de weerstand tegen andere zaken (bijv. zon op land, transformatorhuisjes) groeit. </a:t>
            </a:r>
          </a:p>
          <a:p>
            <a:pPr>
              <a:lnSpc>
                <a:spcPct val="107000"/>
              </a:lnSpc>
              <a:spcAft>
                <a:spcPts val="800"/>
              </a:spcAft>
            </a:pPr>
            <a:r>
              <a:rPr lang="nl-NL" dirty="0">
                <a:solidFill>
                  <a:schemeClr val="tx2"/>
                </a:solidFill>
                <a:latin typeface="+mn-lt"/>
                <a:ea typeface="Calibri" panose="020F0502020204030204" pitchFamily="34" charset="0"/>
                <a:cs typeface="Arial" panose="020B0604020202020204" pitchFamily="34" charset="0"/>
              </a:rPr>
              <a:t>Regio’s zien lokaal eigendom als een belangrijk ingrediënt voor draagvlak. Het streven is dan ook opgenomen in bijna alle </a:t>
            </a:r>
            <a:r>
              <a:rPr lang="nl-NL" dirty="0" err="1">
                <a:solidFill>
                  <a:schemeClr val="tx2"/>
                </a:solidFill>
                <a:latin typeface="+mn-lt"/>
                <a:ea typeface="Calibri" panose="020F0502020204030204" pitchFamily="34" charset="0"/>
                <a:cs typeface="Arial" panose="020B0604020202020204" pitchFamily="34" charset="0"/>
              </a:rPr>
              <a:t>RES’en</a:t>
            </a:r>
            <a:r>
              <a:rPr lang="nl-NL" dirty="0">
                <a:solidFill>
                  <a:schemeClr val="tx2"/>
                </a:solidFill>
                <a:latin typeface="+mn-lt"/>
                <a:ea typeface="Calibri" panose="020F0502020204030204" pitchFamily="34" charset="0"/>
                <a:cs typeface="Arial" panose="020B0604020202020204" pitchFamily="34" charset="0"/>
              </a:rPr>
              <a:t>. Het streven is nog niet overal uitgewerkt tot concrete afspraken op regionaal niveau of geborgd in lokaal beleid.</a:t>
            </a:r>
            <a:endParaRPr lang="nl-NL" strike="sngStrike" dirty="0">
              <a:solidFill>
                <a:schemeClr val="tx2"/>
              </a:solidFill>
              <a:latin typeface="+mn-lt"/>
              <a:ea typeface="Calibri" panose="020F0502020204030204" pitchFamily="34" charset="0"/>
              <a:cs typeface="Arial" panose="020B0604020202020204" pitchFamily="34" charset="0"/>
            </a:endParaRPr>
          </a:p>
        </p:txBody>
      </p:sp>
      <p:sp>
        <p:nvSpPr>
          <p:cNvPr id="16" name="Tijdelijke aanduiding voor inhoud 3">
            <a:extLst>
              <a:ext uri="{FF2B5EF4-FFF2-40B4-BE49-F238E27FC236}">
                <a16:creationId xmlns:a16="http://schemas.microsoft.com/office/drawing/2014/main" id="{28ED3273-4F6F-AF47-BFED-2D6DA85B9711}"/>
              </a:ext>
            </a:extLst>
          </p:cNvPr>
          <p:cNvSpPr txBox="1">
            <a:spLocks noGrp="1"/>
          </p:cNvSpPr>
          <p:nvPr>
            <p:ph idx="1"/>
          </p:nvPr>
        </p:nvSpPr>
        <p:spPr>
          <a:xfrm>
            <a:off x="695325" y="2024974"/>
            <a:ext cx="5035625" cy="3888463"/>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nl-NL" dirty="0">
                <a:solidFill>
                  <a:schemeClr val="tx2"/>
                </a:solidFill>
                <a:latin typeface="+mn-lt"/>
                <a:cs typeface="Arial" panose="020B0604020202020204" pitchFamily="34" charset="0"/>
              </a:rPr>
              <a:t>De coalitieonderhandelingen voor nieuwe gemeentebesturen zijn nog niet overal afgerond. In een deel van de regio’s is een stevige wisseling van de wacht gaande: in sommige regio’s wisselt meer dan de helft van alle bestuurders (tot zelfs &gt;90%).</a:t>
            </a:r>
          </a:p>
          <a:p>
            <a:pPr>
              <a:lnSpc>
                <a:spcPct val="107000"/>
              </a:lnSpc>
              <a:spcAft>
                <a:spcPts val="800"/>
              </a:spcAft>
            </a:pPr>
            <a:r>
              <a:rPr lang="nl-NL" dirty="0">
                <a:solidFill>
                  <a:schemeClr val="tx2"/>
                </a:solidFill>
                <a:latin typeface="+mn-lt"/>
                <a:cs typeface="Arial" panose="020B0604020202020204" pitchFamily="34" charset="0"/>
              </a:rPr>
              <a:t>Regio’s verwachten dat het RES-proces inmiddels robuust genoeg is om door te gaan.</a:t>
            </a:r>
          </a:p>
          <a:p>
            <a:pPr>
              <a:lnSpc>
                <a:spcPct val="107000"/>
              </a:lnSpc>
              <a:spcAft>
                <a:spcPts val="800"/>
              </a:spcAft>
            </a:pPr>
            <a:r>
              <a:rPr lang="nl-NL" dirty="0">
                <a:solidFill>
                  <a:schemeClr val="tx2"/>
                </a:solidFill>
                <a:latin typeface="+mn-lt"/>
                <a:cs typeface="Arial" panose="020B0604020202020204" pitchFamily="34" charset="0"/>
              </a:rPr>
              <a:t>In enkele regio’s lijkt een omwenteling aanstaande van een vooral regionale naar een meer lokale invulling van de RES. In sommige regio’s wordt juist het omgekeerde verwacht.</a:t>
            </a:r>
          </a:p>
          <a:p>
            <a:pPr>
              <a:lnSpc>
                <a:spcPct val="107000"/>
              </a:lnSpc>
              <a:spcAft>
                <a:spcPts val="800"/>
              </a:spcAft>
            </a:pPr>
            <a:r>
              <a:rPr lang="nl-NL" dirty="0">
                <a:solidFill>
                  <a:schemeClr val="tx2"/>
                </a:solidFill>
                <a:latin typeface="+mn-lt"/>
                <a:cs typeface="Arial" panose="020B0604020202020204" pitchFamily="34" charset="0"/>
              </a:rPr>
              <a:t>Veel regio’s organiseren </a:t>
            </a:r>
            <a:r>
              <a:rPr lang="nl-NL" sz="1400" dirty="0">
                <a:solidFill>
                  <a:schemeClr val="tx2"/>
                </a:solidFill>
                <a:latin typeface="+mn-lt"/>
                <a:cs typeface="Arial" panose="020B0604020202020204" pitchFamily="34" charset="0"/>
              </a:rPr>
              <a:t>bijeenkomsten, </a:t>
            </a:r>
            <a:r>
              <a:rPr lang="nl-NL" sz="1400" dirty="0" err="1">
                <a:solidFill>
                  <a:schemeClr val="tx2"/>
                </a:solidFill>
                <a:latin typeface="+mn-lt"/>
                <a:cs typeface="Arial" panose="020B0604020202020204" pitchFamily="34" charset="0"/>
              </a:rPr>
              <a:t>webinar</a:t>
            </a:r>
            <a:r>
              <a:rPr lang="nl-NL" dirty="0" err="1">
                <a:solidFill>
                  <a:schemeClr val="tx2"/>
                </a:solidFill>
                <a:latin typeface="+mn-lt"/>
                <a:cs typeface="Arial" panose="020B0604020202020204" pitchFamily="34" charset="0"/>
              </a:rPr>
              <a:t>s</a:t>
            </a:r>
            <a:r>
              <a:rPr lang="nl-NL" dirty="0">
                <a:solidFill>
                  <a:schemeClr val="tx2"/>
                </a:solidFill>
                <a:latin typeface="+mn-lt"/>
                <a:cs typeface="Arial" panose="020B0604020202020204" pitchFamily="34" charset="0"/>
              </a:rPr>
              <a:t> of </a:t>
            </a:r>
            <a:r>
              <a:rPr lang="nl-NL" sz="1400" dirty="0">
                <a:solidFill>
                  <a:schemeClr val="tx2"/>
                </a:solidFill>
                <a:latin typeface="+mn-lt"/>
                <a:cs typeface="Arial" panose="020B0604020202020204" pitchFamily="34" charset="0"/>
              </a:rPr>
              <a:t> kennissessies om de nieuwe volksvertegenwoordigers op vlieghoogte te brengen.</a:t>
            </a:r>
            <a:endParaRPr lang="nl-NL" sz="1400" dirty="0">
              <a:solidFill>
                <a:schemeClr val="tx2"/>
              </a:solidFill>
            </a:endParaRPr>
          </a:p>
          <a:p>
            <a:pPr>
              <a:lnSpc>
                <a:spcPct val="107000"/>
              </a:lnSpc>
              <a:spcAft>
                <a:spcPts val="800"/>
              </a:spcAft>
            </a:pPr>
            <a:endParaRPr lang="nl-NL" dirty="0"/>
          </a:p>
        </p:txBody>
      </p:sp>
    </p:spTree>
    <p:extLst>
      <p:ext uri="{BB962C8B-B14F-4D97-AF65-F5344CB8AC3E}">
        <p14:creationId xmlns:p14="http://schemas.microsoft.com/office/powerpoint/2010/main" val="225151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Warmte</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t>Regionale</a:t>
            </a:r>
            <a:r>
              <a:rPr lang="en-US" dirty="0"/>
              <a:t> </a:t>
            </a:r>
            <a:r>
              <a:rPr lang="en-US" dirty="0" err="1"/>
              <a:t>Structuur</a:t>
            </a:r>
            <a:r>
              <a:rPr lang="en-US" dirty="0"/>
              <a:t> </a:t>
            </a:r>
            <a:r>
              <a:rPr lang="en-US" dirty="0" err="1"/>
              <a:t>Warmte</a:t>
            </a:r>
            <a:endParaRPr lang="en-US" dirty="0"/>
          </a:p>
        </p:txBody>
      </p:sp>
      <p:sp>
        <p:nvSpPr>
          <p:cNvPr id="4" name="Tijdelijke aanduiding voor inhoud 3">
            <a:extLst>
              <a:ext uri="{FF2B5EF4-FFF2-40B4-BE49-F238E27FC236}">
                <a16:creationId xmlns:a16="http://schemas.microsoft.com/office/drawing/2014/main" id="{BAED81D3-0171-304C-A9EB-DF6526A630F7}"/>
              </a:ext>
            </a:extLst>
          </p:cNvPr>
          <p:cNvSpPr>
            <a:spLocks noGrp="1"/>
          </p:cNvSpPr>
          <p:nvPr>
            <p:ph idx="1"/>
          </p:nvPr>
        </p:nvSpPr>
        <p:spPr>
          <a:xfrm>
            <a:off x="382363" y="1934081"/>
            <a:ext cx="5506278" cy="4442655"/>
          </a:xfrm>
        </p:spPr>
        <p:txBody>
          <a:bodyPr/>
          <a:lstStyle/>
          <a:p>
            <a:r>
              <a:rPr lang="nl-NL" dirty="0">
                <a:solidFill>
                  <a:srgbClr val="12395F"/>
                </a:solidFill>
                <a:latin typeface="+mn-lt"/>
              </a:rPr>
              <a:t>Eind 2021 zijn hebben bijna alle gemeenten een TVW opgeleverd. Het eerste beeld uit de diverse analyses (nationaal en regionaal) is dat de </a:t>
            </a:r>
            <a:r>
              <a:rPr lang="nl-NL" dirty="0" err="1">
                <a:solidFill>
                  <a:srgbClr val="12395F"/>
                </a:solidFill>
                <a:latin typeface="+mn-lt"/>
              </a:rPr>
              <a:t>TVW’s</a:t>
            </a:r>
            <a:r>
              <a:rPr lang="nl-NL" dirty="0">
                <a:solidFill>
                  <a:srgbClr val="12395F"/>
                </a:solidFill>
                <a:latin typeface="+mn-lt"/>
              </a:rPr>
              <a:t> nog niet erg concreet zijn. Hiermee bevatten ze niet overal evenveel handvatten voor de actualisatie van de RSW. </a:t>
            </a:r>
          </a:p>
          <a:p>
            <a:r>
              <a:rPr lang="nl-NL" dirty="0">
                <a:solidFill>
                  <a:schemeClr val="tx2"/>
                </a:solidFill>
                <a:latin typeface="+mn-lt"/>
              </a:rPr>
              <a:t>Regio’s met grote bronnen en/of netten pakken warmte doorgaans ’groter’ aan dan regio’s zonder grote regionale kansen of verdeelvraagstukken. </a:t>
            </a:r>
          </a:p>
          <a:p>
            <a:r>
              <a:rPr lang="nl-NL" sz="1400" dirty="0">
                <a:solidFill>
                  <a:schemeClr val="tx2"/>
                </a:solidFill>
              </a:rPr>
              <a:t>In </a:t>
            </a:r>
            <a:r>
              <a:rPr lang="nl-NL" sz="1400" dirty="0">
                <a:solidFill>
                  <a:srgbClr val="12395F"/>
                </a:solidFill>
              </a:rPr>
              <a:t>sommige regio’s is duidelijk dat </a:t>
            </a:r>
            <a:r>
              <a:rPr lang="nl-NL" sz="1400" dirty="0" err="1">
                <a:solidFill>
                  <a:srgbClr val="12395F"/>
                </a:solidFill>
              </a:rPr>
              <a:t>aquathermie</a:t>
            </a:r>
            <a:r>
              <a:rPr lang="nl-NL" sz="1400" dirty="0">
                <a:solidFill>
                  <a:srgbClr val="12395F"/>
                </a:solidFill>
              </a:rPr>
              <a:t>, geothermie en/of industriële restwarmte kansrijk zijn. Hierover moet komende periode regionaal het gesprek worden gevoerd. In veel regio’s zijn echter weinig grote bronnen aanwezig</a:t>
            </a:r>
            <a:r>
              <a:rPr lang="nl-NL" dirty="0">
                <a:solidFill>
                  <a:srgbClr val="12395F"/>
                </a:solidFill>
              </a:rPr>
              <a:t>.</a:t>
            </a:r>
          </a:p>
          <a:p>
            <a:r>
              <a:rPr lang="nl-NL" sz="1400" dirty="0">
                <a:solidFill>
                  <a:srgbClr val="12395F"/>
                </a:solidFill>
              </a:rPr>
              <a:t>In verschillende regio’s komt relatief veel elektrificatie </a:t>
            </a:r>
            <a:r>
              <a:rPr lang="nl-NL" sz="1400" dirty="0">
                <a:solidFill>
                  <a:schemeClr val="tx2"/>
                </a:solidFill>
              </a:rPr>
              <a:t>in beeld. De gevolgen daarvan op netcongestie worden lang niet overal meegewogen. In veel regio’s zetten gemeenten vooral in op isolatie/besparing.</a:t>
            </a:r>
          </a:p>
          <a:p>
            <a:r>
              <a:rPr lang="nl-NL" sz="1400" dirty="0">
                <a:solidFill>
                  <a:schemeClr val="tx2"/>
                </a:solidFill>
              </a:rPr>
              <a:t>Veel regio’s vinden dat de ontw</a:t>
            </a:r>
            <a:r>
              <a:rPr lang="nl-NL" sz="1400" dirty="0">
                <a:solidFill>
                  <a:srgbClr val="12395F"/>
                </a:solidFill>
              </a:rPr>
              <a:t>ikkelingen rondom warmte landelijk te weinig aandacht en middelen krijgen. </a:t>
            </a:r>
            <a:r>
              <a:rPr lang="nl-NL" dirty="0">
                <a:solidFill>
                  <a:srgbClr val="12395F"/>
                </a:solidFill>
              </a:rPr>
              <a:t>Regio’s geven daarnaast aan dat warmte ook in de regio’s zelf meer aandacht verdient.</a:t>
            </a:r>
            <a:endParaRPr lang="nl-NL" sz="1400" dirty="0">
              <a:solidFill>
                <a:srgbClr val="FF0000"/>
              </a:solidFill>
              <a:latin typeface="+mn-lt"/>
            </a:endParaRPr>
          </a:p>
        </p:txBody>
      </p:sp>
      <p:sp>
        <p:nvSpPr>
          <p:cNvPr id="12" name="Rechthoek 11">
            <a:extLst>
              <a:ext uri="{FF2B5EF4-FFF2-40B4-BE49-F238E27FC236}">
                <a16:creationId xmlns:a16="http://schemas.microsoft.com/office/drawing/2014/main" id="{AD6A420F-4AD4-CFAE-D201-21711B9072B0}"/>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Uit de praktijk: </a:t>
            </a:r>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 TVW-viewer Brabant”</a:t>
            </a:r>
            <a:endParaRPr lang="nl-NL" sz="1100" dirty="0">
              <a:solidFill>
                <a:schemeClr val="bg1"/>
              </a:solidFill>
            </a:endParaRPr>
          </a:p>
        </p:txBody>
      </p:sp>
      <p:pic>
        <p:nvPicPr>
          <p:cNvPr id="6" name="Afbeelding 5" descr="Afbeelding met tekst, speelgoed, teken&#10;&#10;Automatisch gegenereerde beschrijving">
            <a:extLst>
              <a:ext uri="{FF2B5EF4-FFF2-40B4-BE49-F238E27FC236}">
                <a16:creationId xmlns:a16="http://schemas.microsoft.com/office/drawing/2014/main" id="{2CBC74BC-3E00-8A4F-A0DE-7B03F47AEA67}"/>
              </a:ext>
            </a:extLst>
          </p:cNvPr>
          <p:cNvPicPr>
            <a:picLocks noChangeAspect="1"/>
          </p:cNvPicPr>
          <p:nvPr/>
        </p:nvPicPr>
        <p:blipFill rotWithShape="1">
          <a:blip r:embed="rId4"/>
          <a:srcRect l="8629" r="10964"/>
          <a:stretch/>
        </p:blipFill>
        <p:spPr>
          <a:xfrm>
            <a:off x="6303360" y="1684775"/>
            <a:ext cx="5628663" cy="3488449"/>
          </a:xfrm>
          <a:prstGeom prst="rect">
            <a:avLst/>
          </a:prstGeom>
        </p:spPr>
      </p:pic>
    </p:spTree>
    <p:extLst>
      <p:ext uri="{BB962C8B-B14F-4D97-AF65-F5344CB8AC3E}">
        <p14:creationId xmlns:p14="http://schemas.microsoft.com/office/powerpoint/2010/main" val="343365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3">
            <a:extLst>
              <a:ext uri="{FF2B5EF4-FFF2-40B4-BE49-F238E27FC236}">
                <a16:creationId xmlns:a16="http://schemas.microsoft.com/office/drawing/2014/main" id="{E5760CBC-E17D-0A49-B954-5525F825A98B}"/>
              </a:ext>
            </a:extLst>
          </p:cNvPr>
          <p:cNvSpPr txBox="1">
            <a:spLocks/>
          </p:cNvSpPr>
          <p:nvPr/>
        </p:nvSpPr>
        <p:spPr>
          <a:xfrm>
            <a:off x="579148" y="1877190"/>
            <a:ext cx="5162840" cy="4295010"/>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lang="en-US" sz="14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lang="en-US" sz="12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lang="en-US" sz="11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nl-NL" dirty="0">
                <a:solidFill>
                  <a:schemeClr val="tx2"/>
                </a:solidFill>
              </a:rPr>
              <a:t>De meeste regio’s zijn bezig met de uitvoering van de RES 1.0. </a:t>
            </a:r>
          </a:p>
          <a:p>
            <a:pPr lvl="0"/>
            <a:r>
              <a:rPr lang="nl-NL" dirty="0">
                <a:solidFill>
                  <a:schemeClr val="tx2"/>
                </a:solidFill>
              </a:rPr>
              <a:t>Meer dan driekwart van de regio’s werkt hierbij met een uitvoeringsagenda of soortgelijk document dat uitvoeringsafspraken bevat.</a:t>
            </a:r>
          </a:p>
          <a:p>
            <a:r>
              <a:rPr lang="nl-NL" dirty="0">
                <a:solidFill>
                  <a:schemeClr val="tx2"/>
                </a:solidFill>
              </a:rPr>
              <a:t>In veel regio’s wordt gewerkt aan beter zicht op de uitvoering door het inrichten van monitoring.  </a:t>
            </a:r>
          </a:p>
          <a:p>
            <a:r>
              <a:rPr lang="nl-NL" dirty="0">
                <a:solidFill>
                  <a:schemeClr val="tx2"/>
                </a:solidFill>
              </a:rPr>
              <a:t>In sommige regio’s is ervoor gekozen de RES vooral lokaal uit te voeren. Sommige RES-organisaties zijn sterk verkleind sinds vaststelling van de RES 1.0, mede als gevolg van onzekerheid over financiën.</a:t>
            </a:r>
          </a:p>
          <a:p>
            <a:pPr lvl="0"/>
            <a:r>
              <a:rPr lang="nl-NL" dirty="0">
                <a:solidFill>
                  <a:schemeClr val="tx2"/>
                </a:solidFill>
              </a:rPr>
              <a:t>Als gevolg hiervan en onder invloed van de krappe arbeidsmarkt zijn er in  sommige regio’s zorgen over de slagkracht en continuïteit van de RES-samenwerking.</a:t>
            </a:r>
          </a:p>
          <a:p>
            <a:pPr lvl="0"/>
            <a:r>
              <a:rPr lang="nl-NL" dirty="0">
                <a:solidFill>
                  <a:srgbClr val="12395F"/>
                </a:solidFill>
                <a:latin typeface="Open Sans Light"/>
                <a:ea typeface="Open Sans Light"/>
                <a:cs typeface="Open Sans Light"/>
              </a:rPr>
              <a:t>Ondanks de zorgen en dankzij de meerjarige financiële duidelijkheid, is er in de regio’s vertrouwen dat de RES-samenwerking helpt om de huidige en toekomstige uitdagingen samen aan te pakken. </a:t>
            </a:r>
            <a:endParaRPr lang="nl-NL" dirty="0"/>
          </a:p>
        </p:txBody>
      </p:sp>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Voortgang uitvoering RES 1.0</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t>Uitvoering</a:t>
            </a:r>
            <a:r>
              <a:rPr lang="en-US" dirty="0"/>
              <a:t> </a:t>
            </a:r>
            <a:r>
              <a:rPr lang="en-US" dirty="0">
                <a:solidFill>
                  <a:schemeClr val="tx2"/>
                </a:solidFill>
              </a:rPr>
              <a:t>&amp; </a:t>
            </a:r>
            <a:r>
              <a:rPr lang="en-US" dirty="0" err="1">
                <a:solidFill>
                  <a:schemeClr val="tx2"/>
                </a:solidFill>
              </a:rPr>
              <a:t>werkwijze</a:t>
            </a:r>
            <a:endParaRPr lang="en-US" dirty="0">
              <a:solidFill>
                <a:schemeClr val="tx2"/>
              </a:solidFill>
            </a:endParaRPr>
          </a:p>
        </p:txBody>
      </p:sp>
      <p:cxnSp>
        <p:nvCxnSpPr>
          <p:cNvPr id="9" name="Rechte verbindingslijn 8">
            <a:extLst>
              <a:ext uri="{FF2B5EF4-FFF2-40B4-BE49-F238E27FC236}">
                <a16:creationId xmlns:a16="http://schemas.microsoft.com/office/drawing/2014/main" id="{45C0A3E5-2AB6-8C48-863F-7A51FC5B2AE6}"/>
              </a:ext>
            </a:extLst>
          </p:cNvPr>
          <p:cNvCxnSpPr/>
          <p:nvPr/>
        </p:nvCxnSpPr>
        <p:spPr>
          <a:xfrm>
            <a:off x="3342967" y="4031225"/>
            <a:ext cx="403123" cy="0"/>
          </a:xfrm>
          <a:prstGeom prst="line">
            <a:avLst/>
          </a:prstGeom>
          <a:ln>
            <a:noFill/>
          </a:ln>
        </p:spPr>
        <p:style>
          <a:lnRef idx="3">
            <a:schemeClr val="accent5"/>
          </a:lnRef>
          <a:fillRef idx="0">
            <a:schemeClr val="accent5"/>
          </a:fillRef>
          <a:effectRef idx="2">
            <a:schemeClr val="accent5"/>
          </a:effectRef>
          <a:fontRef idx="minor">
            <a:schemeClr val="tx1"/>
          </a:fontRef>
        </p:style>
      </p:cxnSp>
      <p:sp>
        <p:nvSpPr>
          <p:cNvPr id="13" name="Rechthoek 12">
            <a:extLst>
              <a:ext uri="{FF2B5EF4-FFF2-40B4-BE49-F238E27FC236}">
                <a16:creationId xmlns:a16="http://schemas.microsoft.com/office/drawing/2014/main" id="{C009504E-29C7-315A-5102-4C84B1899F15}"/>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rPr>
              <a:t>Uit de praktijk: </a:t>
            </a:r>
            <a:r>
              <a:rPr lang="nl-NL" sz="1100" i="1" dirty="0">
                <a:solidFill>
                  <a:srgbClr val="0563C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a:t>
            </a:r>
            <a:r>
              <a:rPr lang="nl-NL" sz="1100" i="1" dirty="0" err="1">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www.res-oneren.nl</a:t>
            </a:r>
            <a:r>
              <a:rPr lang="nl-NL" sz="1100" i="1" dirty="0">
                <a:solidFill>
                  <a:schemeClr val="bg1"/>
                </a:solidFill>
                <a:ea typeface="Times New Roman" panose="02020603050405020304" pitchFamily="18" charset="0"/>
                <a:cs typeface="Calibri Light" panose="020F0302020204030204" pitchFamily="34" charset="0"/>
              </a:rPr>
              <a:t>”</a:t>
            </a:r>
            <a:endParaRPr lang="nl-NL" sz="1100" i="1" dirty="0">
              <a:solidFill>
                <a:schemeClr val="bg1"/>
              </a:solidFill>
            </a:endParaRPr>
          </a:p>
        </p:txBody>
      </p:sp>
      <p:pic>
        <p:nvPicPr>
          <p:cNvPr id="11" name="Afbeelding 10">
            <a:extLst>
              <a:ext uri="{FF2B5EF4-FFF2-40B4-BE49-F238E27FC236}">
                <a16:creationId xmlns:a16="http://schemas.microsoft.com/office/drawing/2014/main" id="{08C445FB-6103-4347-91E7-7B55ABB86592}"/>
              </a:ext>
            </a:extLst>
          </p:cNvPr>
          <p:cNvPicPr>
            <a:picLocks noChangeAspect="1"/>
          </p:cNvPicPr>
          <p:nvPr/>
        </p:nvPicPr>
        <p:blipFill rotWithShape="1">
          <a:blip r:embed="rId4"/>
          <a:srcRect l="16714" r="17091"/>
          <a:stretch/>
        </p:blipFill>
        <p:spPr>
          <a:xfrm>
            <a:off x="6691926" y="1644408"/>
            <a:ext cx="4920926" cy="3717018"/>
          </a:xfrm>
          <a:prstGeom prst="rect">
            <a:avLst/>
          </a:prstGeom>
        </p:spPr>
      </p:pic>
    </p:spTree>
    <p:extLst>
      <p:ext uri="{BB962C8B-B14F-4D97-AF65-F5344CB8AC3E}">
        <p14:creationId xmlns:p14="http://schemas.microsoft.com/office/powerpoint/2010/main" val="19487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dirty="0">
                <a:solidFill>
                  <a:schemeClr val="bg1"/>
                </a:solidFill>
              </a:rPr>
              <a:t>Deel II – RES in een veranderende context</a:t>
            </a:r>
          </a:p>
        </p:txBody>
      </p:sp>
      <p:sp>
        <p:nvSpPr>
          <p:cNvPr id="6" name="Slide Number Placeholder 5">
            <a:extLst>
              <a:ext uri="{FF2B5EF4-FFF2-40B4-BE49-F238E27FC236}">
                <a16:creationId xmlns:a16="http://schemas.microsoft.com/office/drawing/2014/main" id="{D6C84837-0D0E-FB46-A9DC-2B1FB6AF14C2}"/>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descr="Afbeelding met tekst&#10;&#10;Automatisch gegenereerde beschrijving">
            <a:extLst>
              <a:ext uri="{FF2B5EF4-FFF2-40B4-BE49-F238E27FC236}">
                <a16:creationId xmlns:a16="http://schemas.microsoft.com/office/drawing/2014/main" id="{9E3FA8F7-1701-4640-8127-D74D3D3AC6E9}"/>
              </a:ext>
            </a:extLst>
          </p:cNvPr>
          <p:cNvPicPr>
            <a:picLocks noChangeAspect="1"/>
          </p:cNvPicPr>
          <p:nvPr/>
        </p:nvPicPr>
        <p:blipFill rotWithShape="1">
          <a:blip r:embed="rId2"/>
          <a:srcRect l="16503" r="16600"/>
          <a:stretch/>
        </p:blipFill>
        <p:spPr>
          <a:xfrm>
            <a:off x="2791202" y="1217817"/>
            <a:ext cx="6600497" cy="4933362"/>
          </a:xfrm>
          <a:prstGeom prst="rect">
            <a:avLst/>
          </a:prstGeom>
        </p:spPr>
      </p:pic>
    </p:spTree>
    <p:extLst>
      <p:ext uri="{BB962C8B-B14F-4D97-AF65-F5344CB8AC3E}">
        <p14:creationId xmlns:p14="http://schemas.microsoft.com/office/powerpoint/2010/main" val="3594970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58A570D-84A2-464E-A899-A599C7B34A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F2D23DCF-0F8E-462C-9F0C-1FE4DC97DAB3}"/>
              </a:ext>
            </a:extLst>
          </p:cNvPr>
          <p:cNvPicPr>
            <a:picLocks noChangeAspect="1"/>
          </p:cNvPicPr>
          <p:nvPr/>
        </p:nvPicPr>
        <p:blipFill>
          <a:blip r:embed="rId3"/>
          <a:stretch>
            <a:fillRect/>
          </a:stretch>
        </p:blipFill>
        <p:spPr>
          <a:xfrm>
            <a:off x="7911226" y="1112041"/>
            <a:ext cx="3710146" cy="881920"/>
          </a:xfrm>
          <a:prstGeom prst="rect">
            <a:avLst/>
          </a:prstGeom>
        </p:spPr>
      </p:pic>
      <p:pic>
        <p:nvPicPr>
          <p:cNvPr id="2" name="Afbeelding 1">
            <a:extLst>
              <a:ext uri="{FF2B5EF4-FFF2-40B4-BE49-F238E27FC236}">
                <a16:creationId xmlns:a16="http://schemas.microsoft.com/office/drawing/2014/main" id="{A61FE9E7-DFCB-DF37-DF9E-07866ED9F9FF}"/>
              </a:ext>
            </a:extLst>
          </p:cNvPr>
          <p:cNvPicPr>
            <a:picLocks noChangeAspect="1"/>
          </p:cNvPicPr>
          <p:nvPr/>
        </p:nvPicPr>
        <p:blipFill>
          <a:blip r:embed="rId4"/>
          <a:stretch>
            <a:fillRect/>
          </a:stretch>
        </p:blipFill>
        <p:spPr>
          <a:xfrm>
            <a:off x="122820" y="5445524"/>
            <a:ext cx="7371847" cy="699280"/>
          </a:xfrm>
          <a:prstGeom prst="rect">
            <a:avLst/>
          </a:prstGeom>
        </p:spPr>
      </p:pic>
      <p:pic>
        <p:nvPicPr>
          <p:cNvPr id="4" name="Afbeelding 3">
            <a:extLst>
              <a:ext uri="{FF2B5EF4-FFF2-40B4-BE49-F238E27FC236}">
                <a16:creationId xmlns:a16="http://schemas.microsoft.com/office/drawing/2014/main" id="{0C0B3F4F-3FF8-5228-8374-5B5BEEAD776D}"/>
              </a:ext>
            </a:extLst>
          </p:cNvPr>
          <p:cNvPicPr>
            <a:picLocks noChangeAspect="1"/>
          </p:cNvPicPr>
          <p:nvPr/>
        </p:nvPicPr>
        <p:blipFill>
          <a:blip r:embed="rId5"/>
          <a:stretch>
            <a:fillRect/>
          </a:stretch>
        </p:blipFill>
        <p:spPr>
          <a:xfrm rot="590353">
            <a:off x="6562990" y="3980853"/>
            <a:ext cx="4825374" cy="694733"/>
          </a:xfrm>
          <a:prstGeom prst="rect">
            <a:avLst/>
          </a:prstGeom>
        </p:spPr>
      </p:pic>
      <p:pic>
        <p:nvPicPr>
          <p:cNvPr id="6" name="Afbeelding 5">
            <a:extLst>
              <a:ext uri="{FF2B5EF4-FFF2-40B4-BE49-F238E27FC236}">
                <a16:creationId xmlns:a16="http://schemas.microsoft.com/office/drawing/2014/main" id="{CF05C74F-5B07-467E-47F2-487C623B5BF5}"/>
              </a:ext>
            </a:extLst>
          </p:cNvPr>
          <p:cNvPicPr>
            <a:picLocks noChangeAspect="1"/>
          </p:cNvPicPr>
          <p:nvPr/>
        </p:nvPicPr>
        <p:blipFill>
          <a:blip r:embed="rId6"/>
          <a:stretch>
            <a:fillRect/>
          </a:stretch>
        </p:blipFill>
        <p:spPr>
          <a:xfrm rot="278822">
            <a:off x="675316" y="2412064"/>
            <a:ext cx="4894091" cy="484919"/>
          </a:xfrm>
          <a:prstGeom prst="rect">
            <a:avLst/>
          </a:prstGeom>
        </p:spPr>
      </p:pic>
      <p:pic>
        <p:nvPicPr>
          <p:cNvPr id="11" name="Afbeelding 10">
            <a:extLst>
              <a:ext uri="{FF2B5EF4-FFF2-40B4-BE49-F238E27FC236}">
                <a16:creationId xmlns:a16="http://schemas.microsoft.com/office/drawing/2014/main" id="{6942FF65-6AF0-F01F-1053-FB5856B34A1C}"/>
              </a:ext>
            </a:extLst>
          </p:cNvPr>
          <p:cNvPicPr>
            <a:picLocks noChangeAspect="1"/>
          </p:cNvPicPr>
          <p:nvPr/>
        </p:nvPicPr>
        <p:blipFill>
          <a:blip r:embed="rId7"/>
          <a:stretch>
            <a:fillRect/>
          </a:stretch>
        </p:blipFill>
        <p:spPr>
          <a:xfrm>
            <a:off x="4724091" y="1200993"/>
            <a:ext cx="2770576" cy="909244"/>
          </a:xfrm>
          <a:prstGeom prst="rect">
            <a:avLst/>
          </a:prstGeom>
        </p:spPr>
      </p:pic>
      <p:pic>
        <p:nvPicPr>
          <p:cNvPr id="12" name="Picture 13">
            <a:extLst>
              <a:ext uri="{FF2B5EF4-FFF2-40B4-BE49-F238E27FC236}">
                <a16:creationId xmlns:a16="http://schemas.microsoft.com/office/drawing/2014/main" id="{FCA26360-5090-074D-B7C8-0EA98486A9AD}"/>
              </a:ext>
            </a:extLst>
          </p:cNvPr>
          <p:cNvPicPr>
            <a:picLocks noChangeAspect="1"/>
          </p:cNvPicPr>
          <p:nvPr/>
        </p:nvPicPr>
        <p:blipFill>
          <a:blip r:embed="rId8"/>
          <a:stretch>
            <a:fillRect/>
          </a:stretch>
        </p:blipFill>
        <p:spPr>
          <a:xfrm rot="20970091">
            <a:off x="5861841" y="2535229"/>
            <a:ext cx="5741816" cy="409734"/>
          </a:xfrm>
          <a:prstGeom prst="rect">
            <a:avLst/>
          </a:prstGeom>
        </p:spPr>
      </p:pic>
      <p:pic>
        <p:nvPicPr>
          <p:cNvPr id="14" name="Afbeelding 13">
            <a:extLst>
              <a:ext uri="{FF2B5EF4-FFF2-40B4-BE49-F238E27FC236}">
                <a16:creationId xmlns:a16="http://schemas.microsoft.com/office/drawing/2014/main" id="{473DD8B1-F34A-09AE-78A9-164FAD793BD2}"/>
              </a:ext>
            </a:extLst>
          </p:cNvPr>
          <p:cNvPicPr>
            <a:picLocks noChangeAspect="1"/>
          </p:cNvPicPr>
          <p:nvPr/>
        </p:nvPicPr>
        <p:blipFill rotWithShape="1">
          <a:blip r:embed="rId9"/>
          <a:srcRect t="22459" b="36555"/>
          <a:stretch/>
        </p:blipFill>
        <p:spPr>
          <a:xfrm>
            <a:off x="8237798" y="3117347"/>
            <a:ext cx="4191771" cy="623305"/>
          </a:xfrm>
          <a:prstGeom prst="rect">
            <a:avLst/>
          </a:prstGeom>
        </p:spPr>
      </p:pic>
      <p:pic>
        <p:nvPicPr>
          <p:cNvPr id="17" name="Afbeelding 16">
            <a:extLst>
              <a:ext uri="{FF2B5EF4-FFF2-40B4-BE49-F238E27FC236}">
                <a16:creationId xmlns:a16="http://schemas.microsoft.com/office/drawing/2014/main" id="{E74E62FB-454A-B863-EABA-56A4A03D6607}"/>
              </a:ext>
            </a:extLst>
          </p:cNvPr>
          <p:cNvPicPr>
            <a:picLocks noChangeAspect="1"/>
          </p:cNvPicPr>
          <p:nvPr/>
        </p:nvPicPr>
        <p:blipFill>
          <a:blip r:embed="rId10"/>
          <a:stretch>
            <a:fillRect/>
          </a:stretch>
        </p:blipFill>
        <p:spPr>
          <a:xfrm>
            <a:off x="687116" y="5196039"/>
            <a:ext cx="5272813" cy="333478"/>
          </a:xfrm>
          <a:prstGeom prst="rect">
            <a:avLst/>
          </a:prstGeom>
        </p:spPr>
      </p:pic>
      <p:sp>
        <p:nvSpPr>
          <p:cNvPr id="10" name="Titel 9">
            <a:extLst>
              <a:ext uri="{FF2B5EF4-FFF2-40B4-BE49-F238E27FC236}">
                <a16:creationId xmlns:a16="http://schemas.microsoft.com/office/drawing/2014/main" id="{A7E9FE7C-F91C-384C-B797-74331693E966}"/>
              </a:ext>
            </a:extLst>
          </p:cNvPr>
          <p:cNvSpPr>
            <a:spLocks noGrp="1"/>
          </p:cNvSpPr>
          <p:nvPr>
            <p:ph type="title"/>
          </p:nvPr>
        </p:nvSpPr>
        <p:spPr/>
        <p:txBody>
          <a:bodyPr/>
          <a:lstStyle/>
          <a:p>
            <a:endParaRPr lang="nl-NL"/>
          </a:p>
        </p:txBody>
      </p:sp>
      <p:sp>
        <p:nvSpPr>
          <p:cNvPr id="20" name="Titel 4">
            <a:extLst>
              <a:ext uri="{FF2B5EF4-FFF2-40B4-BE49-F238E27FC236}">
                <a16:creationId xmlns:a16="http://schemas.microsoft.com/office/drawing/2014/main" id="{A29C812F-0B3B-C44B-B42D-FE5A75921E7A}"/>
              </a:ext>
            </a:extLst>
          </p:cNvPr>
          <p:cNvSpPr txBox="1">
            <a:spLocks/>
          </p:cNvSpPr>
          <p:nvPr/>
        </p:nvSpPr>
        <p:spPr>
          <a:xfrm>
            <a:off x="3207224" y="294395"/>
            <a:ext cx="5768454" cy="468312"/>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1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solidFill>
                  <a:schemeClr val="bg1"/>
                </a:solidFill>
              </a:rPr>
              <a:t>Deel II</a:t>
            </a:r>
          </a:p>
        </p:txBody>
      </p:sp>
      <p:pic>
        <p:nvPicPr>
          <p:cNvPr id="7" name="Afbeelding 6">
            <a:extLst>
              <a:ext uri="{FF2B5EF4-FFF2-40B4-BE49-F238E27FC236}">
                <a16:creationId xmlns:a16="http://schemas.microsoft.com/office/drawing/2014/main" id="{E30059F8-41DB-1561-1D87-73C70DB72111}"/>
              </a:ext>
            </a:extLst>
          </p:cNvPr>
          <p:cNvPicPr>
            <a:picLocks noChangeAspect="1"/>
          </p:cNvPicPr>
          <p:nvPr/>
        </p:nvPicPr>
        <p:blipFill>
          <a:blip r:embed="rId11"/>
          <a:stretch>
            <a:fillRect/>
          </a:stretch>
        </p:blipFill>
        <p:spPr>
          <a:xfrm>
            <a:off x="393672" y="3226469"/>
            <a:ext cx="4428230" cy="794027"/>
          </a:xfrm>
          <a:prstGeom prst="rect">
            <a:avLst/>
          </a:prstGeom>
        </p:spPr>
      </p:pic>
      <p:pic>
        <p:nvPicPr>
          <p:cNvPr id="15" name="Afbeelding 14">
            <a:extLst>
              <a:ext uri="{FF2B5EF4-FFF2-40B4-BE49-F238E27FC236}">
                <a16:creationId xmlns:a16="http://schemas.microsoft.com/office/drawing/2014/main" id="{B87A6F83-96FB-9213-C7E9-181997AA4C54}"/>
              </a:ext>
            </a:extLst>
          </p:cNvPr>
          <p:cNvPicPr>
            <a:picLocks noChangeAspect="1"/>
          </p:cNvPicPr>
          <p:nvPr/>
        </p:nvPicPr>
        <p:blipFill>
          <a:blip r:embed="rId12"/>
          <a:stretch>
            <a:fillRect/>
          </a:stretch>
        </p:blipFill>
        <p:spPr>
          <a:xfrm>
            <a:off x="619489" y="868115"/>
            <a:ext cx="3454400" cy="1155357"/>
          </a:xfrm>
          <a:prstGeom prst="rect">
            <a:avLst/>
          </a:prstGeom>
        </p:spPr>
      </p:pic>
      <p:pic>
        <p:nvPicPr>
          <p:cNvPr id="19" name="Afbeelding 18">
            <a:extLst>
              <a:ext uri="{FF2B5EF4-FFF2-40B4-BE49-F238E27FC236}">
                <a16:creationId xmlns:a16="http://schemas.microsoft.com/office/drawing/2014/main" id="{42A59B07-55DC-FB86-F06E-4A7F8199F88E}"/>
              </a:ext>
            </a:extLst>
          </p:cNvPr>
          <p:cNvPicPr>
            <a:picLocks noChangeAspect="1"/>
          </p:cNvPicPr>
          <p:nvPr/>
        </p:nvPicPr>
        <p:blipFill>
          <a:blip r:embed="rId13"/>
          <a:stretch>
            <a:fillRect/>
          </a:stretch>
        </p:blipFill>
        <p:spPr>
          <a:xfrm rot="294671">
            <a:off x="6329314" y="4943380"/>
            <a:ext cx="5364912" cy="700152"/>
          </a:xfrm>
          <a:prstGeom prst="rect">
            <a:avLst/>
          </a:prstGeom>
        </p:spPr>
      </p:pic>
      <p:pic>
        <p:nvPicPr>
          <p:cNvPr id="22" name="Afbeelding 21">
            <a:extLst>
              <a:ext uri="{FF2B5EF4-FFF2-40B4-BE49-F238E27FC236}">
                <a16:creationId xmlns:a16="http://schemas.microsoft.com/office/drawing/2014/main" id="{DCD74283-B9DB-3439-3A1B-0FFD75E5A9D9}"/>
              </a:ext>
            </a:extLst>
          </p:cNvPr>
          <p:cNvPicPr>
            <a:picLocks noChangeAspect="1"/>
          </p:cNvPicPr>
          <p:nvPr/>
        </p:nvPicPr>
        <p:blipFill>
          <a:blip r:embed="rId14"/>
          <a:stretch>
            <a:fillRect/>
          </a:stretch>
        </p:blipFill>
        <p:spPr>
          <a:xfrm>
            <a:off x="1788540" y="4263724"/>
            <a:ext cx="4239335" cy="594232"/>
          </a:xfrm>
          <a:prstGeom prst="rect">
            <a:avLst/>
          </a:prstGeom>
        </p:spPr>
      </p:pic>
    </p:spTree>
    <p:extLst>
      <p:ext uri="{BB962C8B-B14F-4D97-AF65-F5344CB8AC3E}">
        <p14:creationId xmlns:p14="http://schemas.microsoft.com/office/powerpoint/2010/main" val="242900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18" name="Tijdelijke aanduiding voor inhoud 3">
            <a:extLst>
              <a:ext uri="{FF2B5EF4-FFF2-40B4-BE49-F238E27FC236}">
                <a16:creationId xmlns:a16="http://schemas.microsoft.com/office/drawing/2014/main" id="{3783D27A-F7D6-8E4C-9643-85D511AE445E}"/>
              </a:ext>
            </a:extLst>
          </p:cNvPr>
          <p:cNvSpPr>
            <a:spLocks noGrp="1"/>
          </p:cNvSpPr>
          <p:nvPr>
            <p:ph idx="1"/>
          </p:nvPr>
        </p:nvSpPr>
        <p:spPr>
          <a:xfrm>
            <a:off x="695325" y="1986730"/>
            <a:ext cx="5046411" cy="3926707"/>
          </a:xfrm>
        </p:spPr>
        <p:txBody>
          <a:bodyPr/>
          <a:lstStyle/>
          <a:p>
            <a:r>
              <a:rPr lang="nl-NL" dirty="0"/>
              <a:t>De mate van urgentie voor de RES verandert. De urgentie voor de energietransitie was al aanwezig, maar wordt nu voelbaarder voor meer mensen. </a:t>
            </a:r>
          </a:p>
          <a:p>
            <a:r>
              <a:rPr lang="nl-NL" dirty="0"/>
              <a:t>Het IPCC noemt de internationale ambitie van 1,5 graden Celsius in 2100 ‘niet langer kansrijk’. Zonder aanscherping van de klimaatplannen stevent de opwarming zelfs af op 3,2 graden in 2100. </a:t>
            </a:r>
          </a:p>
          <a:p>
            <a:r>
              <a:rPr lang="nl-NL" dirty="0"/>
              <a:t>De EU-ambitie voor CO2-reductie is verhoogd: de netto-uitstoot van broeikassen moet in 2030 tenminste 55% te verminderen ten opzichte van 1990 (voorheen 49%). In het Fit-for-55-pakket zijn 10 wetsvoorstellen uitgewerkt om deze ambitie realiseren.</a:t>
            </a:r>
          </a:p>
          <a:p>
            <a:r>
              <a:rPr lang="nl-NL" dirty="0"/>
              <a:t>Ook de oorlog in Oekraïne versnelt de urgentie om onafhankelijk worden van (Russisch) aardgas, olie en kolen. </a:t>
            </a:r>
          </a:p>
          <a:p>
            <a:r>
              <a:rPr lang="nl-NL" dirty="0"/>
              <a:t>Wat deze toegenomen urgentie betekent voor de RES-opgave is nog niet bekend. Hier zal de komende maanden meer duidelijkheid over komen. </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dirty="0"/>
              <a:t>Urgentie</a:t>
            </a:r>
          </a:p>
        </p:txBody>
      </p:sp>
      <p:sp>
        <p:nvSpPr>
          <p:cNvPr id="19" name="Tijdelijke aanduiding voor inhoud 3">
            <a:extLst>
              <a:ext uri="{FF2B5EF4-FFF2-40B4-BE49-F238E27FC236}">
                <a16:creationId xmlns:a16="http://schemas.microsoft.com/office/drawing/2014/main" id="{E7F2A094-E588-5044-A05B-1757359710E1}"/>
              </a:ext>
            </a:extLst>
          </p:cNvPr>
          <p:cNvSpPr txBox="1">
            <a:spLocks/>
          </p:cNvSpPr>
          <p:nvPr/>
        </p:nvSpPr>
        <p:spPr>
          <a:xfrm>
            <a:off x="6459068" y="1986730"/>
            <a:ext cx="5046411"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sng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Toenemende urgentie</a:t>
            </a:r>
          </a:p>
        </p:txBody>
      </p:sp>
      <p:pic>
        <p:nvPicPr>
          <p:cNvPr id="9" name="Afbeelding 8" descr="Afbeelding met tekst, visitekaartje, teken, vectorafbeeldingen&#10;&#10;Automatisch gegenereerde beschrijving">
            <a:extLst>
              <a:ext uri="{FF2B5EF4-FFF2-40B4-BE49-F238E27FC236}">
                <a16:creationId xmlns:a16="http://schemas.microsoft.com/office/drawing/2014/main" id="{3EEF900E-5712-077E-1A61-C0F9B34BA729}"/>
              </a:ext>
            </a:extLst>
          </p:cNvPr>
          <p:cNvPicPr>
            <a:picLocks noChangeAspect="1"/>
          </p:cNvPicPr>
          <p:nvPr/>
        </p:nvPicPr>
        <p:blipFill rotWithShape="1">
          <a:blip r:embed="rId3"/>
          <a:srcRect l="14680" r="14925"/>
          <a:stretch/>
        </p:blipFill>
        <p:spPr>
          <a:xfrm>
            <a:off x="6559008" y="1986729"/>
            <a:ext cx="5373015" cy="3816349"/>
          </a:xfrm>
          <a:prstGeom prst="rect">
            <a:avLst/>
          </a:prstGeom>
        </p:spPr>
      </p:pic>
    </p:spTree>
    <p:extLst>
      <p:ext uri="{BB962C8B-B14F-4D97-AF65-F5344CB8AC3E}">
        <p14:creationId xmlns:p14="http://schemas.microsoft.com/office/powerpoint/2010/main" val="309222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Nationale ontwikkelingen</a:t>
            </a: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solidFill>
                  <a:schemeClr val="tx2"/>
                </a:solidFill>
              </a:rPr>
              <a:t>Nieuwe kabinetsplannen</a:t>
            </a:r>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a:xfrm>
            <a:off x="695324" y="1985223"/>
            <a:ext cx="5035625" cy="4359593"/>
          </a:xfrm>
        </p:spPr>
        <p:txBody>
          <a:bodyPr vert="horz" lIns="0" tIns="0" rIns="0" bIns="0" numCol="1" rtlCol="0" anchor="t">
            <a:noAutofit/>
          </a:bodyPr>
          <a:lstStyle/>
          <a:p>
            <a:pPr fontAlgn="ctr">
              <a:lnSpc>
                <a:spcPct val="107000"/>
              </a:lnSpc>
              <a:spcBef>
                <a:spcPts val="0"/>
              </a:spcBef>
              <a:spcAft>
                <a:spcPct val="0"/>
              </a:spcAft>
              <a:buClr>
                <a:srgbClr val="82CAC9"/>
              </a:buClr>
              <a:defRPr/>
            </a:pPr>
            <a:r>
              <a:rPr lang="nl-NL" dirty="0">
                <a:solidFill>
                  <a:schemeClr val="tx2"/>
                </a:solidFill>
                <a:latin typeface="+mn-lt"/>
                <a:cs typeface="Calibri Light" panose="020F0302020204030204" pitchFamily="34" charset="0"/>
              </a:rPr>
              <a:t>Onder invloed van toenemende urgentie en het Fit-for-55-pakket, is de natio</a:t>
            </a:r>
            <a:r>
              <a:rPr lang="nl-NL" dirty="0">
                <a:latin typeface="+mn-lt"/>
                <a:cs typeface="Calibri Light" panose="020F0302020204030204" pitchFamily="34" charset="0"/>
              </a:rPr>
              <a:t>nale </a:t>
            </a:r>
            <a:r>
              <a:rPr lang="nl-NL" altLang="nl-NL" dirty="0">
                <a:latin typeface="+mn-lt"/>
                <a:cs typeface="Calibri Light" panose="020F0302020204030204" pitchFamily="34" charset="0"/>
              </a:rPr>
              <a:t>CO</a:t>
            </a:r>
            <a:r>
              <a:rPr lang="nl-NL" altLang="nl-NL" baseline="-25000" dirty="0">
                <a:latin typeface="+mn-lt"/>
                <a:cs typeface="Calibri Light" panose="020F0302020204030204" pitchFamily="34" charset="0"/>
              </a:rPr>
              <a:t>2</a:t>
            </a:r>
            <a:r>
              <a:rPr lang="nl-NL" altLang="nl-NL" dirty="0">
                <a:latin typeface="+mn-lt"/>
                <a:cs typeface="Calibri Light" panose="020F0302020204030204" pitchFamily="34" charset="0"/>
              </a:rPr>
              <a:t>-reductieambitie verhoogd van 49% uit het Klimaatakkoord naar minimaal 55%, en indien mogelijk 60%.</a:t>
            </a:r>
            <a:endParaRPr lang="nl-NL" dirty="0">
              <a:latin typeface="+mn-lt"/>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dirty="0">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dirty="0">
                <a:latin typeface="+mn-lt"/>
                <a:ea typeface="Open Sans Light"/>
                <a:cs typeface="Calibri Light"/>
              </a:rPr>
              <a:t>Om de ambities te behalen neemt het rijk meer verantwoordelijkheid en regie op de energietransitie en de ruimtelijke </a:t>
            </a:r>
            <a:r>
              <a:rPr lang="nl-NL" dirty="0">
                <a:solidFill>
                  <a:schemeClr val="tx2"/>
                </a:solidFill>
                <a:latin typeface="+mn-lt"/>
                <a:ea typeface="Open Sans Light"/>
                <a:cs typeface="Calibri Light"/>
              </a:rPr>
              <a:t>ordening. Dit blijkt uit recente kamerbrieven van minister </a:t>
            </a:r>
            <a:r>
              <a:rPr lang="nl-NL" dirty="0" err="1">
                <a:solidFill>
                  <a:schemeClr val="tx2"/>
                </a:solidFill>
                <a:latin typeface="+mn-lt"/>
                <a:ea typeface="Open Sans Light"/>
                <a:cs typeface="Calibri Light"/>
              </a:rPr>
              <a:t>Jetten</a:t>
            </a:r>
            <a:r>
              <a:rPr lang="nl-NL" dirty="0">
                <a:solidFill>
                  <a:schemeClr val="tx2"/>
                </a:solidFill>
                <a:latin typeface="+mn-lt"/>
                <a:ea typeface="Open Sans Light"/>
                <a:cs typeface="Calibri Light"/>
              </a:rPr>
              <a:t> (Klimaat en Energie), en minister de Jonge (VRO). Deze nationale regie moet bijdragen aan een versnelling in de energietransitie. </a:t>
            </a:r>
          </a:p>
          <a:p>
            <a:pPr fontAlgn="ctr">
              <a:lnSpc>
                <a:spcPct val="107000"/>
              </a:lnSpc>
              <a:spcBef>
                <a:spcPts val="0"/>
              </a:spcBef>
              <a:spcAft>
                <a:spcPct val="0"/>
              </a:spcAft>
              <a:buClr>
                <a:srgbClr val="82CAC9"/>
              </a:buClr>
              <a:defRPr/>
            </a:pPr>
            <a:endParaRPr lang="nl-NL" dirty="0">
              <a:solidFill>
                <a:schemeClr val="tx2"/>
              </a:solidFill>
              <a:latin typeface="+mn-lt"/>
              <a:ea typeface="Open Sans Light"/>
              <a:cs typeface="Calibri Light"/>
            </a:endParaRPr>
          </a:p>
          <a:p>
            <a:pPr fontAlgn="ctr">
              <a:lnSpc>
                <a:spcPct val="107000"/>
              </a:lnSpc>
              <a:spcBef>
                <a:spcPts val="0"/>
              </a:spcBef>
              <a:spcAft>
                <a:spcPct val="0"/>
              </a:spcAft>
              <a:buClr>
                <a:srgbClr val="82CAC9"/>
              </a:buClr>
              <a:defRPr/>
            </a:pPr>
            <a:r>
              <a:rPr lang="nl-NL" dirty="0">
                <a:solidFill>
                  <a:srgbClr val="12395F"/>
                </a:solidFill>
                <a:latin typeface="+mn-lt"/>
                <a:ea typeface="Open Sans Light"/>
                <a:cs typeface="Calibri Light"/>
              </a:rPr>
              <a:t>De decentrale overheden en Rijk hebben bestuurlijke afspraken gemaakt, o.a. over de continuering van de RES.</a:t>
            </a:r>
          </a:p>
          <a:p>
            <a:pPr marL="0" indent="0" fontAlgn="ctr">
              <a:lnSpc>
                <a:spcPct val="107000"/>
              </a:lnSpc>
              <a:spcBef>
                <a:spcPts val="0"/>
              </a:spcBef>
              <a:spcAft>
                <a:spcPct val="0"/>
              </a:spcAft>
              <a:buClr>
                <a:srgbClr val="82CAC9"/>
              </a:buClr>
              <a:buNone/>
              <a:defRPr/>
            </a:pPr>
            <a:endParaRPr 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dirty="0">
                <a:solidFill>
                  <a:schemeClr val="tx2"/>
                </a:solidFill>
                <a:latin typeface="+mn-lt"/>
                <a:cs typeface="Calibri Light" panose="020F0302020204030204" pitchFamily="34" charset="0"/>
              </a:rPr>
              <a:t>Voor de </a:t>
            </a:r>
            <a:r>
              <a:rPr lang="nl-NL" dirty="0" err="1">
                <a:solidFill>
                  <a:schemeClr val="tx2"/>
                </a:solidFill>
                <a:latin typeface="+mn-lt"/>
                <a:cs typeface="Calibri Light" panose="020F0302020204030204" pitchFamily="34" charset="0"/>
              </a:rPr>
              <a:t>RES’en</a:t>
            </a:r>
            <a:r>
              <a:rPr lang="nl-NL" dirty="0">
                <a:solidFill>
                  <a:schemeClr val="tx2"/>
                </a:solidFill>
                <a:latin typeface="+mn-lt"/>
                <a:cs typeface="Calibri Light" panose="020F0302020204030204" pitchFamily="34" charset="0"/>
              </a:rPr>
              <a:t> betekent dit waarschijnlijk dat er meer nationale keuzes en afwegingen zullen volgen die </a:t>
            </a:r>
            <a:r>
              <a:rPr lang="nl-NL" dirty="0" err="1">
                <a:solidFill>
                  <a:schemeClr val="tx2"/>
                </a:solidFill>
                <a:latin typeface="+mn-lt"/>
                <a:cs typeface="Calibri Light" panose="020F0302020204030204" pitchFamily="34" charset="0"/>
              </a:rPr>
              <a:t>kaderstellend</a:t>
            </a:r>
            <a:r>
              <a:rPr lang="nl-NL" dirty="0">
                <a:solidFill>
                  <a:schemeClr val="tx2"/>
                </a:solidFill>
                <a:latin typeface="+mn-lt"/>
                <a:cs typeface="Calibri Light" panose="020F0302020204030204" pitchFamily="34" charset="0"/>
              </a:rPr>
              <a:t> zijn voor de RES. Regio’s hebben hierin behoefte aan stabiel langetermijnbeleid. </a:t>
            </a:r>
            <a:endParaRPr lang="nl-NL" altLang="nl-NL" b="1" dirty="0">
              <a:solidFill>
                <a:schemeClr val="tx2"/>
              </a:solidFill>
              <a:latin typeface="Calibri Light" panose="020F0302020204030204" pitchFamily="34" charset="0"/>
              <a:cs typeface="Calibri Light" panose="020F0302020204030204" pitchFamily="34" charset="0"/>
            </a:endParaRPr>
          </a:p>
          <a:p>
            <a:pPr fontAlgn="ctr">
              <a:lnSpc>
                <a:spcPct val="107000"/>
              </a:lnSpc>
              <a:spcBef>
                <a:spcPts val="0"/>
              </a:spcBef>
              <a:spcAft>
                <a:spcPct val="0"/>
              </a:spcAft>
              <a:buClr>
                <a:srgbClr val="82CAC9"/>
              </a:buClr>
              <a:defRPr/>
            </a:pPr>
            <a:endParaRPr lang="nl-NL" altLang="nl-NL" sz="1600" b="1" dirty="0">
              <a:solidFill>
                <a:srgbClr val="FF0000"/>
              </a:solidFill>
              <a:latin typeface="Calibri Light" panose="020F0302020204030204" pitchFamily="34" charset="0"/>
              <a:cs typeface="Calibri Light" panose="020F030202020403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66247" y="1985223"/>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5" name="Tijdelijke aanduiding voor tekst 4">
            <a:extLst>
              <a:ext uri="{FF2B5EF4-FFF2-40B4-BE49-F238E27FC236}">
                <a16:creationId xmlns:a16="http://schemas.microsoft.com/office/drawing/2014/main" id="{F3FF30E6-E7F1-4B7A-805E-F0FF2B894D53}"/>
              </a:ext>
            </a:extLst>
          </p:cNvPr>
          <p:cNvSpPr>
            <a:spLocks noGrp="1"/>
          </p:cNvSpPr>
          <p:nvPr>
            <p:ph type="body" sz="quarter" idx="15"/>
          </p:nvPr>
        </p:nvSpPr>
        <p:spPr/>
        <p:txBody>
          <a:bodyPr/>
          <a:lstStyle/>
          <a:p>
            <a:r>
              <a:rPr lang="nl-NL" dirty="0"/>
              <a:t>Verschillende opgaven in samenhang</a:t>
            </a:r>
          </a:p>
        </p:txBody>
      </p:sp>
      <p:sp>
        <p:nvSpPr>
          <p:cNvPr id="15" name="Tijdelijke aanduiding voor inhoud 6">
            <a:extLst>
              <a:ext uri="{FF2B5EF4-FFF2-40B4-BE49-F238E27FC236}">
                <a16:creationId xmlns:a16="http://schemas.microsoft.com/office/drawing/2014/main" id="{A2FD7118-CE40-7D73-A1AD-2BF31CBE3A48}"/>
              </a:ext>
            </a:extLst>
          </p:cNvPr>
          <p:cNvSpPr txBox="1">
            <a:spLocks/>
          </p:cNvSpPr>
          <p:nvPr/>
        </p:nvSpPr>
        <p:spPr>
          <a:xfrm>
            <a:off x="6461052" y="1985223"/>
            <a:ext cx="5035121" cy="3932977"/>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lnSpc>
                <a:spcPct val="107000"/>
              </a:lnSpc>
              <a:spcBef>
                <a:spcPts val="0"/>
              </a:spcBef>
              <a:spcAft>
                <a:spcPct val="0"/>
              </a:spcAft>
              <a:buClr>
                <a:srgbClr val="82CAC9"/>
              </a:buClr>
              <a:defRPr/>
            </a:pPr>
            <a:r>
              <a:rPr lang="nl-NL" altLang="nl-NL" dirty="0">
                <a:cs typeface="Calibri Light" panose="020F0302020204030204" pitchFamily="34" charset="0"/>
              </a:rPr>
              <a:t>De energietransitie is bovendien niet de enige nationale opgave: ook stikstof, woningbouw en de landbouw vragen om keuzes, inzet én ruimte in het hele land.</a:t>
            </a:r>
          </a:p>
          <a:p>
            <a:pPr fontAlgn="ctr">
              <a:lnSpc>
                <a:spcPct val="107000"/>
              </a:lnSpc>
              <a:spcBef>
                <a:spcPts val="0"/>
              </a:spcBef>
              <a:spcAft>
                <a:spcPct val="0"/>
              </a:spcAft>
              <a:buClr>
                <a:srgbClr val="82CAC9"/>
              </a:buClr>
              <a:defRPr/>
            </a:pPr>
            <a:endParaRPr lang="nl-NL" altLang="nl-NL" dirty="0">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Dit vraagt om integrale en gebiedsgerichte aanpakken, waarin energie, wonen, landbouw, stikstof, etc. in samenhang worden bezien. Dit raakt sterk aan de RES.</a:t>
            </a:r>
          </a:p>
          <a:p>
            <a:pPr fontAlgn="ctr">
              <a:lnSpc>
                <a:spcPct val="107000"/>
              </a:lnSpc>
              <a:spcBef>
                <a:spcPts val="0"/>
              </a:spcBef>
              <a:spcAft>
                <a:spcPct val="0"/>
              </a:spcAft>
              <a:buClr>
                <a:srgbClr val="82CAC9"/>
              </a:buClr>
              <a:defRPr/>
            </a:pPr>
            <a:endParaRPr lang="nl-NL" altLang="nl-NL" dirty="0">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Het speelveld is complex: interbestuurlijke en intersectorale samenwerking is nodig om de opgaven in samenhang te kunnen realiseren, waarbij het oude adagium ‘je gaat er over of niet’ niet meer past. Dit vraagt om gelijkwaardige samenwerking. En om nieuw leiderschap van volksvertegenwoordigers, bestuurders, ambtenaren en andere betrokkenen.</a:t>
            </a:r>
          </a:p>
          <a:p>
            <a:pPr marL="0" indent="0" fontAlgn="ctr">
              <a:lnSpc>
                <a:spcPct val="107000"/>
              </a:lnSpc>
              <a:spcBef>
                <a:spcPts val="0"/>
              </a:spcBef>
              <a:spcAft>
                <a:spcPct val="0"/>
              </a:spcAft>
              <a:buClr>
                <a:srgbClr val="82CAC9"/>
              </a:buClr>
              <a:buNone/>
              <a:defRPr/>
            </a:pPr>
            <a:endParaRPr lang="nl-NL" altLang="nl-NL" sz="1600" dirty="0">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600" dirty="0">
              <a:cs typeface="Calibri Light" panose="020F0302020204030204" pitchFamily="34" charset="0"/>
            </a:endParaRPr>
          </a:p>
        </p:txBody>
      </p:sp>
    </p:spTree>
    <p:extLst>
      <p:ext uri="{BB962C8B-B14F-4D97-AF65-F5344CB8AC3E}">
        <p14:creationId xmlns:p14="http://schemas.microsoft.com/office/powerpoint/2010/main" val="361869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Nationale ontwikkelingen</a:t>
            </a: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solidFill>
                  <a:schemeClr val="tx2"/>
                </a:solidFill>
              </a:rPr>
              <a:t>Wetten, beleid &amp; regelgeving</a:t>
            </a:r>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a:xfrm>
            <a:off x="872067" y="1994818"/>
            <a:ext cx="4858883" cy="4161712"/>
          </a:xfrm>
        </p:spPr>
        <p:txBody>
          <a:bodyPr/>
          <a:lstStyle/>
          <a:p>
            <a:pPr marL="0" indent="0" fontAlgn="ctr">
              <a:lnSpc>
                <a:spcPct val="107000"/>
              </a:lnSpc>
              <a:spcBef>
                <a:spcPts val="0"/>
              </a:spcBef>
              <a:spcAft>
                <a:spcPct val="0"/>
              </a:spcAft>
              <a:buClr>
                <a:srgbClr val="82CAC9"/>
              </a:buClr>
              <a:buNone/>
              <a:defRPr/>
            </a:pPr>
            <a:r>
              <a:rPr lang="nl-NL" altLang="nl-NL" dirty="0">
                <a:solidFill>
                  <a:schemeClr val="tx2"/>
                </a:solidFill>
                <a:cs typeface="Calibri Light" panose="020F0302020204030204" pitchFamily="34" charset="0"/>
              </a:rPr>
              <a:t>Ook de wettelijke context van de energietransitie en daarmee de RES verandert sterk. Er zijn veel wijzigingen in wet- en regelgeving doorgevoerd en nog aanstaande, die sterk raken aan de RES. Bijvoorbeeld: </a:t>
            </a:r>
          </a:p>
          <a:p>
            <a:pPr marL="0" indent="0" fontAlgn="ctr">
              <a:lnSpc>
                <a:spcPct val="107000"/>
              </a:lnSpc>
              <a:spcBef>
                <a:spcPts val="0"/>
              </a:spcBef>
              <a:spcAft>
                <a:spcPct val="0"/>
              </a:spcAft>
              <a:buClr>
                <a:srgbClr val="82CAC9"/>
              </a:buClr>
              <a:buNone/>
              <a:defRPr/>
            </a:pPr>
            <a:endParaRPr lang="nl-NL" altLang="nl-NL" dirty="0">
              <a:solidFill>
                <a:schemeClr val="tx2"/>
              </a:solidFill>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Wet Collectieve Warmtevoorzieningen 2.0 </a:t>
            </a: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De Energiewet</a:t>
            </a: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Invoering Omgevingswet (planning: per 1-1-2023)</a:t>
            </a: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De nieuwe algemene normstelling voor windturbines (n.a.v. Nevele-arrest)</a:t>
            </a:r>
          </a:p>
          <a:p>
            <a:pPr fontAlgn="ctr">
              <a:lnSpc>
                <a:spcPct val="107000"/>
              </a:lnSpc>
              <a:spcBef>
                <a:spcPts val="0"/>
              </a:spcBef>
              <a:spcAft>
                <a:spcPct val="0"/>
              </a:spcAft>
              <a:buClr>
                <a:srgbClr val="82CAC9"/>
              </a:buClr>
              <a:defRPr/>
            </a:pPr>
            <a:endParaRPr lang="nl-NL" altLang="nl-NL" dirty="0">
              <a:solidFill>
                <a:schemeClr val="tx2"/>
              </a:solidFill>
              <a:cs typeface="Calibri Light" panose="020F0302020204030204" pitchFamily="34" charset="0"/>
            </a:endParaRPr>
          </a:p>
          <a:p>
            <a:pPr marL="0" indent="0" fontAlgn="ctr">
              <a:lnSpc>
                <a:spcPct val="107000"/>
              </a:lnSpc>
              <a:spcBef>
                <a:spcPts val="0"/>
              </a:spcBef>
              <a:spcAft>
                <a:spcPct val="0"/>
              </a:spcAft>
              <a:buClr>
                <a:srgbClr val="82CAC9"/>
              </a:buClr>
              <a:buNone/>
              <a:defRPr/>
            </a:pPr>
            <a:r>
              <a:rPr lang="nl-NL" altLang="nl-NL" dirty="0">
                <a:solidFill>
                  <a:schemeClr val="tx2"/>
                </a:solidFill>
                <a:cs typeface="Calibri Light" panose="020F0302020204030204" pitchFamily="34" charset="0"/>
              </a:rPr>
              <a:t>Ook is er divers beleid reeds gepubliceerd of in de maak dat gevolgen heeft voor de RES: </a:t>
            </a:r>
          </a:p>
          <a:p>
            <a:pPr marL="0" indent="0" fontAlgn="ctr">
              <a:lnSpc>
                <a:spcPct val="107000"/>
              </a:lnSpc>
              <a:spcBef>
                <a:spcPts val="0"/>
              </a:spcBef>
              <a:spcAft>
                <a:spcPct val="0"/>
              </a:spcAft>
              <a:buClr>
                <a:srgbClr val="82CAC9"/>
              </a:buClr>
              <a:buNone/>
              <a:defRPr/>
            </a:pPr>
            <a:endParaRPr lang="nl-NL" altLang="nl-NL" dirty="0">
              <a:solidFill>
                <a:schemeClr val="tx2"/>
              </a:solidFill>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Normering zon op dak vanaf 2025</a:t>
            </a: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Hybride warmtepomp nieuwe standaard vanaf 2026</a:t>
            </a: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Uitstel afschaffing salderingsregeling</a:t>
            </a: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Zonnebrief </a:t>
            </a:r>
          </a:p>
          <a:p>
            <a:pPr marL="0" indent="0" fontAlgn="ctr">
              <a:lnSpc>
                <a:spcPct val="107000"/>
              </a:lnSpc>
              <a:spcBef>
                <a:spcPts val="0"/>
              </a:spcBef>
              <a:spcAft>
                <a:spcPct val="0"/>
              </a:spcAft>
              <a:buClr>
                <a:srgbClr val="82CAC9"/>
              </a:buClr>
              <a:buNone/>
              <a:defRPr/>
            </a:pPr>
            <a:endParaRPr lang="nl-NL" altLang="nl-NL" sz="1600" dirty="0">
              <a:cs typeface="Calibri Light" panose="020F030202020403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66247" y="1985223"/>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5" name="Tijdelijke aanduiding voor tekst 4">
            <a:extLst>
              <a:ext uri="{FF2B5EF4-FFF2-40B4-BE49-F238E27FC236}">
                <a16:creationId xmlns:a16="http://schemas.microsoft.com/office/drawing/2014/main" id="{F3FF30E6-E7F1-4B7A-805E-F0FF2B894D53}"/>
              </a:ext>
            </a:extLst>
          </p:cNvPr>
          <p:cNvSpPr>
            <a:spLocks noGrp="1"/>
          </p:cNvSpPr>
          <p:nvPr>
            <p:ph type="body" sz="quarter" idx="15"/>
          </p:nvPr>
        </p:nvSpPr>
        <p:spPr>
          <a:xfrm>
            <a:off x="6461304" y="1341438"/>
            <a:ext cx="5035120" cy="298634"/>
          </a:xfrm>
        </p:spPr>
        <p:txBody>
          <a:bodyPr/>
          <a:lstStyle/>
          <a:p>
            <a:r>
              <a:rPr lang="nl-NL" dirty="0"/>
              <a:t>Nationale programma’s</a:t>
            </a:r>
          </a:p>
        </p:txBody>
      </p:sp>
      <p:sp>
        <p:nvSpPr>
          <p:cNvPr id="15" name="Tijdelijke aanduiding voor inhoud 6">
            <a:extLst>
              <a:ext uri="{FF2B5EF4-FFF2-40B4-BE49-F238E27FC236}">
                <a16:creationId xmlns:a16="http://schemas.microsoft.com/office/drawing/2014/main" id="{A2FD7118-CE40-7D73-A1AD-2BF31CBE3A48}"/>
              </a:ext>
            </a:extLst>
          </p:cNvPr>
          <p:cNvSpPr txBox="1">
            <a:spLocks/>
          </p:cNvSpPr>
          <p:nvPr/>
        </p:nvSpPr>
        <p:spPr>
          <a:xfrm>
            <a:off x="6461052" y="1977493"/>
            <a:ext cx="5371064" cy="4402286"/>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b="0" i="0" u="non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De</a:t>
            </a:r>
            <a:r>
              <a:rPr kumimoji="0" lang="nl-NL" altLang="nl-NL" sz="1400" b="0" i="0" u="non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 rijksoverheid </a:t>
            </a:r>
            <a:r>
              <a:rPr kumimoji="0" lang="nl-NL" altLang="nl-NL"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werkt momenteel aan diverse plannen en programma’s op het vlak van de energietransitie, zoals:</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Programma energiehoofdstructuur (PEH)</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Nationaal Plan Energiesysteem (NPE)</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Een verbreed en verdiept Meerjarenprogramma Infrastructuur Klimaat en Energie (MIEK) </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lang="nl-NL" altLang="nl-NL" sz="1400" dirty="0">
                <a:solidFill>
                  <a:schemeClr val="tx2"/>
                </a:solidFill>
                <a:latin typeface="Open Sans Light"/>
                <a:cs typeface="Calibri Light" panose="020F0302020204030204" pitchFamily="34" charset="0"/>
              </a:rPr>
              <a:t>Nationaal Programma Lokale Warmtetransitie</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Nationale Omgevingsvisie Extra (NOVEX)</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Programma Mooi Nederland</a:t>
            </a:r>
          </a:p>
          <a:p>
            <a:pPr marL="493713" marR="0" lvl="1" indent="-182563"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lang="nl-NL" altLang="nl-NL" sz="1400" dirty="0">
                <a:solidFill>
                  <a:schemeClr val="tx2"/>
                </a:solidFill>
                <a:latin typeface="Open Sans Light"/>
                <a:cs typeface="Calibri Light" panose="020F0302020204030204" pitchFamily="34" charset="0"/>
              </a:rPr>
              <a:t>….</a:t>
            </a:r>
            <a:endPar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endParaRPr>
          </a:p>
          <a:p>
            <a:pPr marL="311150" marR="0" lvl="1" indent="0" algn="l" defTabSz="914400" rtl="0" eaLnBrk="1" fontAlgn="ctr" latinLnBrk="0" hangingPunct="1">
              <a:lnSpc>
                <a:spcPct val="107000"/>
              </a:lnSpc>
              <a:spcBef>
                <a:spcPts val="0"/>
              </a:spcBef>
              <a:spcAft>
                <a:spcPct val="0"/>
              </a:spcAft>
              <a:buClr>
                <a:srgbClr val="82CAC9"/>
              </a:buClr>
              <a:buSzTx/>
              <a:buNone/>
              <a:tabLst/>
              <a:defRPr/>
            </a:pPr>
            <a:endParaRPr kumimoji="0" lang="nl-NL" altLang="nl-NL" sz="1400"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b="0" i="0" u="none" strike="noStrike" kern="1200" cap="none" spc="0" normalizeH="0" baseline="0" noProof="0" dirty="0">
                <a:ln>
                  <a:noFill/>
                </a:ln>
                <a:solidFill>
                  <a:srgbClr val="12395F"/>
                </a:solidFill>
                <a:effectLst/>
                <a:uLnTx/>
                <a:uFillTx/>
                <a:latin typeface="Open Sans Light"/>
                <a:ea typeface="Open Sans Light" panose="020B0306030504020204" pitchFamily="34" charset="0"/>
                <a:cs typeface="Calibri Light" panose="020F0302020204030204" pitchFamily="34" charset="0"/>
              </a:rPr>
              <a:t>Er w</a:t>
            </a:r>
            <a:r>
              <a:rPr kumimoji="0" lang="nl-NL" altLang="nl-NL" b="0" i="0" u="none" strike="noStrike" kern="1200" cap="none" spc="0" normalizeH="0" baseline="0" noProof="0" dirty="0">
                <a:ln>
                  <a:noFill/>
                </a:ln>
                <a:solidFill>
                  <a:schemeClr val="tx2"/>
                </a:solidFill>
                <a:effectLst/>
                <a:uLnTx/>
                <a:uFillTx/>
                <a:latin typeface="Open Sans Light"/>
                <a:ea typeface="Open Sans Light" panose="020B0306030504020204" pitchFamily="34" charset="0"/>
                <a:cs typeface="Calibri Light" panose="020F0302020204030204" pitchFamily="34" charset="0"/>
              </a:rPr>
              <a:t>ordt gewerkt aan de samenwerkings- en ondersteuningsstructuur voor diverse onderwerpen: de warmtetransitie in de gebouwde omgeving</a:t>
            </a:r>
            <a:r>
              <a:rPr kumimoji="0" lang="nl-NL" altLang="nl-NL"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rPr>
              <a:t>, groen gas, en programmering van het energiesysteem.</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altLang="nl-NL"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rPr>
              <a:t>Al deze onderwerpen raken sterk aan de RES. Belangrijke uitdaging is dat al deze nationale programma’s, gericht op regio’s en decentrale overheden, zich op een werkbare manier gaan verhouden tot de RES-regio’s en </a:t>
            </a:r>
            <a:r>
              <a:rPr kumimoji="0" lang="nl-NL" altLang="nl-NL" b="0" i="0" u="none" strike="noStrike" kern="1200" cap="none" spc="0" normalizeH="0" baseline="0" noProof="0" dirty="0" err="1">
                <a:ln>
                  <a:noFill/>
                </a:ln>
                <a:solidFill>
                  <a:srgbClr val="233D5A"/>
                </a:solidFill>
                <a:effectLst/>
                <a:uLnTx/>
                <a:uFillTx/>
                <a:latin typeface="Open Sans Light"/>
                <a:ea typeface="Open Sans Light" panose="020B0306030504020204" pitchFamily="34" charset="0"/>
                <a:cs typeface="Calibri Light" panose="020F0302020204030204" pitchFamily="34" charset="0"/>
              </a:rPr>
              <a:t>vice</a:t>
            </a:r>
            <a:r>
              <a:rPr kumimoji="0" lang="nl-NL" altLang="nl-NL"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rPr>
              <a:t> versa.</a:t>
            </a:r>
          </a:p>
          <a:p>
            <a:pPr marL="0" marR="0" lvl="0" indent="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None/>
              <a:tabLst/>
              <a:defRPr/>
            </a:pPr>
            <a:endParaRPr kumimoji="0" lang="nl-NL" altLang="nl-NL" sz="1600"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endParaRPr>
          </a:p>
          <a:p>
            <a:pPr marL="0" marR="0" lvl="0" indent="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None/>
              <a:tabLst/>
              <a:defRPr/>
            </a:pPr>
            <a:endParaRPr kumimoji="0" lang="nl-NL" altLang="nl-NL" sz="1600" b="0" i="0" u="none" strike="noStrike" kern="1200" cap="none" spc="0" normalizeH="0" baseline="0" noProof="0" dirty="0">
              <a:ln>
                <a:noFill/>
              </a:ln>
              <a:solidFill>
                <a:srgbClr val="233D5A"/>
              </a:solidFill>
              <a:effectLst/>
              <a:uLnTx/>
              <a:uFillTx/>
              <a:latin typeface="Open Sans Light"/>
              <a:ea typeface="Open Sans Light" panose="020B0306030504020204" pitchFamily="34" charset="0"/>
              <a:cs typeface="Calibri Light" panose="020F0302020204030204" pitchFamily="34" charset="0"/>
            </a:endParaRPr>
          </a:p>
        </p:txBody>
      </p:sp>
    </p:spTree>
    <p:extLst>
      <p:ext uri="{BB962C8B-B14F-4D97-AF65-F5344CB8AC3E}">
        <p14:creationId xmlns:p14="http://schemas.microsoft.com/office/powerpoint/2010/main" val="499479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p:txBody>
          <a:bodyPr/>
          <a:lstStyle/>
          <a:p>
            <a:pPr fontAlgn="ctr">
              <a:lnSpc>
                <a:spcPct val="107000"/>
              </a:lnSpc>
              <a:spcBef>
                <a:spcPts val="0"/>
              </a:spcBef>
              <a:spcAft>
                <a:spcPct val="0"/>
              </a:spcAft>
              <a:buClr>
                <a:srgbClr val="82CAC9"/>
              </a:buClr>
              <a:defRPr/>
            </a:pPr>
            <a:r>
              <a:rPr lang="nl-NL" altLang="nl-NL" dirty="0">
                <a:solidFill>
                  <a:schemeClr val="tx2"/>
                </a:solidFill>
                <a:cs typeface="Calibri Light" panose="020F0302020204030204" pitchFamily="34" charset="0"/>
              </a:rPr>
              <a:t>De impact van de gemeentelijke verkiezingen op de </a:t>
            </a:r>
            <a:r>
              <a:rPr lang="nl-NL" altLang="nl-NL" dirty="0" err="1">
                <a:solidFill>
                  <a:schemeClr val="tx2"/>
                </a:solidFill>
                <a:cs typeface="Calibri Light" panose="020F0302020204030204" pitchFamily="34" charset="0"/>
              </a:rPr>
              <a:t>RES’en</a:t>
            </a:r>
            <a:r>
              <a:rPr lang="nl-NL" altLang="nl-NL" dirty="0">
                <a:solidFill>
                  <a:schemeClr val="tx2"/>
                </a:solidFill>
                <a:cs typeface="Calibri Light" panose="020F0302020204030204" pitchFamily="34" charset="0"/>
              </a:rPr>
              <a:t> verschilt: in sommige regio’s wisselt het merendeel van de bestuurders (tot &gt;90</a:t>
            </a:r>
            <a:r>
              <a:rPr lang="nl-NL" altLang="nl-NL" dirty="0">
                <a:solidFill>
                  <a:srgbClr val="12395F"/>
                </a:solidFill>
                <a:cs typeface="Calibri Light" panose="020F0302020204030204" pitchFamily="34" charset="0"/>
              </a:rPr>
              <a:t>%), in sommige regio’s blijft de samenstelling vrijwel gelijk. Gemiddeld is ruim 44% van de raadsleden nieuw in de raad.</a:t>
            </a:r>
            <a:r>
              <a:rPr lang="nl-NL" altLang="nl-NL" baseline="30000" dirty="0">
                <a:solidFill>
                  <a:srgbClr val="12395F"/>
                </a:solidFill>
                <a:cs typeface="Calibri Light" panose="020F0302020204030204" pitchFamily="34" charset="0"/>
              </a:rPr>
              <a:t>1</a:t>
            </a:r>
          </a:p>
          <a:p>
            <a:pPr marL="0" indent="0" fontAlgn="ctr">
              <a:lnSpc>
                <a:spcPct val="107000"/>
              </a:lnSpc>
              <a:spcBef>
                <a:spcPts val="0"/>
              </a:spcBef>
              <a:spcAft>
                <a:spcPct val="0"/>
              </a:spcAft>
              <a:buClr>
                <a:srgbClr val="82CAC9"/>
              </a:buClr>
              <a:buNone/>
              <a:defRPr/>
            </a:pPr>
            <a:endParaRPr lang="nl-NL" alt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cs typeface="Calibri Light" panose="020F0302020204030204" pitchFamily="34" charset="0"/>
              </a:rPr>
              <a:t>In 84% van de coalitieakkoorden komt de energietransitie expliciet aan bod.</a:t>
            </a:r>
            <a:r>
              <a:rPr lang="nl-NL" altLang="nl-NL" baseline="30000" dirty="0">
                <a:cs typeface="Calibri Light" panose="020F0302020204030204" pitchFamily="34" charset="0"/>
              </a:rPr>
              <a:t>2</a:t>
            </a:r>
          </a:p>
          <a:p>
            <a:pPr fontAlgn="ctr">
              <a:lnSpc>
                <a:spcPct val="107000"/>
              </a:lnSpc>
              <a:spcBef>
                <a:spcPts val="0"/>
              </a:spcBef>
              <a:spcAft>
                <a:spcPct val="0"/>
              </a:spcAft>
              <a:buClr>
                <a:srgbClr val="82CAC9"/>
              </a:buClr>
              <a:defRPr/>
            </a:pPr>
            <a:endParaRPr lang="nl-NL" alt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latin typeface="+mn-lt"/>
                <a:cs typeface="Calibri Light" panose="020F0302020204030204" pitchFamily="34" charset="0"/>
              </a:rPr>
              <a:t>De coalitievorming heeft wel vrijwel overal impact op het tempo in de RES: het is de afgelopen periode op veel plekken ingewikkeld geweest om stappen te zetten en ingrijpende besluiten te nemen. Ook de provinciale en waterschapsverkiezingen </a:t>
            </a:r>
            <a:r>
              <a:rPr lang="nl-NL" altLang="nl-NL" dirty="0">
                <a:solidFill>
                  <a:schemeClr val="tx2"/>
                </a:solidFill>
                <a:cs typeface="Calibri Light" panose="020F0302020204030204" pitchFamily="34" charset="0"/>
              </a:rPr>
              <a:t>in 2023 zullen hierop invloed hebben. </a:t>
            </a:r>
          </a:p>
          <a:p>
            <a:pPr fontAlgn="ctr">
              <a:lnSpc>
                <a:spcPct val="107000"/>
              </a:lnSpc>
              <a:spcBef>
                <a:spcPts val="0"/>
              </a:spcBef>
              <a:spcAft>
                <a:spcPct val="0"/>
              </a:spcAft>
              <a:buClr>
                <a:srgbClr val="82CAC9"/>
              </a:buClr>
              <a:defRPr/>
            </a:pPr>
            <a:endParaRPr lang="nl-NL" altLang="nl-NL" dirty="0">
              <a:solidFill>
                <a:schemeClr val="tx2"/>
              </a:solidFill>
              <a:cs typeface="Calibri Light" panose="020F0302020204030204" pitchFamily="34" charset="0"/>
            </a:endParaRPr>
          </a:p>
          <a:p>
            <a:pPr fontAlgn="ctr">
              <a:lnSpc>
                <a:spcPct val="107000"/>
              </a:lnSpc>
              <a:spcBef>
                <a:spcPts val="0"/>
              </a:spcBef>
              <a:spcAft>
                <a:spcPct val="0"/>
              </a:spcAft>
              <a:buClr>
                <a:srgbClr val="82CAC9"/>
              </a:buClr>
              <a:defRPr/>
            </a:pPr>
            <a:endParaRPr lang="nl-NL" altLang="nl-NL" sz="1600" dirty="0">
              <a:solidFill>
                <a:schemeClr val="tx2"/>
              </a:solidFill>
              <a:latin typeface="+mn-lt"/>
              <a:cs typeface="Calibri Light" panose="020F0302020204030204" pitchFamily="34" charset="0"/>
            </a:endParaRP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t>Uitkomsten verkiezingen</a:t>
            </a: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Gemeenteraadsverkiezingen</a:t>
            </a: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56365" y="1994818"/>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18" name="Rectangle 9">
            <a:hlinkClick r:id="rId3"/>
            <a:extLst>
              <a:ext uri="{FF2B5EF4-FFF2-40B4-BE49-F238E27FC236}">
                <a16:creationId xmlns:a16="http://schemas.microsoft.com/office/drawing/2014/main" id="{AF44C16A-B08F-4049-A423-5C43263000B8}"/>
              </a:ext>
            </a:extLst>
          </p:cNvPr>
          <p:cNvSpPr>
            <a:spLocks noChangeArrowheads="1"/>
          </p:cNvSpPr>
          <p:nvPr/>
        </p:nvSpPr>
        <p:spPr bwMode="auto">
          <a:xfrm>
            <a:off x="96982" y="5447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33D5A"/>
              </a:solidFill>
              <a:effectLst/>
              <a:uLnTx/>
              <a:uFillTx/>
              <a:latin typeface="Open Sans Light"/>
              <a:ea typeface="+mn-ea"/>
              <a:cs typeface="+mn-cs"/>
            </a:endParaRPr>
          </a:p>
        </p:txBody>
      </p:sp>
      <p:pic>
        <p:nvPicPr>
          <p:cNvPr id="5" name="Afbeelding 4" descr="Afbeelding met visitekaartje&#10;&#10;Automatisch gegenereerde beschrijving">
            <a:extLst>
              <a:ext uri="{FF2B5EF4-FFF2-40B4-BE49-F238E27FC236}">
                <a16:creationId xmlns:a16="http://schemas.microsoft.com/office/drawing/2014/main" id="{C7E9EEE1-C1FB-FF4F-BDD8-EA346C3FA11C}"/>
              </a:ext>
            </a:extLst>
          </p:cNvPr>
          <p:cNvPicPr>
            <a:picLocks noChangeAspect="1"/>
          </p:cNvPicPr>
          <p:nvPr/>
        </p:nvPicPr>
        <p:blipFill rotWithShape="1">
          <a:blip r:embed="rId4"/>
          <a:srcRect l="16207" r="16724"/>
          <a:stretch/>
        </p:blipFill>
        <p:spPr>
          <a:xfrm>
            <a:off x="6636947" y="1766218"/>
            <a:ext cx="5077400" cy="3785208"/>
          </a:xfrm>
          <a:prstGeom prst="rect">
            <a:avLst/>
          </a:prstGeom>
        </p:spPr>
      </p:pic>
      <p:sp>
        <p:nvSpPr>
          <p:cNvPr id="10" name="Tijdelijke aanduiding voor inhoud 6">
            <a:extLst>
              <a:ext uri="{FF2B5EF4-FFF2-40B4-BE49-F238E27FC236}">
                <a16:creationId xmlns:a16="http://schemas.microsoft.com/office/drawing/2014/main" id="{42E11168-F797-5941-BA2B-91F37BC39E94}"/>
              </a:ext>
            </a:extLst>
          </p:cNvPr>
          <p:cNvSpPr txBox="1">
            <a:spLocks/>
          </p:cNvSpPr>
          <p:nvPr/>
        </p:nvSpPr>
        <p:spPr>
          <a:xfrm>
            <a:off x="6315031" y="5879584"/>
            <a:ext cx="4657769" cy="488340"/>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lang="en-US" sz="14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lang="en-US" sz="12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lang="en-US" sz="11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lnSpc>
                <a:spcPct val="107000"/>
              </a:lnSpc>
              <a:spcBef>
                <a:spcPts val="0"/>
              </a:spcBef>
              <a:spcAft>
                <a:spcPct val="0"/>
              </a:spcAft>
              <a:buClr>
                <a:srgbClr val="82CAC9"/>
              </a:buClr>
              <a:buNone/>
              <a:defRPr/>
            </a:pPr>
            <a:r>
              <a:rPr lang="nl-NL" altLang="nl-NL" sz="1100" baseline="30000" dirty="0">
                <a:solidFill>
                  <a:schemeClr val="tx2"/>
                </a:solidFill>
                <a:latin typeface="+mn-lt"/>
                <a:cs typeface="Calibri Light" panose="020F0302020204030204" pitchFamily="34" charset="0"/>
              </a:rPr>
              <a:t>1 </a:t>
            </a:r>
            <a:r>
              <a:rPr lang="nl-NL" altLang="nl-NL" sz="1100" dirty="0">
                <a:solidFill>
                  <a:schemeClr val="tx2"/>
                </a:solidFill>
                <a:latin typeface="+mn-lt"/>
                <a:cs typeface="Calibri Light" panose="020F0302020204030204" pitchFamily="34" charset="0"/>
              </a:rPr>
              <a:t>Nederlandse Vereniging voor Raadsleden, 2022</a:t>
            </a:r>
          </a:p>
          <a:p>
            <a:pPr marL="0" indent="0" fontAlgn="ctr">
              <a:lnSpc>
                <a:spcPct val="107000"/>
              </a:lnSpc>
              <a:spcBef>
                <a:spcPts val="0"/>
              </a:spcBef>
              <a:spcAft>
                <a:spcPct val="0"/>
              </a:spcAft>
              <a:buClr>
                <a:srgbClr val="82CAC9"/>
              </a:buClr>
              <a:buNone/>
              <a:defRPr/>
            </a:pPr>
            <a:r>
              <a:rPr lang="nl-NL" altLang="nl-NL" sz="1100" baseline="30000" dirty="0">
                <a:solidFill>
                  <a:schemeClr val="tx2"/>
                </a:solidFill>
                <a:latin typeface="+mn-lt"/>
                <a:cs typeface="Calibri Light" panose="020F0302020204030204" pitchFamily="34" charset="0"/>
              </a:rPr>
              <a:t>2</a:t>
            </a:r>
            <a:r>
              <a:rPr lang="nl-NL" altLang="nl-NL" sz="1100" dirty="0">
                <a:solidFill>
                  <a:schemeClr val="tx2"/>
                </a:solidFill>
                <a:cs typeface="Calibri Light" panose="020F0302020204030204" pitchFamily="34" charset="0"/>
              </a:rPr>
              <a:t> VNG, 2022, stand van zaken 30 mei 2022 (116 coalitieakkoorden gereed)</a:t>
            </a:r>
          </a:p>
          <a:p>
            <a:pPr marL="0" indent="0" fontAlgn="ctr">
              <a:lnSpc>
                <a:spcPct val="107000"/>
              </a:lnSpc>
              <a:spcBef>
                <a:spcPts val="0"/>
              </a:spcBef>
              <a:spcAft>
                <a:spcPct val="0"/>
              </a:spcAft>
              <a:buClr>
                <a:srgbClr val="82CAC9"/>
              </a:buClr>
              <a:buNone/>
              <a:defRPr/>
            </a:pPr>
            <a:r>
              <a:rPr lang="nl-NL" altLang="nl-NL" sz="1100" dirty="0">
                <a:solidFill>
                  <a:schemeClr val="tx2"/>
                </a:solidFill>
                <a:cs typeface="Calibri Light" panose="020F0302020204030204" pitchFamily="34" charset="0"/>
              </a:rPr>
              <a:t> </a:t>
            </a:r>
            <a:endParaRPr lang="nl-NL" altLang="nl-NL" sz="1100" baseline="30000" dirty="0">
              <a:solidFill>
                <a:schemeClr val="tx2"/>
              </a:solidFill>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100" baseline="30000" dirty="0">
              <a:solidFill>
                <a:schemeClr val="tx2"/>
              </a:solidFill>
              <a:latin typeface="+mn-lt"/>
              <a:cs typeface="Calibri Light" panose="020F0302020204030204" pitchFamily="34" charset="0"/>
            </a:endParaRPr>
          </a:p>
        </p:txBody>
      </p:sp>
    </p:spTree>
    <p:extLst>
      <p:ext uri="{BB962C8B-B14F-4D97-AF65-F5344CB8AC3E}">
        <p14:creationId xmlns:p14="http://schemas.microsoft.com/office/powerpoint/2010/main" val="3638007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DA504F5-108C-C346-931F-EBFA1D2633AD}"/>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nl-NL" sz="800" b="0" i="0" u="none" strike="noStrike" kern="1200" cap="none" spc="0" normalizeH="0" baseline="0" noProof="0" dirty="0">
              <a:ln>
                <a:noFill/>
              </a:ln>
              <a:solidFill>
                <a:srgbClr val="1D344D"/>
              </a:solidFill>
              <a:effectLst/>
              <a:uLnTx/>
              <a:uFillTx/>
            </a:endParaRPr>
          </a:p>
        </p:txBody>
      </p:sp>
      <p:sp>
        <p:nvSpPr>
          <p:cNvPr id="3" name="Titel 2">
            <a:extLst>
              <a:ext uri="{FF2B5EF4-FFF2-40B4-BE49-F238E27FC236}">
                <a16:creationId xmlns:a16="http://schemas.microsoft.com/office/drawing/2014/main" id="{97EB2B18-6B6B-42D8-931B-93A5B7AF2683}"/>
              </a:ext>
            </a:extLst>
          </p:cNvPr>
          <p:cNvSpPr>
            <a:spLocks noGrp="1"/>
          </p:cNvSpPr>
          <p:nvPr>
            <p:ph type="title"/>
          </p:nvPr>
        </p:nvSpPr>
        <p:spPr/>
        <p:txBody>
          <a:bodyPr/>
          <a:lstStyle/>
          <a:p>
            <a:endParaRPr lang="nl-NL"/>
          </a:p>
        </p:txBody>
      </p:sp>
      <p:sp>
        <p:nvSpPr>
          <p:cNvPr id="8" name="Titel 4">
            <a:extLst>
              <a:ext uri="{FF2B5EF4-FFF2-40B4-BE49-F238E27FC236}">
                <a16:creationId xmlns:a16="http://schemas.microsoft.com/office/drawing/2014/main" id="{1D8283F1-4A65-43B3-B95B-5B9AC980EBD6}"/>
              </a:ext>
            </a:extLst>
          </p:cNvPr>
          <p:cNvSpPr txBox="1">
            <a:spLocks/>
          </p:cNvSpPr>
          <p:nvPr/>
        </p:nvSpPr>
        <p:spPr>
          <a:xfrm>
            <a:off x="3213794" y="353806"/>
            <a:ext cx="5768454" cy="468312"/>
          </a:xfrm>
          <a:prstGeom prst="rect">
            <a:avLst/>
          </a:prstGeom>
          <a:solidFill>
            <a:schemeClr val="accent1"/>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r>
              <a:rPr lang="nl-NL" sz="1800" b="1" dirty="0">
                <a:solidFill>
                  <a:schemeClr val="bg1"/>
                </a:solidFill>
                <a:latin typeface="Open Sans" panose="020B0606030504020204" pitchFamily="34" charset="0"/>
              </a:rPr>
              <a:t>Kernboodschappen</a:t>
            </a:r>
          </a:p>
        </p:txBody>
      </p:sp>
      <p:sp>
        <p:nvSpPr>
          <p:cNvPr id="13" name="Tijdelijke aanduiding voor tekst 13">
            <a:extLst>
              <a:ext uri="{FF2B5EF4-FFF2-40B4-BE49-F238E27FC236}">
                <a16:creationId xmlns:a16="http://schemas.microsoft.com/office/drawing/2014/main" id="{A3D3E2FE-8D74-455F-AF44-041977C51D6D}"/>
              </a:ext>
            </a:extLst>
          </p:cNvPr>
          <p:cNvSpPr txBox="1">
            <a:spLocks/>
          </p:cNvSpPr>
          <p:nvPr/>
        </p:nvSpPr>
        <p:spPr>
          <a:xfrm>
            <a:off x="9516290" y="3372630"/>
            <a:ext cx="2458512" cy="2991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nl-NL" sz="1200" dirty="0">
              <a:solidFill>
                <a:srgbClr val="12395F"/>
              </a:solidFill>
              <a:ea typeface="Open Sans" panose="020B0606030504020204" pitchFamily="34" charset="0"/>
            </a:endParaRPr>
          </a:p>
        </p:txBody>
      </p:sp>
      <p:sp>
        <p:nvSpPr>
          <p:cNvPr id="25" name="Tijdelijke aanduiding voor afbeelding 5">
            <a:extLst>
              <a:ext uri="{FF2B5EF4-FFF2-40B4-BE49-F238E27FC236}">
                <a16:creationId xmlns:a16="http://schemas.microsoft.com/office/drawing/2014/main" id="{5094BA63-B367-4E0C-9323-DD13FE260123}"/>
              </a:ext>
            </a:extLst>
          </p:cNvPr>
          <p:cNvSpPr txBox="1">
            <a:spLocks/>
          </p:cNvSpPr>
          <p:nvPr/>
        </p:nvSpPr>
        <p:spPr>
          <a:xfrm>
            <a:off x="7494073" y="1714271"/>
            <a:ext cx="1474507" cy="1474507"/>
          </a:xfrm>
          <a:prstGeom prst="ellipse">
            <a:avLst/>
          </a:prstGeom>
          <a:solidFill>
            <a:schemeClr val="accent2"/>
          </a:solidFill>
        </p:spPr>
      </p:sp>
      <p:sp>
        <p:nvSpPr>
          <p:cNvPr id="28" name="Tijdelijke aanduiding voor afbeelding 5">
            <a:extLst>
              <a:ext uri="{FF2B5EF4-FFF2-40B4-BE49-F238E27FC236}">
                <a16:creationId xmlns:a16="http://schemas.microsoft.com/office/drawing/2014/main" id="{4B2A03FE-9291-4F50-8F56-3A000EBBD1E1}"/>
              </a:ext>
            </a:extLst>
          </p:cNvPr>
          <p:cNvSpPr txBox="1">
            <a:spLocks/>
          </p:cNvSpPr>
          <p:nvPr/>
        </p:nvSpPr>
        <p:spPr>
          <a:xfrm>
            <a:off x="3056226" y="1714271"/>
            <a:ext cx="1474507" cy="1474507"/>
          </a:xfrm>
          <a:prstGeom prst="ellipse">
            <a:avLst/>
          </a:prstGeom>
          <a:solidFill>
            <a:schemeClr val="accent2"/>
          </a:solidFill>
        </p:spPr>
      </p:sp>
      <p:sp>
        <p:nvSpPr>
          <p:cNvPr id="30" name="Tijdelijke aanduiding voor afbeelding 5">
            <a:extLst>
              <a:ext uri="{FF2B5EF4-FFF2-40B4-BE49-F238E27FC236}">
                <a16:creationId xmlns:a16="http://schemas.microsoft.com/office/drawing/2014/main" id="{D0ECDFEE-1EED-4B01-B097-4F6A6C32DC83}"/>
              </a:ext>
            </a:extLst>
          </p:cNvPr>
          <p:cNvSpPr txBox="1">
            <a:spLocks/>
          </p:cNvSpPr>
          <p:nvPr/>
        </p:nvSpPr>
        <p:spPr>
          <a:xfrm>
            <a:off x="9854448" y="1714271"/>
            <a:ext cx="1474507" cy="1474507"/>
          </a:xfrm>
          <a:prstGeom prst="ellipse">
            <a:avLst/>
          </a:prstGeom>
          <a:solidFill>
            <a:schemeClr val="accent2"/>
          </a:solidFill>
        </p:spPr>
      </p:sp>
      <p:sp>
        <p:nvSpPr>
          <p:cNvPr id="34" name="Tijdelijke aanduiding voor afbeelding 5">
            <a:extLst>
              <a:ext uri="{FF2B5EF4-FFF2-40B4-BE49-F238E27FC236}">
                <a16:creationId xmlns:a16="http://schemas.microsoft.com/office/drawing/2014/main" id="{7FE186D1-4A5A-BA40-8E0F-76EC1F61B758}"/>
              </a:ext>
            </a:extLst>
          </p:cNvPr>
          <p:cNvSpPr txBox="1">
            <a:spLocks/>
          </p:cNvSpPr>
          <p:nvPr/>
        </p:nvSpPr>
        <p:spPr>
          <a:xfrm>
            <a:off x="5354584" y="1714271"/>
            <a:ext cx="1474507" cy="1474507"/>
          </a:xfrm>
          <a:prstGeom prst="ellipse">
            <a:avLst/>
          </a:prstGeom>
          <a:solidFill>
            <a:schemeClr val="accent2"/>
          </a:solidFill>
        </p:spPr>
      </p:sp>
      <p:sp>
        <p:nvSpPr>
          <p:cNvPr id="23" name="Tijdelijke aanduiding voor inhoud 3">
            <a:extLst>
              <a:ext uri="{FF2B5EF4-FFF2-40B4-BE49-F238E27FC236}">
                <a16:creationId xmlns:a16="http://schemas.microsoft.com/office/drawing/2014/main" id="{F1EF6864-6FEF-3D12-C9CF-8CAD61B732E6}"/>
              </a:ext>
            </a:extLst>
          </p:cNvPr>
          <p:cNvSpPr txBox="1">
            <a:spLocks/>
          </p:cNvSpPr>
          <p:nvPr/>
        </p:nvSpPr>
        <p:spPr>
          <a:xfrm>
            <a:off x="488678" y="3570374"/>
            <a:ext cx="2135324" cy="2793760"/>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dirty="0">
                <a:solidFill>
                  <a:srgbClr val="12395F"/>
                </a:solidFill>
              </a:rPr>
              <a:t>De urgentie van de energietransitie neemt toe door een hogere Europese en hogere nationale ambitie voor CO2-reductie en de oorlog in Oekraïne. Tegelijk zijn er in</a:t>
            </a:r>
            <a:r>
              <a:rPr lang="nl-NL" sz="1200" dirty="0">
                <a:solidFill>
                  <a:srgbClr val="12395F"/>
                </a:solidFill>
                <a:latin typeface="Open Sans Light"/>
                <a:ea typeface="Open Sans Light"/>
                <a:cs typeface="Open Sans Light"/>
              </a:rPr>
              <a:t> de samenleving zorgen en bezwaren over projecten voor zonne- en windenergie in de leefomgeving. </a:t>
            </a:r>
            <a:br>
              <a:rPr lang="nl-NL" sz="1200" dirty="0">
                <a:solidFill>
                  <a:srgbClr val="12395F"/>
                </a:solidFill>
                <a:latin typeface="Open Sans Light"/>
                <a:ea typeface="Open Sans Light"/>
                <a:cs typeface="Open Sans Light"/>
              </a:rPr>
            </a:br>
            <a:br>
              <a:rPr lang="nl-NL" sz="1200" dirty="0">
                <a:solidFill>
                  <a:srgbClr val="12395F"/>
                </a:solidFill>
                <a:latin typeface="Open Sans Light"/>
                <a:ea typeface="Open Sans Light"/>
                <a:cs typeface="Open Sans Light"/>
              </a:rPr>
            </a:br>
            <a:r>
              <a:rPr lang="nl-NL" sz="1200" dirty="0">
                <a:solidFill>
                  <a:srgbClr val="12395F"/>
                </a:solidFill>
                <a:latin typeface="Open Sans Light"/>
                <a:ea typeface="Open Sans Light"/>
                <a:cs typeface="Open Sans Light"/>
              </a:rPr>
              <a:t>Langdurige en gelijkwaardige samenwerking van alle partijen die betrokken zijn bij de RES is cruciaal.</a:t>
            </a:r>
          </a:p>
        </p:txBody>
      </p:sp>
      <p:sp>
        <p:nvSpPr>
          <p:cNvPr id="24" name="Tijdelijke aanduiding voor inhoud 3">
            <a:extLst>
              <a:ext uri="{FF2B5EF4-FFF2-40B4-BE49-F238E27FC236}">
                <a16:creationId xmlns:a16="http://schemas.microsoft.com/office/drawing/2014/main" id="{821F34D3-4C31-FCFC-F802-24A0E205DB35}"/>
              </a:ext>
            </a:extLst>
          </p:cNvPr>
          <p:cNvSpPr>
            <a:spLocks noGrp="1"/>
          </p:cNvSpPr>
          <p:nvPr>
            <p:ph idx="1"/>
          </p:nvPr>
        </p:nvSpPr>
        <p:spPr>
          <a:xfrm>
            <a:off x="2826370" y="3595694"/>
            <a:ext cx="2104859" cy="2768439"/>
          </a:xfrm>
        </p:spPr>
        <p:txBody>
          <a:bodyPr>
            <a:noAutofit/>
          </a:bodyPr>
          <a:lstStyle/>
          <a:p>
            <a:pPr marL="0" indent="0">
              <a:buNone/>
            </a:pPr>
            <a:r>
              <a:rPr lang="nl-NL" sz="1200" dirty="0">
                <a:solidFill>
                  <a:schemeClr val="tx2"/>
                </a:solidFill>
              </a:rPr>
              <a:t>De </a:t>
            </a:r>
            <a:r>
              <a:rPr lang="nl-NL" sz="1200" dirty="0" err="1">
                <a:solidFill>
                  <a:schemeClr val="tx2"/>
                </a:solidFill>
              </a:rPr>
              <a:t>RES’en</a:t>
            </a:r>
            <a:r>
              <a:rPr lang="nl-NL" sz="1200" dirty="0">
                <a:solidFill>
                  <a:schemeClr val="tx2"/>
                </a:solidFill>
              </a:rPr>
              <a:t> ontwikkelen  zich door: ze richten zich meer op de uitvoering van de RES 1.0 en leggen daarvoor ook stapsgewijs steeds meer de verbinding met andere thema’s in het gebied zoals woningbouw, bedrijventerreinen, besparing, mobiliteit, industrie, stikstof etc. </a:t>
            </a:r>
          </a:p>
          <a:p>
            <a:pPr marL="0" indent="0">
              <a:buNone/>
            </a:pPr>
            <a:r>
              <a:rPr lang="nl-NL" sz="1200" dirty="0">
                <a:solidFill>
                  <a:schemeClr val="tx2"/>
                </a:solidFill>
              </a:rPr>
              <a:t>Dit vraagt om balanceren tussen sectorale voortgang en verbinding vanuit integraliteit.</a:t>
            </a:r>
          </a:p>
        </p:txBody>
      </p:sp>
      <p:sp>
        <p:nvSpPr>
          <p:cNvPr id="27" name="Tijdelijke aanduiding voor inhoud 3">
            <a:extLst>
              <a:ext uri="{FF2B5EF4-FFF2-40B4-BE49-F238E27FC236}">
                <a16:creationId xmlns:a16="http://schemas.microsoft.com/office/drawing/2014/main" id="{CCDFB59D-BEC5-96DC-7462-76003076C9D2}"/>
              </a:ext>
            </a:extLst>
          </p:cNvPr>
          <p:cNvSpPr txBox="1">
            <a:spLocks/>
          </p:cNvSpPr>
          <p:nvPr/>
        </p:nvSpPr>
        <p:spPr>
          <a:xfrm>
            <a:off x="5067904" y="3570373"/>
            <a:ext cx="2104859" cy="279376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lumMod val="50000"/>
                </a:schemeClr>
              </a:buClr>
              <a:buNone/>
            </a:pPr>
            <a:r>
              <a:rPr lang="nl-NL" sz="1200" dirty="0">
                <a:solidFill>
                  <a:schemeClr val="tx2"/>
                </a:solidFill>
              </a:rPr>
              <a:t>De </a:t>
            </a:r>
            <a:r>
              <a:rPr lang="nl-NL" sz="1200" dirty="0" err="1">
                <a:solidFill>
                  <a:schemeClr val="tx2"/>
                </a:solidFill>
              </a:rPr>
              <a:t>RES’en</a:t>
            </a:r>
            <a:r>
              <a:rPr lang="nl-NL" sz="1200" dirty="0">
                <a:solidFill>
                  <a:schemeClr val="tx2"/>
                </a:solidFill>
              </a:rPr>
              <a:t> waren in sommige regio’s inzet van de gemeenteraadsverkiezingen. Energietransitie blijft hoog op de politieke en ambtelijke agenda’s en de RES-samenwerkingen worden overal voortgezet. </a:t>
            </a:r>
          </a:p>
          <a:p>
            <a:pPr marL="0" indent="0">
              <a:buClr>
                <a:schemeClr val="bg2">
                  <a:lumMod val="50000"/>
                </a:schemeClr>
              </a:buClr>
              <a:buNone/>
            </a:pPr>
            <a:r>
              <a:rPr lang="nl-NL" sz="1200" dirty="0">
                <a:solidFill>
                  <a:schemeClr val="tx2"/>
                </a:solidFill>
              </a:rPr>
              <a:t>Landelijk is de continuïteit voor de RES financieel geregeld tot 2030, </a:t>
            </a:r>
            <a:r>
              <a:rPr lang="nl-NL" sz="1200" dirty="0">
                <a:solidFill>
                  <a:srgbClr val="12395F"/>
                </a:solidFill>
              </a:rPr>
              <a:t>maar hierover was lange tijd onzekerheid.</a:t>
            </a:r>
          </a:p>
        </p:txBody>
      </p:sp>
      <p:sp>
        <p:nvSpPr>
          <p:cNvPr id="36" name="Tijdelijke aanduiding voor inhoud 3">
            <a:extLst>
              <a:ext uri="{FF2B5EF4-FFF2-40B4-BE49-F238E27FC236}">
                <a16:creationId xmlns:a16="http://schemas.microsoft.com/office/drawing/2014/main" id="{3988693A-4DA9-8DF8-13FB-B1A6CBB3A856}"/>
              </a:ext>
            </a:extLst>
          </p:cNvPr>
          <p:cNvSpPr txBox="1">
            <a:spLocks/>
          </p:cNvSpPr>
          <p:nvPr/>
        </p:nvSpPr>
        <p:spPr>
          <a:xfrm>
            <a:off x="7309438" y="3570373"/>
            <a:ext cx="2035533" cy="2629259"/>
          </a:xfrm>
          <a:prstGeom prst="rect">
            <a:avLst/>
          </a:prstGeom>
        </p:spPr>
        <p:txBody>
          <a:bodyPr vert="horz" lIns="0" tIns="0" rIns="0" bIns="0" rtlCol="0" anchor="t">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lumMod val="50000"/>
                </a:schemeClr>
              </a:buClr>
              <a:buNone/>
            </a:pPr>
            <a:r>
              <a:rPr lang="nl-NL" sz="1200" dirty="0">
                <a:solidFill>
                  <a:srgbClr val="12395F"/>
                </a:solidFill>
              </a:rPr>
              <a:t>Netcongestie wordt steeds urgenter: dit heeft op steeds meer plekken invloed, ook op de </a:t>
            </a:r>
            <a:r>
              <a:rPr lang="nl-NL" sz="1200" dirty="0" err="1">
                <a:solidFill>
                  <a:srgbClr val="12395F"/>
                </a:solidFill>
              </a:rPr>
              <a:t>RES’en</a:t>
            </a:r>
            <a:r>
              <a:rPr lang="nl-NL" sz="1200" dirty="0">
                <a:solidFill>
                  <a:srgbClr val="12395F"/>
                </a:solidFill>
              </a:rPr>
              <a:t>. </a:t>
            </a:r>
            <a:br>
              <a:rPr lang="nl-NL" sz="1200" dirty="0">
                <a:solidFill>
                  <a:srgbClr val="12395F"/>
                </a:solidFill>
              </a:rPr>
            </a:br>
            <a:r>
              <a:rPr lang="nl-NL" sz="1200" dirty="0">
                <a:solidFill>
                  <a:srgbClr val="12395F"/>
                </a:solidFill>
                <a:latin typeface="Open Sans Light"/>
                <a:ea typeface="Open Sans Light"/>
                <a:cs typeface="Open Sans Light"/>
              </a:rPr>
              <a:t>De precieze impact van het Nevele-arrest is nog niet overal duidelijk.</a:t>
            </a:r>
          </a:p>
          <a:p>
            <a:pPr marL="0" indent="0">
              <a:buClr>
                <a:schemeClr val="bg2">
                  <a:lumMod val="50000"/>
                </a:schemeClr>
              </a:buClr>
              <a:buNone/>
            </a:pPr>
            <a:r>
              <a:rPr lang="nl-NL" sz="1200" dirty="0">
                <a:solidFill>
                  <a:srgbClr val="12395F"/>
                </a:solidFill>
                <a:latin typeface="Open Sans Light"/>
                <a:ea typeface="Open Sans Light"/>
                <a:cs typeface="Open Sans Light"/>
              </a:rPr>
              <a:t>Wel zien we dat de RES-samenwerking helpt om de uitdagingen te overwinnen. De RES blijkt in veel regio’s een platform om in de volle breedte van de energietransitie regionaal samen te werken.</a:t>
            </a:r>
            <a:endParaRPr lang="nl-NL" sz="1200" dirty="0">
              <a:solidFill>
                <a:srgbClr val="12395F"/>
              </a:solidFill>
            </a:endParaRPr>
          </a:p>
          <a:p>
            <a:pPr marL="0" indent="0">
              <a:buClr>
                <a:schemeClr val="bg2">
                  <a:lumMod val="50000"/>
                </a:schemeClr>
              </a:buClr>
              <a:buNone/>
            </a:pPr>
            <a:endParaRPr lang="nl-NL" sz="1300" dirty="0">
              <a:solidFill>
                <a:schemeClr val="tx2"/>
              </a:solidFill>
            </a:endParaRPr>
          </a:p>
        </p:txBody>
      </p:sp>
      <p:sp>
        <p:nvSpPr>
          <p:cNvPr id="37" name="Tijdelijke aanduiding voor inhoud 3">
            <a:extLst>
              <a:ext uri="{FF2B5EF4-FFF2-40B4-BE49-F238E27FC236}">
                <a16:creationId xmlns:a16="http://schemas.microsoft.com/office/drawing/2014/main" id="{E909DF64-8899-B311-B224-2F4A506AD721}"/>
              </a:ext>
            </a:extLst>
          </p:cNvPr>
          <p:cNvSpPr txBox="1">
            <a:spLocks/>
          </p:cNvSpPr>
          <p:nvPr/>
        </p:nvSpPr>
        <p:spPr>
          <a:xfrm>
            <a:off x="9628516" y="3570373"/>
            <a:ext cx="2159435" cy="2793761"/>
          </a:xfrm>
          <a:prstGeom prst="rect">
            <a:avLst/>
          </a:prstGeom>
        </p:spPr>
        <p:txBody>
          <a:bodyPr vert="horz" lIns="0" tIns="0" rIns="0" bIns="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lumMod val="50000"/>
                </a:schemeClr>
              </a:buClr>
              <a:buNone/>
            </a:pPr>
            <a:r>
              <a:rPr lang="nl-NL" sz="1300" dirty="0">
                <a:solidFill>
                  <a:srgbClr val="12395F"/>
                </a:solidFill>
              </a:rPr>
              <a:t>De laatste maanden lijkt mede door de verschillende uitdagingen wat minder voortgang te zijn geboekt dan de maanden daarvoor</a:t>
            </a:r>
            <a:r>
              <a:rPr lang="nl-NL" sz="1300" dirty="0">
                <a:solidFill>
                  <a:schemeClr val="tx2"/>
                </a:solidFill>
              </a:rPr>
              <a:t>. De uitwerking van zoekgebieden en de ruimtelijke verankering van de </a:t>
            </a:r>
            <a:r>
              <a:rPr lang="nl-NL" sz="1300" dirty="0" err="1">
                <a:solidFill>
                  <a:schemeClr val="tx2"/>
                </a:solidFill>
              </a:rPr>
              <a:t>RES’en</a:t>
            </a:r>
            <a:r>
              <a:rPr lang="nl-NL" sz="1300" dirty="0">
                <a:solidFill>
                  <a:schemeClr val="tx2"/>
                </a:solidFill>
              </a:rPr>
              <a:t> vragen op veel plekken nog aandacht.</a:t>
            </a:r>
          </a:p>
          <a:p>
            <a:pPr marL="0" indent="0">
              <a:buClr>
                <a:schemeClr val="bg2">
                  <a:lumMod val="50000"/>
                </a:schemeClr>
              </a:buClr>
              <a:buNone/>
            </a:pPr>
            <a:r>
              <a:rPr lang="nl-NL" sz="1300" dirty="0">
                <a:solidFill>
                  <a:schemeClr val="tx2"/>
                </a:solidFill>
              </a:rPr>
              <a:t>De </a:t>
            </a:r>
            <a:r>
              <a:rPr lang="nl-NL" sz="1300" dirty="0" err="1">
                <a:solidFill>
                  <a:schemeClr val="tx2"/>
                </a:solidFill>
              </a:rPr>
              <a:t>planMER</a:t>
            </a:r>
            <a:r>
              <a:rPr lang="nl-NL" sz="1300" dirty="0">
                <a:solidFill>
                  <a:schemeClr val="tx2"/>
                </a:solidFill>
              </a:rPr>
              <a:t> kan helpen bij de ruimtelijke afweging in het gebied. Versnelling van ruimtelijke procedures op weg naar 2030 blijft belangrijk.</a:t>
            </a:r>
          </a:p>
        </p:txBody>
      </p:sp>
      <p:pic>
        <p:nvPicPr>
          <p:cNvPr id="4" name="Afbeelding 3">
            <a:extLst>
              <a:ext uri="{FF2B5EF4-FFF2-40B4-BE49-F238E27FC236}">
                <a16:creationId xmlns:a16="http://schemas.microsoft.com/office/drawing/2014/main" id="{1C694FDD-B51D-464F-90D3-D8218ECB3463}"/>
              </a:ext>
            </a:extLst>
          </p:cNvPr>
          <p:cNvPicPr>
            <a:picLocks noChangeAspect="1"/>
          </p:cNvPicPr>
          <p:nvPr/>
        </p:nvPicPr>
        <p:blipFill>
          <a:blip r:embed="rId3"/>
          <a:stretch>
            <a:fillRect/>
          </a:stretch>
        </p:blipFill>
        <p:spPr>
          <a:xfrm>
            <a:off x="5225621" y="1617490"/>
            <a:ext cx="1731659" cy="1668067"/>
          </a:xfrm>
          <a:prstGeom prst="rect">
            <a:avLst/>
          </a:prstGeom>
        </p:spPr>
      </p:pic>
      <p:pic>
        <p:nvPicPr>
          <p:cNvPr id="9" name="Afbeelding 8">
            <a:extLst>
              <a:ext uri="{FF2B5EF4-FFF2-40B4-BE49-F238E27FC236}">
                <a16:creationId xmlns:a16="http://schemas.microsoft.com/office/drawing/2014/main" id="{C83BFB45-BDB7-C647-ABF7-4CB8CAE706A0}"/>
              </a:ext>
            </a:extLst>
          </p:cNvPr>
          <p:cNvPicPr>
            <a:picLocks noChangeAspect="1"/>
          </p:cNvPicPr>
          <p:nvPr/>
        </p:nvPicPr>
        <p:blipFill>
          <a:blip r:embed="rId4"/>
          <a:stretch>
            <a:fillRect/>
          </a:stretch>
        </p:blipFill>
        <p:spPr>
          <a:xfrm>
            <a:off x="2631849" y="1384454"/>
            <a:ext cx="2269253" cy="2185919"/>
          </a:xfrm>
          <a:prstGeom prst="rect">
            <a:avLst/>
          </a:prstGeom>
        </p:spPr>
      </p:pic>
      <p:pic>
        <p:nvPicPr>
          <p:cNvPr id="11" name="Afbeelding 10">
            <a:extLst>
              <a:ext uri="{FF2B5EF4-FFF2-40B4-BE49-F238E27FC236}">
                <a16:creationId xmlns:a16="http://schemas.microsoft.com/office/drawing/2014/main" id="{412BAE78-7801-F64A-9480-9506FAF00BE7}"/>
              </a:ext>
            </a:extLst>
          </p:cNvPr>
          <p:cNvPicPr>
            <a:picLocks noChangeAspect="1"/>
          </p:cNvPicPr>
          <p:nvPr/>
        </p:nvPicPr>
        <p:blipFill>
          <a:blip r:embed="rId5"/>
          <a:stretch>
            <a:fillRect/>
          </a:stretch>
        </p:blipFill>
        <p:spPr>
          <a:xfrm>
            <a:off x="7212987" y="1431551"/>
            <a:ext cx="2145322" cy="2066539"/>
          </a:xfrm>
          <a:prstGeom prst="rect">
            <a:avLst/>
          </a:prstGeom>
        </p:spPr>
      </p:pic>
      <p:pic>
        <p:nvPicPr>
          <p:cNvPr id="5" name="Afbeelding 4">
            <a:extLst>
              <a:ext uri="{FF2B5EF4-FFF2-40B4-BE49-F238E27FC236}">
                <a16:creationId xmlns:a16="http://schemas.microsoft.com/office/drawing/2014/main" id="{4D93DDAE-942B-664A-87FC-6FFC66F51D12}"/>
              </a:ext>
            </a:extLst>
          </p:cNvPr>
          <p:cNvPicPr>
            <a:picLocks noChangeAspect="1"/>
          </p:cNvPicPr>
          <p:nvPr/>
        </p:nvPicPr>
        <p:blipFill>
          <a:blip r:embed="rId6"/>
          <a:stretch>
            <a:fillRect/>
          </a:stretch>
        </p:blipFill>
        <p:spPr>
          <a:xfrm>
            <a:off x="9639395" y="1496483"/>
            <a:ext cx="1857279" cy="1789074"/>
          </a:xfrm>
          <a:prstGeom prst="rect">
            <a:avLst/>
          </a:prstGeom>
        </p:spPr>
      </p:pic>
      <p:grpSp>
        <p:nvGrpSpPr>
          <p:cNvPr id="22" name="Groep 21">
            <a:extLst>
              <a:ext uri="{FF2B5EF4-FFF2-40B4-BE49-F238E27FC236}">
                <a16:creationId xmlns:a16="http://schemas.microsoft.com/office/drawing/2014/main" id="{97EDAA8C-366F-F9CF-3FCF-5AC3047DEE51}"/>
              </a:ext>
            </a:extLst>
          </p:cNvPr>
          <p:cNvGrpSpPr/>
          <p:nvPr/>
        </p:nvGrpSpPr>
        <p:grpSpPr>
          <a:xfrm>
            <a:off x="607778" y="1740159"/>
            <a:ext cx="2026205" cy="1474507"/>
            <a:chOff x="817832" y="1714271"/>
            <a:chExt cx="2026205" cy="1474507"/>
          </a:xfrm>
        </p:grpSpPr>
        <p:sp>
          <p:nvSpPr>
            <p:cNvPr id="26" name="Tijdelijke aanduiding voor afbeelding 5">
              <a:extLst>
                <a:ext uri="{FF2B5EF4-FFF2-40B4-BE49-F238E27FC236}">
                  <a16:creationId xmlns:a16="http://schemas.microsoft.com/office/drawing/2014/main" id="{26D76679-F9C8-4A1F-A2FB-C55DA982FBAC}"/>
                </a:ext>
              </a:extLst>
            </p:cNvPr>
            <p:cNvSpPr txBox="1">
              <a:spLocks/>
            </p:cNvSpPr>
            <p:nvPr/>
          </p:nvSpPr>
          <p:spPr>
            <a:xfrm>
              <a:off x="963816" y="1714271"/>
              <a:ext cx="1474507" cy="1474507"/>
            </a:xfrm>
            <a:prstGeom prst="ellipse">
              <a:avLst/>
            </a:prstGeom>
            <a:solidFill>
              <a:schemeClr val="accent2"/>
            </a:solidFill>
          </p:spPr>
        </p:sp>
        <p:pic>
          <p:nvPicPr>
            <p:cNvPr id="29" name="Afbeelding 28" descr="Afbeelding met tekst&#10;&#10;Automatisch gegenereerde beschrijving">
              <a:extLst>
                <a:ext uri="{FF2B5EF4-FFF2-40B4-BE49-F238E27FC236}">
                  <a16:creationId xmlns:a16="http://schemas.microsoft.com/office/drawing/2014/main" id="{EBC1652B-F9BE-8F4D-01E1-D67160799AFF}"/>
                </a:ext>
              </a:extLst>
            </p:cNvPr>
            <p:cNvPicPr>
              <a:picLocks noChangeAspect="1"/>
            </p:cNvPicPr>
            <p:nvPr/>
          </p:nvPicPr>
          <p:blipFill rotWithShape="1">
            <a:blip r:embed="rId7"/>
            <a:srcRect l="32241" t="6680" r="25487" b="35925"/>
            <a:stretch/>
          </p:blipFill>
          <p:spPr>
            <a:xfrm>
              <a:off x="817832" y="1813280"/>
              <a:ext cx="2026205" cy="1375498"/>
            </a:xfrm>
            <a:prstGeom prst="rect">
              <a:avLst/>
            </a:prstGeom>
          </p:spPr>
        </p:pic>
      </p:grpSp>
    </p:spTree>
    <p:extLst>
      <p:ext uri="{BB962C8B-B14F-4D97-AF65-F5344CB8AC3E}">
        <p14:creationId xmlns:p14="http://schemas.microsoft.com/office/powerpoint/2010/main" val="168289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a:t>HO</a:t>
            </a:r>
            <a:endParaRPr lang="nl-NL" dirty="0"/>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p:txBody>
          <a:bodyPr/>
          <a:lstStyle/>
          <a:p>
            <a:pPr fontAlgn="ctr">
              <a:lnSpc>
                <a:spcPct val="107000"/>
              </a:lnSpc>
              <a:spcBef>
                <a:spcPts val="0"/>
              </a:spcBef>
              <a:spcAft>
                <a:spcPct val="0"/>
              </a:spcAft>
              <a:buClr>
                <a:srgbClr val="82CAC9"/>
              </a:buClr>
              <a:defRPr/>
            </a:pPr>
            <a:r>
              <a:rPr lang="nl-NL" altLang="nl-NL">
                <a:solidFill>
                  <a:schemeClr val="tx2"/>
                </a:solidFill>
                <a:latin typeface="+mn-lt"/>
                <a:cs typeface="Calibri Light" panose="020F0302020204030204" pitchFamily="34" charset="0"/>
              </a:rPr>
              <a:t>De veranderende context vraagt van de RES dat deze zich blijft ontwikkelen: steeds concreter, steeds uitvoeringsgerichter, steeds meer in verbinding met andere opgaven, en ook steeds gebiedsgerichter. </a:t>
            </a:r>
          </a:p>
          <a:p>
            <a:pPr fontAlgn="ctr">
              <a:lnSpc>
                <a:spcPct val="107000"/>
              </a:lnSpc>
              <a:spcBef>
                <a:spcPts val="0"/>
              </a:spcBef>
              <a:spcAft>
                <a:spcPct val="0"/>
              </a:spcAft>
              <a:buClr>
                <a:srgbClr val="82CAC9"/>
              </a:buClr>
              <a:defRPr/>
            </a:pPr>
            <a:endParaRPr lang="nl-NL" altLang="nl-NL">
              <a:solidFill>
                <a:srgbClr val="FF0000"/>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a:latin typeface="+mn-lt"/>
                <a:cs typeface="Calibri Light" panose="020F0302020204030204" pitchFamily="34" charset="0"/>
              </a:rPr>
              <a:t>De RES ontwikkelt zich vrijwel overal meer richting de uitvoering, en </a:t>
            </a:r>
            <a:r>
              <a:rPr lang="nl-NL" altLang="nl-NL">
                <a:solidFill>
                  <a:srgbClr val="21305B"/>
                </a:solidFill>
                <a:latin typeface="+mn-lt"/>
                <a:cs typeface="Calibri Light" panose="020F0302020204030204" pitchFamily="34" charset="0"/>
              </a:rPr>
              <a:t>in veel regio’s </a:t>
            </a:r>
            <a:r>
              <a:rPr lang="nl-NL" altLang="nl-NL">
                <a:solidFill>
                  <a:srgbClr val="12395F"/>
                </a:solidFill>
                <a:latin typeface="+mn-lt"/>
                <a:cs typeface="Calibri Light" panose="020F0302020204030204" pitchFamily="34" charset="0"/>
              </a:rPr>
              <a:t>ook naar een platform om samen invulling te geven aan de energietransitie en samenwerking te zoeken met andere opgaven. </a:t>
            </a:r>
          </a:p>
          <a:p>
            <a:pPr marL="0" indent="0" fontAlgn="ctr">
              <a:lnSpc>
                <a:spcPct val="107000"/>
              </a:lnSpc>
              <a:spcBef>
                <a:spcPts val="0"/>
              </a:spcBef>
              <a:spcAft>
                <a:spcPct val="0"/>
              </a:spcAft>
              <a:buClr>
                <a:srgbClr val="82CAC9"/>
              </a:buClr>
              <a:buNone/>
              <a:defRPr/>
            </a:pPr>
            <a:endParaRPr lang="nl-NL" altLang="nl-NL">
              <a:solidFill>
                <a:srgbClr val="12395F"/>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a:solidFill>
                  <a:srgbClr val="12395F"/>
                </a:solidFill>
                <a:latin typeface="+mn-lt"/>
                <a:cs typeface="Calibri Light" panose="020F0302020204030204" pitchFamily="34" charset="0"/>
              </a:rPr>
              <a:t>Dit zien we sterk terug in regio’s als Noord- en Midden</a:t>
            </a:r>
            <a:r>
              <a:rPr lang="nl-NL" altLang="nl-NL">
                <a:latin typeface="+mn-lt"/>
                <a:cs typeface="Calibri Light" panose="020F0302020204030204" pitchFamily="34" charset="0"/>
              </a:rPr>
              <a:t>-Limburg, Drenthe, Hart van Brabant, Noord- Holland Noord waar zaken zoals innovatie, integraal programmeren, bedrijventerreinen, klimaatadaptatie, stikstof en energiebesparing opgepakt worden via de RES.</a:t>
            </a:r>
          </a:p>
          <a:p>
            <a:pPr marL="0" indent="0" fontAlgn="ctr">
              <a:lnSpc>
                <a:spcPct val="107000"/>
              </a:lnSpc>
              <a:spcBef>
                <a:spcPts val="0"/>
              </a:spcBef>
              <a:spcAft>
                <a:spcPct val="0"/>
              </a:spcAft>
              <a:buClr>
                <a:srgbClr val="82CAC9"/>
              </a:buClr>
              <a:buNone/>
              <a:defRPr/>
            </a:pPr>
            <a:endParaRPr lang="nl-NL" altLang="nl-NL" sz="1600" b="1">
              <a:solidFill>
                <a:srgbClr val="FF0000"/>
              </a:solidFill>
              <a:latin typeface="Calibri Light" panose="020F0302020204030204" pitchFamily="34" charset="0"/>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600" b="1" dirty="0">
              <a:solidFill>
                <a:srgbClr val="FF0000"/>
              </a:solidFill>
              <a:latin typeface="Calibri Light" panose="020F0302020204030204" pitchFamily="34" charset="0"/>
              <a:cs typeface="Calibri Light" panose="020F0302020204030204" pitchFamily="34" charset="0"/>
            </a:endParaRP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a:t>Doorontwikkeling van de RES</a:t>
            </a:r>
            <a:endParaRPr lang="nl-NL" dirty="0"/>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 RES ontwikkelt zich</a:t>
            </a:r>
            <a:endPar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56365" y="1994818"/>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pic>
        <p:nvPicPr>
          <p:cNvPr id="3" name="Afbeelding 2">
            <a:extLst>
              <a:ext uri="{FF2B5EF4-FFF2-40B4-BE49-F238E27FC236}">
                <a16:creationId xmlns:a16="http://schemas.microsoft.com/office/drawing/2014/main" id="{B9B1A2C8-FD47-AF2E-8B4B-8D5DABEB6CA6}"/>
              </a:ext>
            </a:extLst>
          </p:cNvPr>
          <p:cNvPicPr>
            <a:picLocks noChangeAspect="1"/>
          </p:cNvPicPr>
          <p:nvPr/>
        </p:nvPicPr>
        <p:blipFill>
          <a:blip r:embed="rId3"/>
          <a:stretch>
            <a:fillRect/>
          </a:stretch>
        </p:blipFill>
        <p:spPr>
          <a:xfrm>
            <a:off x="6236167" y="1638645"/>
            <a:ext cx="5853676" cy="4144964"/>
          </a:xfrm>
          <a:prstGeom prst="rect">
            <a:avLst/>
          </a:prstGeom>
        </p:spPr>
      </p:pic>
    </p:spTree>
    <p:extLst>
      <p:ext uri="{BB962C8B-B14F-4D97-AF65-F5344CB8AC3E}">
        <p14:creationId xmlns:p14="http://schemas.microsoft.com/office/powerpoint/2010/main" val="175990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RES &amp; MER</a:t>
            </a:r>
          </a:p>
        </p:txBody>
      </p:sp>
      <p:sp>
        <p:nvSpPr>
          <p:cNvPr id="4" name="Tijdelijke aanduiding voor tekst 3">
            <a:extLst>
              <a:ext uri="{FF2B5EF4-FFF2-40B4-BE49-F238E27FC236}">
                <a16:creationId xmlns:a16="http://schemas.microsoft.com/office/drawing/2014/main" id="{C9A38CB1-4EEB-483C-B50F-16AB33A4D104}"/>
              </a:ext>
            </a:extLst>
          </p:cNvPr>
          <p:cNvSpPr>
            <a:spLocks noGrp="1"/>
          </p:cNvSpPr>
          <p:nvPr>
            <p:ph type="body" sz="quarter" idx="13"/>
          </p:nvPr>
        </p:nvSpPr>
        <p:spPr/>
        <p:txBody>
          <a:bodyPr/>
          <a:lstStyle/>
          <a:p>
            <a:pPr>
              <a:spcBef>
                <a:spcPts val="0"/>
              </a:spcBef>
            </a:pPr>
            <a:r>
              <a:rPr lang="nl-NL" dirty="0"/>
              <a:t>Advies RES &amp; MER</a:t>
            </a:r>
            <a:endParaRPr lang="nl-NL" strike="sngStrike" dirty="0"/>
          </a:p>
        </p:txBody>
      </p:sp>
      <p:sp>
        <p:nvSpPr>
          <p:cNvPr id="7" name="Tijdelijke aanduiding voor inhoud 6">
            <a:extLst>
              <a:ext uri="{FF2B5EF4-FFF2-40B4-BE49-F238E27FC236}">
                <a16:creationId xmlns:a16="http://schemas.microsoft.com/office/drawing/2014/main" id="{D20F71EC-7412-440F-B3C0-DAFC9C9B0084}"/>
              </a:ext>
            </a:extLst>
          </p:cNvPr>
          <p:cNvSpPr>
            <a:spLocks noGrp="1"/>
          </p:cNvSpPr>
          <p:nvPr>
            <p:ph idx="1"/>
          </p:nvPr>
        </p:nvSpPr>
        <p:spPr>
          <a:xfrm>
            <a:off x="700011" y="1994818"/>
            <a:ext cx="5035625" cy="4258837"/>
          </a:xfrm>
        </p:spPr>
        <p:txBody>
          <a:bodyPr/>
          <a:lstStyle/>
          <a:p>
            <a:pPr fontAlgn="ctr">
              <a:lnSpc>
                <a:spcPct val="107000"/>
              </a:lnSpc>
              <a:spcBef>
                <a:spcPts val="0"/>
              </a:spcBef>
              <a:spcAft>
                <a:spcPct val="0"/>
              </a:spcAft>
              <a:buClr>
                <a:srgbClr val="82CAC9"/>
              </a:buClr>
              <a:defRPr/>
            </a:pPr>
            <a:r>
              <a:rPr lang="nl-NL" altLang="nl-NL" dirty="0">
                <a:latin typeface="+mn-lt"/>
                <a:cs typeface="Calibri Light" panose="020F0302020204030204" pitchFamily="34" charset="0"/>
              </a:rPr>
              <a:t>Naar aanleiding van Kamervragen heeft een onafhankelijke werkgroep een advies opgesteld m.b.t. RES &amp; MER. De RES </a:t>
            </a:r>
            <a:r>
              <a:rPr lang="nl-NL" altLang="nl-NL" dirty="0">
                <a:solidFill>
                  <a:schemeClr val="tx2"/>
                </a:solidFill>
                <a:latin typeface="+mn-lt"/>
                <a:cs typeface="Calibri Light" panose="020F0302020204030204" pitchFamily="34" charset="0"/>
              </a:rPr>
              <a:t>zal na inwerkingtreding van de Omgevingswet in veel gevallen een programma zijn waar een plan-MER-plicht voor geldt. Voor de RES 1.0 hoefde geen MER te worden gemaakt. </a:t>
            </a:r>
          </a:p>
          <a:p>
            <a:pPr marL="0" indent="0" fontAlgn="ctr">
              <a:lnSpc>
                <a:spcPct val="107000"/>
              </a:lnSpc>
              <a:spcBef>
                <a:spcPts val="0"/>
              </a:spcBef>
              <a:spcAft>
                <a:spcPct val="0"/>
              </a:spcAft>
              <a:buClr>
                <a:srgbClr val="82CAC9"/>
              </a:buClr>
              <a:buNone/>
              <a:defRPr/>
            </a:pPr>
            <a:endParaRPr lang="nl-NL" altLang="nl-NL" dirty="0">
              <a:solidFill>
                <a:schemeClr val="tx2"/>
              </a:solidFill>
              <a:latin typeface="+mn-lt"/>
              <a:cs typeface="Calibri Light" panose="020F0302020204030204" pitchFamily="34" charset="0"/>
            </a:endParaRPr>
          </a:p>
          <a:p>
            <a:pPr fontAlgn="ctr">
              <a:lnSpc>
                <a:spcPct val="107000"/>
              </a:lnSpc>
              <a:spcBef>
                <a:spcPts val="0"/>
              </a:spcBef>
              <a:spcAft>
                <a:spcPct val="0"/>
              </a:spcAft>
              <a:buClr>
                <a:srgbClr val="82CAC9"/>
              </a:buClr>
              <a:defRPr/>
            </a:pPr>
            <a:r>
              <a:rPr lang="nl-NL" altLang="nl-NL" dirty="0">
                <a:solidFill>
                  <a:schemeClr val="tx2"/>
                </a:solidFill>
                <a:latin typeface="+mn-lt"/>
                <a:cs typeface="Calibri Light" panose="020F0302020204030204" pitchFamily="34" charset="0"/>
              </a:rPr>
              <a:t>Het advies van de werkgroep is om de RES op te knippen in 2 delen: een monitorings- en verantwoordingsdeel, en een inhoudelijke herijking.</a:t>
            </a:r>
          </a:p>
          <a:p>
            <a:pPr marL="0" indent="0" fontAlgn="ctr">
              <a:lnSpc>
                <a:spcPct val="107000"/>
              </a:lnSpc>
              <a:spcBef>
                <a:spcPts val="0"/>
              </a:spcBef>
              <a:spcAft>
                <a:spcPct val="0"/>
              </a:spcAft>
              <a:buClr>
                <a:srgbClr val="82CAC9"/>
              </a:buClr>
              <a:buNone/>
              <a:defRPr/>
            </a:pPr>
            <a:r>
              <a:rPr lang="nl-NL" altLang="nl-NL" dirty="0">
                <a:solidFill>
                  <a:schemeClr val="tx2"/>
                </a:solidFill>
                <a:latin typeface="+mn-lt"/>
                <a:cs typeface="Calibri Light" panose="020F0302020204030204" pitchFamily="34" charset="0"/>
              </a:rPr>
              <a:t> </a:t>
            </a:r>
          </a:p>
          <a:p>
            <a:pPr fontAlgn="ctr">
              <a:lnSpc>
                <a:spcPct val="107000"/>
              </a:lnSpc>
              <a:spcBef>
                <a:spcPts val="0"/>
              </a:spcBef>
              <a:spcAft>
                <a:spcPct val="0"/>
              </a:spcAft>
              <a:buClr>
                <a:srgbClr val="82CAC9"/>
              </a:buClr>
              <a:defRPr/>
            </a:pPr>
            <a:r>
              <a:rPr lang="nl-NL" altLang="nl-NL" dirty="0">
                <a:solidFill>
                  <a:schemeClr val="tx2"/>
                </a:solidFill>
                <a:latin typeface="+mn-lt"/>
                <a:cs typeface="Calibri Light" panose="020F0302020204030204" pitchFamily="34" charset="0"/>
              </a:rPr>
              <a:t>De monitoring volgt de 2-jaarlijkse cyclus, de inhoudelijke herijking volgt het tempo van de regio. Wel zullen waarschijnlijk veel regio’s ervoor kiezen de herijking (inclusief plan-MER) begin 2024 vast te stellen met het oog op vergunningverlening in 2025 voor projecten en de daarvoor benodigde infrastructuur. </a:t>
            </a:r>
          </a:p>
          <a:p>
            <a:pPr marL="0" indent="0" fontAlgn="ctr">
              <a:lnSpc>
                <a:spcPct val="107000"/>
              </a:lnSpc>
              <a:spcBef>
                <a:spcPts val="0"/>
              </a:spcBef>
              <a:spcAft>
                <a:spcPct val="0"/>
              </a:spcAft>
              <a:buClr>
                <a:srgbClr val="82CAC9"/>
              </a:buClr>
              <a:buNone/>
              <a:defRPr/>
            </a:pPr>
            <a:endParaRPr lang="nl-NL" altLang="nl-NL" sz="1600" b="1" dirty="0">
              <a:solidFill>
                <a:srgbClr val="FF0000"/>
              </a:solidFill>
              <a:latin typeface="+mn-lt"/>
              <a:cs typeface="Calibri Light" panose="020F0302020204030204" pitchFamily="34" charset="0"/>
            </a:endParaRPr>
          </a:p>
          <a:p>
            <a:pPr marL="0" indent="0" fontAlgn="ctr">
              <a:lnSpc>
                <a:spcPct val="107000"/>
              </a:lnSpc>
              <a:spcBef>
                <a:spcPts val="0"/>
              </a:spcBef>
              <a:spcAft>
                <a:spcPct val="0"/>
              </a:spcAft>
              <a:buClr>
                <a:srgbClr val="82CAC9"/>
              </a:buClr>
              <a:buNone/>
              <a:defRPr/>
            </a:pPr>
            <a:endParaRPr lang="nl-NL" altLang="nl-NL" sz="1600" b="1" dirty="0">
              <a:solidFill>
                <a:srgbClr val="FF0000"/>
              </a:solidFill>
              <a:latin typeface="+mn-lt"/>
              <a:cs typeface="Calibri Light" panose="020F0302020204030204" pitchFamily="34" charset="0"/>
            </a:endParaRPr>
          </a:p>
        </p:txBody>
      </p:sp>
      <p:sp>
        <p:nvSpPr>
          <p:cNvPr id="13" name="Tijdelijke aanduiding voor inhoud 6">
            <a:extLst>
              <a:ext uri="{FF2B5EF4-FFF2-40B4-BE49-F238E27FC236}">
                <a16:creationId xmlns:a16="http://schemas.microsoft.com/office/drawing/2014/main" id="{8F64E8D4-E7BA-4DAB-9F32-97115552D3FA}"/>
              </a:ext>
            </a:extLst>
          </p:cNvPr>
          <p:cNvSpPr txBox="1">
            <a:spLocks/>
          </p:cNvSpPr>
          <p:nvPr/>
        </p:nvSpPr>
        <p:spPr>
          <a:xfrm>
            <a:off x="6456365" y="1994818"/>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ctr" latinLnBrk="0" hangingPunct="1">
              <a:lnSpc>
                <a:spcPct val="107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latin typeface="Calibri Light" panose="020F0302020204030204" pitchFamily="34" charset="0"/>
              <a:cs typeface="Calibri Light" panose="020F0302020204030204" pitchFamily="34" charset="0"/>
            </a:endParaRPr>
          </a:p>
        </p:txBody>
      </p:sp>
      <p:sp>
        <p:nvSpPr>
          <p:cNvPr id="5" name="Tijdelijke aanduiding voor tekst 4">
            <a:extLst>
              <a:ext uri="{FF2B5EF4-FFF2-40B4-BE49-F238E27FC236}">
                <a16:creationId xmlns:a16="http://schemas.microsoft.com/office/drawing/2014/main" id="{F3FF30E6-E7F1-4B7A-805E-F0FF2B894D53}"/>
              </a:ext>
            </a:extLst>
          </p:cNvPr>
          <p:cNvSpPr>
            <a:spLocks noGrp="1"/>
          </p:cNvSpPr>
          <p:nvPr>
            <p:ph type="body" sz="quarter" idx="15"/>
          </p:nvPr>
        </p:nvSpPr>
        <p:spPr/>
        <p:txBody>
          <a:bodyPr/>
          <a:lstStyle/>
          <a:p>
            <a:r>
              <a:rPr lang="nl-NL" dirty="0"/>
              <a:t>Kansen van de MER</a:t>
            </a:r>
          </a:p>
        </p:txBody>
      </p:sp>
      <p:sp>
        <p:nvSpPr>
          <p:cNvPr id="15" name="Tijdelijke aanduiding voor inhoud 3">
            <a:extLst>
              <a:ext uri="{FF2B5EF4-FFF2-40B4-BE49-F238E27FC236}">
                <a16:creationId xmlns:a16="http://schemas.microsoft.com/office/drawing/2014/main" id="{636508E3-FF86-2650-6A39-FE4F2C80C7A1}"/>
              </a:ext>
            </a:extLst>
          </p:cNvPr>
          <p:cNvSpPr txBox="1">
            <a:spLocks/>
          </p:cNvSpPr>
          <p:nvPr/>
        </p:nvSpPr>
        <p:spPr>
          <a:xfrm>
            <a:off x="6456365" y="1994818"/>
            <a:ext cx="4882196" cy="3563534"/>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Een MER biedt kansen om de inhoud van de RES te verbeteren. De milieueffecten van plannen komen systematisch, transparant en objectief in beeld. </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Door verschillende opties te onderzoeken wordt duidelijk welke alternatieven de minste impact hebben op mens, natuur en landschap. </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Inwoners kunnen meegenomen worden bij de keuze tussen verschillende alternatieven.</a:t>
            </a: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endParaRPr>
          </a:p>
          <a:p>
            <a:pPr marL="177800" marR="0" lvl="0" indent="-177800" algn="l" defTabSz="914400" rtl="0" eaLnBrk="1" fontAlgn="ctr" latinLnBrk="0" hangingPunct="1">
              <a:lnSpc>
                <a:spcPct val="107000"/>
              </a:lnSpc>
              <a:spcBef>
                <a:spcPts val="0"/>
              </a:spcBef>
              <a:spcAft>
                <a:spcPct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solidFill>
                  <a:srgbClr val="233D5A"/>
                </a:solidFill>
                <a:effectLst/>
                <a:uLnTx/>
                <a:uFillTx/>
                <a:latin typeface="+mn-lt"/>
                <a:ea typeface="Open Sans Light" panose="020B0306030504020204" pitchFamily="34" charset="0"/>
                <a:cs typeface="Calibri Light" panose="020F0302020204030204" pitchFamily="34" charset="0"/>
              </a:rPr>
              <a:t>De MER maakt duidelijk of maatregelen of andere inpassing nodig is om de juridische haalbaarheid/doelbereik van alle plannen te waarborgen. Dit helpt voorkomen dat de RES verderop in het proces vertraging oploopt. </a:t>
            </a:r>
          </a:p>
        </p:txBody>
      </p:sp>
      <p:sp>
        <p:nvSpPr>
          <p:cNvPr id="12" name="Tekstvak 11">
            <a:extLst>
              <a:ext uri="{FF2B5EF4-FFF2-40B4-BE49-F238E27FC236}">
                <a16:creationId xmlns:a16="http://schemas.microsoft.com/office/drawing/2014/main" id="{5C8C2BBA-33E2-114B-90CD-740DA38FFDA3}"/>
              </a:ext>
            </a:extLst>
          </p:cNvPr>
          <p:cNvSpPr txBox="1"/>
          <p:nvPr/>
        </p:nvSpPr>
        <p:spPr>
          <a:xfrm>
            <a:off x="6568251" y="5811166"/>
            <a:ext cx="6101080" cy="322845"/>
          </a:xfrm>
          <a:prstGeom prst="rect">
            <a:avLst/>
          </a:prstGeom>
          <a:noFill/>
        </p:spPr>
        <p:txBody>
          <a:bodyPr wrap="square">
            <a:spAutoFit/>
          </a:bodyPr>
          <a:lstStyle/>
          <a:p>
            <a:pPr marL="0" marR="0" lvl="0" indent="0" algn="l" defTabSz="914400" rtl="0" eaLnBrk="1" fontAlgn="ctr" latinLnBrk="0" hangingPunct="1">
              <a:lnSpc>
                <a:spcPct val="107000"/>
              </a:lnSpc>
              <a:spcBef>
                <a:spcPts val="0"/>
              </a:spcBef>
              <a:spcAft>
                <a:spcPct val="0"/>
              </a:spcAft>
              <a:buClr>
                <a:srgbClr val="82CAC9"/>
              </a:buClr>
              <a:buSzTx/>
              <a:buFontTx/>
              <a:buNone/>
              <a:tabLst/>
              <a:defRPr/>
            </a:pPr>
            <a:r>
              <a:rPr kumimoji="0" lang="nl-NL" sz="1400" b="0" i="0" u="none" strike="noStrike" kern="1200" cap="none" spc="0" normalizeH="0" baseline="0" noProof="0" dirty="0">
                <a:ln>
                  <a:noFill/>
                </a:ln>
                <a:solidFill>
                  <a:srgbClr val="233D5A"/>
                </a:solidFill>
                <a:effectLst/>
                <a:uLnTx/>
                <a:uFillTx/>
                <a:ea typeface="+mn-ea"/>
                <a:cs typeface="+mn-cs"/>
              </a:rPr>
              <a:t>Het advies over RES &amp; MER is </a:t>
            </a:r>
            <a:r>
              <a:rPr kumimoji="0" lang="nl-NL" sz="1400" b="0" i="0" u="none" strike="noStrike" kern="1200" cap="none" spc="0" normalizeH="0" baseline="0" noProof="0" dirty="0">
                <a:ln>
                  <a:noFill/>
                </a:ln>
                <a:solidFill>
                  <a:srgbClr val="233D5A"/>
                </a:solidFill>
                <a:effectLst/>
                <a:uLnTx/>
                <a:uFillTx/>
                <a:ea typeface="+mn-ea"/>
                <a:cs typeface="+mn-cs"/>
                <a:hlinkClick r:id="rId3"/>
              </a:rPr>
              <a:t>via deze lin</a:t>
            </a:r>
            <a:r>
              <a:rPr kumimoji="0" lang="nl-NL" sz="1400" b="0" i="0" u="none" strike="noStrike" kern="1200" cap="none" spc="0" normalizeH="0" baseline="0" noProof="0" dirty="0">
                <a:ln>
                  <a:noFill/>
                </a:ln>
                <a:solidFill>
                  <a:srgbClr val="233D5A"/>
                </a:solidFill>
                <a:effectLst/>
                <a:uLnTx/>
                <a:uFillTx/>
                <a:ea typeface="+mn-ea"/>
                <a:cs typeface="+mn-cs"/>
                <a:hlinkClick r:id="rId4">
                  <a:extLst>
                    <a:ext uri="{A12FA001-AC4F-418D-AE19-62706E023703}">
                      <ahyp:hlinkClr xmlns:ahyp="http://schemas.microsoft.com/office/drawing/2018/hyperlinkcolor" val="tx"/>
                    </a:ext>
                  </a:extLst>
                </a:hlinkClick>
              </a:rPr>
              <a:t>k</a:t>
            </a:r>
            <a:r>
              <a:rPr kumimoji="0" lang="nl-NL" sz="1400" b="0" i="0" u="none" strike="noStrike" kern="1200" cap="none" spc="0" normalizeH="0" baseline="0" noProof="0" dirty="0">
                <a:ln>
                  <a:noFill/>
                </a:ln>
                <a:solidFill>
                  <a:srgbClr val="233D5A"/>
                </a:solidFill>
                <a:effectLst/>
                <a:uLnTx/>
                <a:uFillTx/>
                <a:ea typeface="+mn-ea"/>
                <a:cs typeface="+mn-cs"/>
              </a:rPr>
              <a:t> te vinden.</a:t>
            </a:r>
          </a:p>
        </p:txBody>
      </p:sp>
    </p:spTree>
    <p:extLst>
      <p:ext uri="{BB962C8B-B14F-4D97-AF65-F5344CB8AC3E}">
        <p14:creationId xmlns:p14="http://schemas.microsoft.com/office/powerpoint/2010/main" val="100102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3207224" y="296864"/>
            <a:ext cx="5768454" cy="468312"/>
          </a:xfrm>
          <a:solidFill>
            <a:schemeClr val="accent1"/>
          </a:solidFill>
        </p:spPr>
        <p:txBody>
          <a:bodyPr/>
          <a:lstStyle/>
          <a:p>
            <a:r>
              <a:rPr lang="nl-NL" dirty="0">
                <a:solidFill>
                  <a:schemeClr val="bg1"/>
                </a:solidFill>
              </a:rPr>
              <a:t>Deel III – Signalen uit de omgeving</a:t>
            </a:r>
          </a:p>
        </p:txBody>
      </p:sp>
      <p:sp>
        <p:nvSpPr>
          <p:cNvPr id="4" name="Slide Number Placeholder 5">
            <a:extLst>
              <a:ext uri="{FF2B5EF4-FFF2-40B4-BE49-F238E27FC236}">
                <a16:creationId xmlns:a16="http://schemas.microsoft.com/office/drawing/2014/main" id="{7F9E4AEC-27FE-7640-98F3-AE2A7FBC06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nl-NL" sz="800" b="0" i="0" u="none" strike="noStrike" kern="1200" cap="none" spc="0" normalizeH="0" baseline="0" noProof="0" dirty="0">
              <a:ln>
                <a:noFill/>
              </a:ln>
              <a:solidFill>
                <a:srgbClr val="1D344D"/>
              </a:solidFill>
              <a:effectLst/>
              <a:uLnTx/>
              <a:uFillTx/>
            </a:endParaRPr>
          </a:p>
        </p:txBody>
      </p:sp>
      <p:pic>
        <p:nvPicPr>
          <p:cNvPr id="6" name="Afbeelding 5">
            <a:extLst>
              <a:ext uri="{FF2B5EF4-FFF2-40B4-BE49-F238E27FC236}">
                <a16:creationId xmlns:a16="http://schemas.microsoft.com/office/drawing/2014/main" id="{22D52E48-C0C5-E449-B0A0-B55D8D0F77ED}"/>
              </a:ext>
            </a:extLst>
          </p:cNvPr>
          <p:cNvPicPr>
            <a:picLocks noChangeAspect="1"/>
          </p:cNvPicPr>
          <p:nvPr/>
        </p:nvPicPr>
        <p:blipFill>
          <a:blip r:embed="rId3"/>
          <a:stretch>
            <a:fillRect/>
          </a:stretch>
        </p:blipFill>
        <p:spPr>
          <a:xfrm>
            <a:off x="1755913" y="1467189"/>
            <a:ext cx="8680174" cy="4340087"/>
          </a:xfrm>
          <a:prstGeom prst="rect">
            <a:avLst/>
          </a:prstGeom>
        </p:spPr>
      </p:pic>
    </p:spTree>
    <p:extLst>
      <p:ext uri="{BB962C8B-B14F-4D97-AF65-F5344CB8AC3E}">
        <p14:creationId xmlns:p14="http://schemas.microsoft.com/office/powerpoint/2010/main" val="3659270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5A777BFB-E2A4-EFE8-9C92-C48DA7BD286D}"/>
              </a:ext>
            </a:extLst>
          </p:cNvPr>
          <p:cNvPicPr>
            <a:picLocks noChangeAspect="1"/>
          </p:cNvPicPr>
          <p:nvPr/>
        </p:nvPicPr>
        <p:blipFill>
          <a:blip r:embed="rId3"/>
          <a:stretch>
            <a:fillRect/>
          </a:stretch>
        </p:blipFill>
        <p:spPr>
          <a:xfrm rot="719252">
            <a:off x="3920936" y="2917954"/>
            <a:ext cx="5010150" cy="955424"/>
          </a:xfrm>
          <a:prstGeom prst="rect">
            <a:avLst/>
          </a:prstGeom>
        </p:spPr>
      </p:pic>
      <p:sp>
        <p:nvSpPr>
          <p:cNvPr id="8" name="Slide Number Placeholder 5">
            <a:extLst>
              <a:ext uri="{FF2B5EF4-FFF2-40B4-BE49-F238E27FC236}">
                <a16:creationId xmlns:a16="http://schemas.microsoft.com/office/drawing/2014/main" id="{158A570D-84A2-464E-A899-A599C7B34A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itel 9">
            <a:extLst>
              <a:ext uri="{FF2B5EF4-FFF2-40B4-BE49-F238E27FC236}">
                <a16:creationId xmlns:a16="http://schemas.microsoft.com/office/drawing/2014/main" id="{A7E9FE7C-F91C-384C-B797-74331693E966}"/>
              </a:ext>
            </a:extLst>
          </p:cNvPr>
          <p:cNvSpPr>
            <a:spLocks noGrp="1"/>
          </p:cNvSpPr>
          <p:nvPr>
            <p:ph type="title"/>
          </p:nvPr>
        </p:nvSpPr>
        <p:spPr/>
        <p:txBody>
          <a:bodyPr/>
          <a:lstStyle/>
          <a:p>
            <a:endParaRPr lang="nl-NL"/>
          </a:p>
        </p:txBody>
      </p:sp>
      <p:sp>
        <p:nvSpPr>
          <p:cNvPr id="20" name="Titel 4">
            <a:extLst>
              <a:ext uri="{FF2B5EF4-FFF2-40B4-BE49-F238E27FC236}">
                <a16:creationId xmlns:a16="http://schemas.microsoft.com/office/drawing/2014/main" id="{A29C812F-0B3B-C44B-B42D-FE5A75921E7A}"/>
              </a:ext>
            </a:extLst>
          </p:cNvPr>
          <p:cNvSpPr txBox="1">
            <a:spLocks/>
          </p:cNvSpPr>
          <p:nvPr/>
        </p:nvSpPr>
        <p:spPr>
          <a:xfrm>
            <a:off x="3207224" y="294395"/>
            <a:ext cx="5768454" cy="468312"/>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1800" b="1"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solidFill>
                  <a:schemeClr val="bg1"/>
                </a:solidFill>
              </a:rPr>
              <a:t>Deel III</a:t>
            </a:r>
          </a:p>
        </p:txBody>
      </p:sp>
      <p:pic>
        <p:nvPicPr>
          <p:cNvPr id="7" name="Afbeelding 6">
            <a:extLst>
              <a:ext uri="{FF2B5EF4-FFF2-40B4-BE49-F238E27FC236}">
                <a16:creationId xmlns:a16="http://schemas.microsoft.com/office/drawing/2014/main" id="{F8BA0F16-7091-DA7F-014F-0157A7242836}"/>
              </a:ext>
            </a:extLst>
          </p:cNvPr>
          <p:cNvPicPr>
            <a:picLocks noChangeAspect="1"/>
          </p:cNvPicPr>
          <p:nvPr/>
        </p:nvPicPr>
        <p:blipFill>
          <a:blip r:embed="rId4"/>
          <a:stretch>
            <a:fillRect/>
          </a:stretch>
        </p:blipFill>
        <p:spPr>
          <a:xfrm>
            <a:off x="720271" y="1396078"/>
            <a:ext cx="2356758" cy="1123056"/>
          </a:xfrm>
          <a:prstGeom prst="rect">
            <a:avLst/>
          </a:prstGeom>
        </p:spPr>
      </p:pic>
      <p:pic>
        <p:nvPicPr>
          <p:cNvPr id="15" name="Afbeelding 14">
            <a:extLst>
              <a:ext uri="{FF2B5EF4-FFF2-40B4-BE49-F238E27FC236}">
                <a16:creationId xmlns:a16="http://schemas.microsoft.com/office/drawing/2014/main" id="{9FF1DD6A-0ADB-C145-BEAF-919EDDBFBAA3}"/>
              </a:ext>
            </a:extLst>
          </p:cNvPr>
          <p:cNvPicPr>
            <a:picLocks noChangeAspect="1"/>
          </p:cNvPicPr>
          <p:nvPr/>
        </p:nvPicPr>
        <p:blipFill>
          <a:blip r:embed="rId5"/>
          <a:stretch>
            <a:fillRect/>
          </a:stretch>
        </p:blipFill>
        <p:spPr>
          <a:xfrm rot="21151696">
            <a:off x="417937" y="2717008"/>
            <a:ext cx="3417119" cy="858157"/>
          </a:xfrm>
          <a:prstGeom prst="rect">
            <a:avLst/>
          </a:prstGeom>
        </p:spPr>
      </p:pic>
      <p:pic>
        <p:nvPicPr>
          <p:cNvPr id="19" name="Afbeelding 18">
            <a:extLst>
              <a:ext uri="{FF2B5EF4-FFF2-40B4-BE49-F238E27FC236}">
                <a16:creationId xmlns:a16="http://schemas.microsoft.com/office/drawing/2014/main" id="{5F3A27F6-0D86-5E96-8CB2-15510708C425}"/>
              </a:ext>
            </a:extLst>
          </p:cNvPr>
          <p:cNvPicPr>
            <a:picLocks noChangeAspect="1"/>
          </p:cNvPicPr>
          <p:nvPr/>
        </p:nvPicPr>
        <p:blipFill>
          <a:blip r:embed="rId6"/>
          <a:stretch>
            <a:fillRect/>
          </a:stretch>
        </p:blipFill>
        <p:spPr>
          <a:xfrm rot="204955">
            <a:off x="7815071" y="905930"/>
            <a:ext cx="3879826" cy="768601"/>
          </a:xfrm>
          <a:prstGeom prst="rect">
            <a:avLst/>
          </a:prstGeom>
        </p:spPr>
      </p:pic>
      <p:pic>
        <p:nvPicPr>
          <p:cNvPr id="22" name="Afbeelding 21">
            <a:extLst>
              <a:ext uri="{FF2B5EF4-FFF2-40B4-BE49-F238E27FC236}">
                <a16:creationId xmlns:a16="http://schemas.microsoft.com/office/drawing/2014/main" id="{2C19D40D-1268-7EBC-5D0E-ED9A53CD8429}"/>
              </a:ext>
            </a:extLst>
          </p:cNvPr>
          <p:cNvPicPr>
            <a:picLocks noChangeAspect="1"/>
          </p:cNvPicPr>
          <p:nvPr/>
        </p:nvPicPr>
        <p:blipFill>
          <a:blip r:embed="rId7"/>
          <a:stretch>
            <a:fillRect/>
          </a:stretch>
        </p:blipFill>
        <p:spPr>
          <a:xfrm>
            <a:off x="4248579" y="1190487"/>
            <a:ext cx="2019678" cy="633085"/>
          </a:xfrm>
          <a:prstGeom prst="rect">
            <a:avLst/>
          </a:prstGeom>
        </p:spPr>
      </p:pic>
      <p:pic>
        <p:nvPicPr>
          <p:cNvPr id="24" name="Afbeelding 23">
            <a:extLst>
              <a:ext uri="{FF2B5EF4-FFF2-40B4-BE49-F238E27FC236}">
                <a16:creationId xmlns:a16="http://schemas.microsoft.com/office/drawing/2014/main" id="{0A94FB33-9C7A-28C4-DDFE-DF0B3F8D86BA}"/>
              </a:ext>
            </a:extLst>
          </p:cNvPr>
          <p:cNvPicPr>
            <a:picLocks noChangeAspect="1"/>
          </p:cNvPicPr>
          <p:nvPr/>
        </p:nvPicPr>
        <p:blipFill>
          <a:blip r:embed="rId8"/>
          <a:stretch>
            <a:fillRect/>
          </a:stretch>
        </p:blipFill>
        <p:spPr>
          <a:xfrm>
            <a:off x="4889785" y="1787131"/>
            <a:ext cx="1374921" cy="633085"/>
          </a:xfrm>
          <a:prstGeom prst="rect">
            <a:avLst/>
          </a:prstGeom>
        </p:spPr>
      </p:pic>
      <p:pic>
        <p:nvPicPr>
          <p:cNvPr id="26" name="Afbeelding 25">
            <a:extLst>
              <a:ext uri="{FF2B5EF4-FFF2-40B4-BE49-F238E27FC236}">
                <a16:creationId xmlns:a16="http://schemas.microsoft.com/office/drawing/2014/main" id="{E292181F-4EC8-5075-A145-D1AFA5B2E2A2}"/>
              </a:ext>
            </a:extLst>
          </p:cNvPr>
          <p:cNvPicPr>
            <a:picLocks noChangeAspect="1"/>
          </p:cNvPicPr>
          <p:nvPr/>
        </p:nvPicPr>
        <p:blipFill>
          <a:blip r:embed="rId9"/>
          <a:stretch>
            <a:fillRect/>
          </a:stretch>
        </p:blipFill>
        <p:spPr>
          <a:xfrm>
            <a:off x="720271" y="5857644"/>
            <a:ext cx="4011383" cy="353621"/>
          </a:xfrm>
          <a:prstGeom prst="rect">
            <a:avLst/>
          </a:prstGeom>
        </p:spPr>
      </p:pic>
      <p:pic>
        <p:nvPicPr>
          <p:cNvPr id="28" name="Afbeelding 27">
            <a:extLst>
              <a:ext uri="{FF2B5EF4-FFF2-40B4-BE49-F238E27FC236}">
                <a16:creationId xmlns:a16="http://schemas.microsoft.com/office/drawing/2014/main" id="{5BDF0C24-530B-8DF3-0F7E-4684B31A7FA2}"/>
              </a:ext>
            </a:extLst>
          </p:cNvPr>
          <p:cNvPicPr>
            <a:picLocks noChangeAspect="1"/>
          </p:cNvPicPr>
          <p:nvPr/>
        </p:nvPicPr>
        <p:blipFill>
          <a:blip r:embed="rId10"/>
          <a:stretch>
            <a:fillRect/>
          </a:stretch>
        </p:blipFill>
        <p:spPr>
          <a:xfrm>
            <a:off x="5218706" y="2556013"/>
            <a:ext cx="6433457" cy="338603"/>
          </a:xfrm>
          <a:prstGeom prst="rect">
            <a:avLst/>
          </a:prstGeom>
        </p:spPr>
      </p:pic>
      <p:pic>
        <p:nvPicPr>
          <p:cNvPr id="32" name="Afbeelding 31">
            <a:extLst>
              <a:ext uri="{FF2B5EF4-FFF2-40B4-BE49-F238E27FC236}">
                <a16:creationId xmlns:a16="http://schemas.microsoft.com/office/drawing/2014/main" id="{7B7D499A-D35B-7C38-6F76-22DFB4E1D3B9}"/>
              </a:ext>
            </a:extLst>
          </p:cNvPr>
          <p:cNvPicPr>
            <a:picLocks noChangeAspect="1"/>
          </p:cNvPicPr>
          <p:nvPr/>
        </p:nvPicPr>
        <p:blipFill>
          <a:blip r:embed="rId11"/>
          <a:stretch>
            <a:fillRect/>
          </a:stretch>
        </p:blipFill>
        <p:spPr>
          <a:xfrm>
            <a:off x="6528863" y="1661016"/>
            <a:ext cx="2732314" cy="372945"/>
          </a:xfrm>
          <a:prstGeom prst="rect">
            <a:avLst/>
          </a:prstGeom>
        </p:spPr>
      </p:pic>
      <p:pic>
        <p:nvPicPr>
          <p:cNvPr id="34" name="Afbeelding 33">
            <a:extLst>
              <a:ext uri="{FF2B5EF4-FFF2-40B4-BE49-F238E27FC236}">
                <a16:creationId xmlns:a16="http://schemas.microsoft.com/office/drawing/2014/main" id="{4AB90C6E-EFBC-0D8C-9A2D-272BDB2CAE20}"/>
              </a:ext>
            </a:extLst>
          </p:cNvPr>
          <p:cNvPicPr>
            <a:picLocks noChangeAspect="1"/>
          </p:cNvPicPr>
          <p:nvPr/>
        </p:nvPicPr>
        <p:blipFill>
          <a:blip r:embed="rId12"/>
          <a:stretch>
            <a:fillRect/>
          </a:stretch>
        </p:blipFill>
        <p:spPr>
          <a:xfrm>
            <a:off x="329568" y="823545"/>
            <a:ext cx="4833413" cy="376630"/>
          </a:xfrm>
          <a:prstGeom prst="rect">
            <a:avLst/>
          </a:prstGeom>
        </p:spPr>
      </p:pic>
      <p:pic>
        <p:nvPicPr>
          <p:cNvPr id="36" name="Afbeelding 35">
            <a:extLst>
              <a:ext uri="{FF2B5EF4-FFF2-40B4-BE49-F238E27FC236}">
                <a16:creationId xmlns:a16="http://schemas.microsoft.com/office/drawing/2014/main" id="{8F363B64-673C-A95A-8F37-6D58E48FC2CF}"/>
              </a:ext>
            </a:extLst>
          </p:cNvPr>
          <p:cNvPicPr>
            <a:picLocks noChangeAspect="1"/>
          </p:cNvPicPr>
          <p:nvPr/>
        </p:nvPicPr>
        <p:blipFill>
          <a:blip r:embed="rId13"/>
          <a:stretch>
            <a:fillRect/>
          </a:stretch>
        </p:blipFill>
        <p:spPr>
          <a:xfrm>
            <a:off x="1535706" y="3714485"/>
            <a:ext cx="3683000" cy="520700"/>
          </a:xfrm>
          <a:prstGeom prst="rect">
            <a:avLst/>
          </a:prstGeom>
        </p:spPr>
      </p:pic>
      <p:pic>
        <p:nvPicPr>
          <p:cNvPr id="38" name="Afbeelding 37">
            <a:extLst>
              <a:ext uri="{FF2B5EF4-FFF2-40B4-BE49-F238E27FC236}">
                <a16:creationId xmlns:a16="http://schemas.microsoft.com/office/drawing/2014/main" id="{9197E666-894B-6B7D-42D1-583082686751}"/>
              </a:ext>
            </a:extLst>
          </p:cNvPr>
          <p:cNvPicPr>
            <a:picLocks noChangeAspect="1"/>
          </p:cNvPicPr>
          <p:nvPr/>
        </p:nvPicPr>
        <p:blipFill>
          <a:blip r:embed="rId14"/>
          <a:stretch>
            <a:fillRect/>
          </a:stretch>
        </p:blipFill>
        <p:spPr>
          <a:xfrm rot="210760">
            <a:off x="8333339" y="3067111"/>
            <a:ext cx="3746500" cy="692150"/>
          </a:xfrm>
          <a:prstGeom prst="rect">
            <a:avLst/>
          </a:prstGeom>
        </p:spPr>
      </p:pic>
      <p:pic>
        <p:nvPicPr>
          <p:cNvPr id="40" name="Afbeelding 39">
            <a:extLst>
              <a:ext uri="{FF2B5EF4-FFF2-40B4-BE49-F238E27FC236}">
                <a16:creationId xmlns:a16="http://schemas.microsoft.com/office/drawing/2014/main" id="{50222927-9DD2-757E-C579-727D82D0A9D8}"/>
              </a:ext>
            </a:extLst>
          </p:cNvPr>
          <p:cNvPicPr>
            <a:picLocks noChangeAspect="1"/>
          </p:cNvPicPr>
          <p:nvPr/>
        </p:nvPicPr>
        <p:blipFill>
          <a:blip r:embed="rId15"/>
          <a:stretch>
            <a:fillRect/>
          </a:stretch>
        </p:blipFill>
        <p:spPr>
          <a:xfrm>
            <a:off x="2650151" y="5100112"/>
            <a:ext cx="4668191" cy="625477"/>
          </a:xfrm>
          <a:prstGeom prst="rect">
            <a:avLst/>
          </a:prstGeom>
        </p:spPr>
      </p:pic>
      <p:pic>
        <p:nvPicPr>
          <p:cNvPr id="42" name="Afbeelding 41">
            <a:extLst>
              <a:ext uri="{FF2B5EF4-FFF2-40B4-BE49-F238E27FC236}">
                <a16:creationId xmlns:a16="http://schemas.microsoft.com/office/drawing/2014/main" id="{3EB759AA-5C9C-B2A3-8EEE-1A9D5E37A01E}"/>
              </a:ext>
            </a:extLst>
          </p:cNvPr>
          <p:cNvPicPr>
            <a:picLocks noChangeAspect="1"/>
          </p:cNvPicPr>
          <p:nvPr/>
        </p:nvPicPr>
        <p:blipFill>
          <a:blip r:embed="rId16"/>
          <a:stretch>
            <a:fillRect/>
          </a:stretch>
        </p:blipFill>
        <p:spPr>
          <a:xfrm rot="515866">
            <a:off x="6395080" y="4550980"/>
            <a:ext cx="5106393" cy="797395"/>
          </a:xfrm>
          <a:prstGeom prst="rect">
            <a:avLst/>
          </a:prstGeom>
        </p:spPr>
      </p:pic>
      <p:pic>
        <p:nvPicPr>
          <p:cNvPr id="44" name="Afbeelding 43">
            <a:extLst>
              <a:ext uri="{FF2B5EF4-FFF2-40B4-BE49-F238E27FC236}">
                <a16:creationId xmlns:a16="http://schemas.microsoft.com/office/drawing/2014/main" id="{E1B18D1F-587B-E43A-66A3-EAEE19DAA036}"/>
              </a:ext>
            </a:extLst>
          </p:cNvPr>
          <p:cNvPicPr>
            <a:picLocks noChangeAspect="1"/>
          </p:cNvPicPr>
          <p:nvPr/>
        </p:nvPicPr>
        <p:blipFill>
          <a:blip r:embed="rId17"/>
          <a:stretch>
            <a:fillRect/>
          </a:stretch>
        </p:blipFill>
        <p:spPr>
          <a:xfrm>
            <a:off x="8195129" y="1985494"/>
            <a:ext cx="3276600" cy="537698"/>
          </a:xfrm>
          <a:prstGeom prst="rect">
            <a:avLst/>
          </a:prstGeom>
        </p:spPr>
      </p:pic>
      <p:pic>
        <p:nvPicPr>
          <p:cNvPr id="48" name="Afbeelding 47">
            <a:extLst>
              <a:ext uri="{FF2B5EF4-FFF2-40B4-BE49-F238E27FC236}">
                <a16:creationId xmlns:a16="http://schemas.microsoft.com/office/drawing/2014/main" id="{01A8D463-36B1-4A67-C41F-D14EDDD01610}"/>
              </a:ext>
            </a:extLst>
          </p:cNvPr>
          <p:cNvPicPr>
            <a:picLocks noChangeAspect="1"/>
          </p:cNvPicPr>
          <p:nvPr/>
        </p:nvPicPr>
        <p:blipFill>
          <a:blip r:embed="rId18"/>
          <a:stretch>
            <a:fillRect/>
          </a:stretch>
        </p:blipFill>
        <p:spPr>
          <a:xfrm>
            <a:off x="7318341" y="5668939"/>
            <a:ext cx="3314673" cy="573792"/>
          </a:xfrm>
          <a:prstGeom prst="rect">
            <a:avLst/>
          </a:prstGeom>
        </p:spPr>
      </p:pic>
      <p:pic>
        <p:nvPicPr>
          <p:cNvPr id="50" name="Afbeelding 49">
            <a:extLst>
              <a:ext uri="{FF2B5EF4-FFF2-40B4-BE49-F238E27FC236}">
                <a16:creationId xmlns:a16="http://schemas.microsoft.com/office/drawing/2014/main" id="{C777F720-10F0-2C6E-8058-5EF8275C40A4}"/>
              </a:ext>
            </a:extLst>
          </p:cNvPr>
          <p:cNvPicPr>
            <a:picLocks noChangeAspect="1"/>
          </p:cNvPicPr>
          <p:nvPr/>
        </p:nvPicPr>
        <p:blipFill>
          <a:blip r:embed="rId19"/>
          <a:stretch>
            <a:fillRect/>
          </a:stretch>
        </p:blipFill>
        <p:spPr>
          <a:xfrm>
            <a:off x="205015" y="4383262"/>
            <a:ext cx="4220024" cy="631600"/>
          </a:xfrm>
          <a:prstGeom prst="rect">
            <a:avLst/>
          </a:prstGeom>
        </p:spPr>
      </p:pic>
    </p:spTree>
    <p:extLst>
      <p:ext uri="{BB962C8B-B14F-4D97-AF65-F5344CB8AC3E}">
        <p14:creationId xmlns:p14="http://schemas.microsoft.com/office/powerpoint/2010/main" val="2138299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jdelijke aanduiding voor inhoud 3">
            <a:extLst>
              <a:ext uri="{FF2B5EF4-FFF2-40B4-BE49-F238E27FC236}">
                <a16:creationId xmlns:a16="http://schemas.microsoft.com/office/drawing/2014/main" id="{32020D12-D6A4-4781-BBBD-FA795994DA7F}"/>
              </a:ext>
            </a:extLst>
          </p:cNvPr>
          <p:cNvSpPr txBox="1">
            <a:spLocks/>
          </p:cNvSpPr>
          <p:nvPr/>
        </p:nvSpPr>
        <p:spPr>
          <a:xfrm>
            <a:off x="6452472" y="1986729"/>
            <a:ext cx="5046411" cy="447719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noStrike" kern="1200" cap="none" spc="0" normalizeH="0" baseline="0" noProof="0" dirty="0">
              <a:ln>
                <a:noFill/>
              </a:ln>
              <a:solidFill>
                <a:srgbClr val="233D5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ijdelijke aanduiding voor inhoud 7">
            <a:extLst>
              <a:ext uri="{FF2B5EF4-FFF2-40B4-BE49-F238E27FC236}">
                <a16:creationId xmlns:a16="http://schemas.microsoft.com/office/drawing/2014/main" id="{6D684330-EBF8-41F1-B0A0-A4981A6CE61E}"/>
              </a:ext>
            </a:extLst>
          </p:cNvPr>
          <p:cNvSpPr txBox="1">
            <a:spLocks/>
          </p:cNvSpPr>
          <p:nvPr/>
        </p:nvSpPr>
        <p:spPr>
          <a:xfrm>
            <a:off x="6466247" y="2097089"/>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itel 9">
            <a:extLst>
              <a:ext uri="{FF2B5EF4-FFF2-40B4-BE49-F238E27FC236}">
                <a16:creationId xmlns:a16="http://schemas.microsoft.com/office/drawing/2014/main" id="{5779408C-145F-4FF8-8584-9E4C8D062D74}"/>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Reacties van partners</a:t>
            </a:r>
          </a:p>
        </p:txBody>
      </p:sp>
      <p:sp>
        <p:nvSpPr>
          <p:cNvPr id="14" name="Rechthoek 13">
            <a:extLst>
              <a:ext uri="{FF2B5EF4-FFF2-40B4-BE49-F238E27FC236}">
                <a16:creationId xmlns:a16="http://schemas.microsoft.com/office/drawing/2014/main" id="{5728DEA2-4C60-4676-BD79-AD4D29AE5C31}"/>
              </a:ext>
            </a:extLst>
          </p:cNvPr>
          <p:cNvSpPr/>
          <p:nvPr/>
        </p:nvSpPr>
        <p:spPr>
          <a:xfrm>
            <a:off x="4653590" y="764036"/>
            <a:ext cx="2875721" cy="307777"/>
          </a:xfrm>
          <a:prstGeom prst="rect">
            <a:avLst/>
          </a:prstGeom>
          <a:solidFill>
            <a:schemeClr val="accent1">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33D5A"/>
                </a:solidFill>
                <a:effectLst/>
                <a:uLnTx/>
                <a:uFillTx/>
                <a:latin typeface="Open Sans"/>
                <a:ea typeface="+mn-ea"/>
                <a:cs typeface="+mn-cs"/>
              </a:rPr>
              <a:t>NVDE</a:t>
            </a:r>
          </a:p>
        </p:txBody>
      </p:sp>
      <p:sp>
        <p:nvSpPr>
          <p:cNvPr id="15" name="Tijdelijke aanduiding voor inhoud 2">
            <a:extLst>
              <a:ext uri="{FF2B5EF4-FFF2-40B4-BE49-F238E27FC236}">
                <a16:creationId xmlns:a16="http://schemas.microsoft.com/office/drawing/2014/main" id="{FA68FDD6-D3F9-D27D-ECDD-7493D14661F9}"/>
              </a:ext>
            </a:extLst>
          </p:cNvPr>
          <p:cNvSpPr>
            <a:spLocks noGrp="1"/>
          </p:cNvSpPr>
          <p:nvPr>
            <p:ph idx="1"/>
          </p:nvPr>
        </p:nvSpPr>
        <p:spPr>
          <a:xfrm>
            <a:off x="695325" y="1986729"/>
            <a:ext cx="5107598" cy="3926707"/>
          </a:xfrm>
        </p:spPr>
        <p:txBody>
          <a:bodyPr/>
          <a:lstStyle/>
          <a:p>
            <a:r>
              <a:rPr lang="nl-NL" b="1" dirty="0">
                <a:solidFill>
                  <a:srgbClr val="233D5A"/>
                </a:solidFill>
                <a:latin typeface="Open Sans Light"/>
                <a:ea typeface="Times New Roman" panose="02020603050405020304" pitchFamily="18" charset="0"/>
                <a:cs typeface="Arial" panose="020B0604020202020204" pitchFamily="34" charset="0"/>
              </a:rPr>
              <a:t>Ga aan de slag met het zoveel mogelijk realiseren van de regionale </a:t>
            </a:r>
            <a:r>
              <a:rPr kumimoji="0" lang="nl-NL" sz="1400" b="1" i="0" u="none" strike="noStrike" kern="1200" cap="none" spc="0" normalizeH="0" baseline="0" noProof="0" dirty="0">
                <a:ln>
                  <a:noFill/>
                </a:ln>
                <a:effectLst/>
                <a:uLnTx/>
                <a:uFillTx/>
                <a:latin typeface="Open Sans Light"/>
                <a:cs typeface="Calibri Light" panose="020F0302020204030204" pitchFamily="34" charset="0"/>
              </a:rPr>
              <a:t>ambities van 55 </a:t>
            </a:r>
            <a:r>
              <a:rPr kumimoji="0" lang="nl-NL" sz="1400" b="1" i="0" u="none" strike="noStrike" kern="1200" cap="none" spc="0" normalizeH="0" baseline="0" noProof="0" dirty="0" err="1">
                <a:ln>
                  <a:noFill/>
                </a:ln>
                <a:effectLst/>
                <a:uLnTx/>
                <a:uFillTx/>
                <a:latin typeface="Open Sans Light"/>
                <a:cs typeface="Calibri Light" panose="020F0302020204030204" pitchFamily="34" charset="0"/>
              </a:rPr>
              <a:t>TWh</a:t>
            </a:r>
            <a:r>
              <a:rPr kumimoji="0" lang="nl-NL" sz="1400" b="1" i="0" u="none" strike="noStrike" kern="1200" cap="none" spc="0" normalizeH="0" baseline="0" noProof="0" dirty="0">
                <a:ln>
                  <a:noFill/>
                </a:ln>
                <a:effectLst/>
                <a:uLnTx/>
                <a:uFillTx/>
                <a:latin typeface="Open Sans Light"/>
                <a:cs typeface="Calibri Light" panose="020F0302020204030204" pitchFamily="34" charset="0"/>
              </a:rPr>
              <a:t> duurzame opwek</a:t>
            </a:r>
            <a:r>
              <a:rPr kumimoji="0" lang="nl-NL" sz="1400" b="1" i="0" u="none" strike="noStrike" kern="1200" cap="none" spc="0" normalizeH="0" baseline="0" noProof="0" dirty="0">
                <a:ln>
                  <a:noFill/>
                </a:ln>
                <a:solidFill>
                  <a:srgbClr val="233D5A"/>
                </a:solidFill>
                <a:effectLst/>
                <a:uLnTx/>
                <a:uFillTx/>
                <a:latin typeface="Open Sans Light"/>
                <a:cs typeface="Arial" panose="020B0604020202020204" pitchFamily="34" charset="0"/>
              </a:rPr>
              <a:t>.</a:t>
            </a:r>
            <a:r>
              <a:rPr lang="nl-NL" dirty="0">
                <a:solidFill>
                  <a:srgbClr val="233D5A"/>
                </a:solidFill>
                <a:latin typeface="Open Sans Light"/>
                <a:ea typeface="Times New Roman" panose="02020603050405020304" pitchFamily="18" charset="0"/>
                <a:cs typeface="Arial" panose="020B0604020202020204" pitchFamily="34" charset="0"/>
              </a:rPr>
              <a:t> Blijf als ook als nieuw lokaal bestuur de nut en noodzaak uitdragen. </a:t>
            </a:r>
            <a:endParaRPr lang="nl-NL" dirty="0">
              <a:solidFill>
                <a:srgbClr val="233D5A"/>
              </a:solidFill>
              <a:latin typeface="Open Sans Light"/>
              <a:ea typeface="Calibri" panose="020F0502020204030204" pitchFamily="34" charset="0"/>
              <a:cs typeface="Arial" panose="020B0604020202020204" pitchFamily="34" charset="0"/>
            </a:endParaRPr>
          </a:p>
          <a:p>
            <a:r>
              <a:rPr lang="nl-NL" b="1" dirty="0">
                <a:solidFill>
                  <a:srgbClr val="233D5A"/>
                </a:solidFill>
                <a:latin typeface="Open Sans Light"/>
                <a:ea typeface="Times New Roman" panose="02020603050405020304" pitchFamily="18" charset="0"/>
                <a:cs typeface="Arial" panose="020B0604020202020204" pitchFamily="34" charset="0"/>
              </a:rPr>
              <a:t>Neem technische, economische en planologische uitvoerbaarheid mee </a:t>
            </a:r>
            <a:r>
              <a:rPr lang="nl-NL" dirty="0">
                <a:solidFill>
                  <a:srgbClr val="233D5A"/>
                </a:solidFill>
                <a:latin typeface="Open Sans Light"/>
                <a:ea typeface="Times New Roman" panose="02020603050405020304" pitchFamily="18" charset="0"/>
                <a:cs typeface="Arial" panose="020B0604020202020204" pitchFamily="34" charset="0"/>
              </a:rPr>
              <a:t>in de uitwerking naar RES 2.0.</a:t>
            </a:r>
          </a:p>
          <a:p>
            <a:r>
              <a:rPr lang="nl-NL" b="1" dirty="0">
                <a:solidFill>
                  <a:srgbClr val="233D5A"/>
                </a:solidFill>
                <a:latin typeface="Open Sans Light"/>
                <a:ea typeface="Times New Roman" panose="02020603050405020304" pitchFamily="18" charset="0"/>
                <a:cs typeface="Arial" panose="020B0604020202020204" pitchFamily="34" charset="0"/>
              </a:rPr>
              <a:t>Creëer een goede balans tussen zonne-energie en windenergie.</a:t>
            </a:r>
            <a:r>
              <a:rPr lang="nl-NL" dirty="0">
                <a:solidFill>
                  <a:srgbClr val="233D5A"/>
                </a:solidFill>
                <a:latin typeface="Open Sans Light"/>
                <a:ea typeface="Times New Roman" panose="02020603050405020304" pitchFamily="18" charset="0"/>
                <a:cs typeface="Arial" panose="020B0604020202020204" pitchFamily="34" charset="0"/>
              </a:rPr>
              <a:t> Stuur daarbij op energiehubs van verschillende technieken / projecten (wind/zon/opslag) in hetzelfde gebied, de combinatie van participatie- en vergunningstrajecten en efficiënt netgebruik.</a:t>
            </a:r>
          </a:p>
          <a:p>
            <a:r>
              <a:rPr lang="nl-NL" b="1" dirty="0">
                <a:solidFill>
                  <a:srgbClr val="233D5A"/>
                </a:solidFill>
                <a:latin typeface="Open Sans Light"/>
                <a:ea typeface="Times New Roman" panose="02020603050405020304" pitchFamily="18" charset="0"/>
                <a:cs typeface="Arial" panose="020B0604020202020204" pitchFamily="34" charset="0"/>
              </a:rPr>
              <a:t>Zorg voor transparante, inhoudelijk goed uitgewerkte maatschappelijke tenders </a:t>
            </a:r>
            <a:r>
              <a:rPr lang="nl-NL" dirty="0">
                <a:solidFill>
                  <a:srgbClr val="233D5A"/>
                </a:solidFill>
                <a:latin typeface="Open Sans Light"/>
                <a:ea typeface="Times New Roman" panose="02020603050405020304" pitchFamily="18" charset="0"/>
                <a:cs typeface="Arial" panose="020B0604020202020204" pitchFamily="34" charset="0"/>
              </a:rPr>
              <a:t>met een gelijk speelveld voor alle type initiatiefnemers. Een checklist hiervoor van NVDE, Holland Solar en NWEA staat in </a:t>
            </a:r>
            <a:r>
              <a:rPr lang="nl-NL" u="sng" dirty="0">
                <a:solidFill>
                  <a:srgbClr val="0070C0"/>
                </a:solidFill>
                <a:latin typeface="Open Sans Ligh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dit</a:t>
            </a:r>
            <a:r>
              <a:rPr lang="nl-NL" dirty="0">
                <a:solidFill>
                  <a:srgbClr val="233D5A"/>
                </a:solidFill>
                <a:latin typeface="Open Sans Light"/>
                <a:ea typeface="Times New Roman" panose="02020603050405020304" pitchFamily="18" charset="0"/>
                <a:cs typeface="Arial" panose="020B0604020202020204" pitchFamily="34" charset="0"/>
              </a:rPr>
              <a:t> paper.</a:t>
            </a:r>
          </a:p>
          <a:p>
            <a:r>
              <a:rPr lang="nl-NL" b="1" dirty="0">
                <a:solidFill>
                  <a:srgbClr val="233D5A"/>
                </a:solidFill>
                <a:latin typeface="Open Sans Light"/>
                <a:ea typeface="Times New Roman" panose="02020603050405020304" pitchFamily="18" charset="0"/>
                <a:cs typeface="Arial" panose="020B0604020202020204" pitchFamily="34" charset="0"/>
              </a:rPr>
              <a:t>Maak concrete warmte-uitvoeringsplannen per wijk, </a:t>
            </a:r>
            <a:r>
              <a:rPr lang="nl-NL" dirty="0">
                <a:solidFill>
                  <a:srgbClr val="233D5A"/>
                </a:solidFill>
                <a:latin typeface="Open Sans Light"/>
                <a:ea typeface="Times New Roman" panose="02020603050405020304" pitchFamily="18" charset="0"/>
                <a:cs typeface="Arial" panose="020B0604020202020204" pitchFamily="34" charset="0"/>
              </a:rPr>
              <a:t>nu de meeste warmte-transitievisies door gemeenten zijn afgerond.</a:t>
            </a:r>
          </a:p>
          <a:p>
            <a:endParaRPr lang="nl-NL" dirty="0"/>
          </a:p>
        </p:txBody>
      </p:sp>
      <p:sp>
        <p:nvSpPr>
          <p:cNvPr id="19" name="Tijdelijke aanduiding voor inhoud 3">
            <a:extLst>
              <a:ext uri="{FF2B5EF4-FFF2-40B4-BE49-F238E27FC236}">
                <a16:creationId xmlns:a16="http://schemas.microsoft.com/office/drawing/2014/main" id="{718656C6-5ED8-CEDC-9AD9-034DEDB97292}"/>
              </a:ext>
            </a:extLst>
          </p:cNvPr>
          <p:cNvSpPr txBox="1">
            <a:spLocks/>
          </p:cNvSpPr>
          <p:nvPr/>
        </p:nvSpPr>
        <p:spPr>
          <a:xfrm>
            <a:off x="6604872" y="2139129"/>
            <a:ext cx="5046411" cy="447719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noStrike" kern="1200" cap="none" spc="0" normalizeH="0" baseline="0" noProof="0" dirty="0">
              <a:ln>
                <a:noFill/>
              </a:ln>
              <a:solidFill>
                <a:srgbClr val="233D5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ijdelijke aanduiding voor inhoud 4">
            <a:extLst>
              <a:ext uri="{FF2B5EF4-FFF2-40B4-BE49-F238E27FC236}">
                <a16:creationId xmlns:a16="http://schemas.microsoft.com/office/drawing/2014/main" id="{11DB28AB-C897-751A-545F-7869EE6AB8E5}"/>
              </a:ext>
            </a:extLst>
          </p:cNvPr>
          <p:cNvSpPr>
            <a:spLocks noGrp="1"/>
          </p:cNvSpPr>
          <p:nvPr>
            <p:ph idx="14"/>
          </p:nvPr>
        </p:nvSpPr>
        <p:spPr>
          <a:xfrm>
            <a:off x="6461050" y="1986728"/>
            <a:ext cx="5035625" cy="3926710"/>
          </a:xfrm>
        </p:spPr>
        <p:txBody>
          <a:bodyPr/>
          <a:lstStyle/>
          <a:p>
            <a:r>
              <a:rPr lang="nl-NL" b="1" dirty="0">
                <a:solidFill>
                  <a:srgbClr val="233D5A"/>
                </a:solidFill>
                <a:latin typeface="Open Sans Light"/>
                <a:ea typeface="Times New Roman" panose="02020603050405020304" pitchFamily="18" charset="0"/>
                <a:cs typeface="Arial" panose="020B0604020202020204" pitchFamily="34" charset="0"/>
              </a:rPr>
              <a:t>Neem als provincie(s) en gemeenten sneller besluiten </a:t>
            </a:r>
            <a:r>
              <a:rPr lang="nl-NL" dirty="0">
                <a:solidFill>
                  <a:srgbClr val="233D5A"/>
                </a:solidFill>
                <a:latin typeface="Open Sans Light"/>
                <a:ea typeface="Times New Roman" panose="02020603050405020304" pitchFamily="18" charset="0"/>
                <a:cs typeface="Arial" panose="020B0604020202020204" pitchFamily="34" charset="0"/>
              </a:rPr>
              <a:t>over wie optreedt als bevoegd gezag bij windenergieprojecten.</a:t>
            </a:r>
          </a:p>
          <a:p>
            <a:r>
              <a:rPr lang="nl-NL" b="1" dirty="0">
                <a:solidFill>
                  <a:srgbClr val="233D5A"/>
                </a:solidFill>
                <a:latin typeface="Open Sans Light"/>
                <a:ea typeface="Times New Roman" panose="02020603050405020304" pitchFamily="18" charset="0"/>
                <a:cs typeface="Arial" panose="020B0604020202020204" pitchFamily="34" charset="0"/>
              </a:rPr>
              <a:t>Voorkom stagnatie in vergunningverlening.</a:t>
            </a:r>
            <a:r>
              <a:rPr lang="nl-NL" dirty="0">
                <a:solidFill>
                  <a:srgbClr val="233D5A"/>
                </a:solidFill>
                <a:latin typeface="Open Sans Light"/>
                <a:ea typeface="Times New Roman" panose="02020603050405020304" pitchFamily="18" charset="0"/>
                <a:cs typeface="Arial" panose="020B0604020202020204" pitchFamily="34" charset="0"/>
              </a:rPr>
              <a:t> Stel daarom bij de start van een project een gezamenlijke planning op met initiatiefnemers en probeer processen en onderzoeken parallel te doorlopen i.p.v. volgordelijk. </a:t>
            </a:r>
          </a:p>
          <a:p>
            <a:r>
              <a:rPr lang="nl-NL" b="1" dirty="0">
                <a:solidFill>
                  <a:srgbClr val="233D5A"/>
                </a:solidFill>
                <a:latin typeface="Open Sans Light"/>
                <a:ea typeface="Times New Roman" panose="02020603050405020304" pitchFamily="18" charset="0"/>
                <a:cs typeface="Arial" panose="020B0604020202020204" pitchFamily="34" charset="0"/>
              </a:rPr>
              <a:t>Versterk per provincie/regionaal ontwikkelbedrijf de organisatie van verduurzaming op bedrijventerreinen. </a:t>
            </a:r>
            <a:r>
              <a:rPr lang="nl-NL" dirty="0">
                <a:solidFill>
                  <a:srgbClr val="233D5A"/>
                </a:solidFill>
                <a:latin typeface="Open Sans Light"/>
                <a:ea typeface="Times New Roman" panose="02020603050405020304" pitchFamily="18" charset="0"/>
                <a:cs typeface="Arial" panose="020B0604020202020204" pitchFamily="34" charset="0"/>
              </a:rPr>
              <a:t>Betrek ook de branches die actief zijn op deze bedrijventerreinen bij het opstellen en uitvoeren van plannen hiervoor.</a:t>
            </a:r>
          </a:p>
          <a:p>
            <a:r>
              <a:rPr lang="nl-NL" b="1" dirty="0">
                <a:solidFill>
                  <a:srgbClr val="233D5A"/>
                </a:solidFill>
                <a:latin typeface="Open Sans Light"/>
                <a:ea typeface="Times New Roman" panose="02020603050405020304" pitchFamily="18" charset="0"/>
                <a:cs typeface="Arial" panose="020B0604020202020204" pitchFamily="34" charset="0"/>
              </a:rPr>
              <a:t>Richt een Landelijk Expertteam Versnelling Doorlooptijden  in. </a:t>
            </a:r>
            <a:r>
              <a:rPr lang="nl-NL" dirty="0">
                <a:solidFill>
                  <a:srgbClr val="233D5A"/>
                </a:solidFill>
                <a:latin typeface="Open Sans Light"/>
                <a:ea typeface="Times New Roman" panose="02020603050405020304" pitchFamily="18" charset="0"/>
                <a:cs typeface="Arial" panose="020B0604020202020204" pitchFamily="34" charset="0"/>
              </a:rPr>
              <a:t>Dat team kan op aanvraag bijspringen bij complexe cases.</a:t>
            </a:r>
          </a:p>
          <a:p>
            <a:r>
              <a:rPr lang="nl-NL" b="1" dirty="0">
                <a:solidFill>
                  <a:srgbClr val="233D5A"/>
                </a:solidFill>
                <a:latin typeface="Open Sans Light"/>
                <a:ea typeface="Times New Roman" panose="02020603050405020304" pitchFamily="18" charset="0"/>
                <a:cs typeface="Arial" panose="020B0604020202020204" pitchFamily="34" charset="0"/>
              </a:rPr>
              <a:t>Organiseer landelijk de financiering voor maatschappelijk wenselijke keuzes. </a:t>
            </a:r>
            <a:r>
              <a:rPr lang="nl-NL" dirty="0">
                <a:solidFill>
                  <a:srgbClr val="233D5A"/>
                </a:solidFill>
                <a:latin typeface="Open Sans Light"/>
                <a:ea typeface="Times New Roman" panose="02020603050405020304" pitchFamily="18" charset="0"/>
                <a:cs typeface="Arial" panose="020B0604020202020204" pitchFamily="34" charset="0"/>
              </a:rPr>
              <a:t>Zorg ervoor dat </a:t>
            </a:r>
            <a:r>
              <a:rPr lang="nl-NL" u="sng" dirty="0">
                <a:solidFill>
                  <a:srgbClr val="233D5A"/>
                </a:solidFill>
                <a:latin typeface="Open Sans Light"/>
                <a:ea typeface="Times New Roman" panose="02020603050405020304" pitchFamily="18" charset="0"/>
                <a:cs typeface="Arial" panose="020B0604020202020204" pitchFamily="34" charset="0"/>
              </a:rPr>
              <a:t>uiterlijk 1 januari 2023</a:t>
            </a:r>
            <a:r>
              <a:rPr lang="nl-NL" dirty="0">
                <a:solidFill>
                  <a:srgbClr val="233D5A"/>
                </a:solidFill>
                <a:latin typeface="Open Sans Light"/>
                <a:ea typeface="Times New Roman" panose="02020603050405020304" pitchFamily="18" charset="0"/>
                <a:cs typeface="Arial" panose="020B0604020202020204" pitchFamily="34" charset="0"/>
              </a:rPr>
              <a:t> de SDE++ hierop is aangepast en een landelijk kwaliteitsbudget ‘live’ is, conform </a:t>
            </a:r>
            <a:r>
              <a:rPr lang="nl-NL" dirty="0">
                <a:solidFill>
                  <a:srgbClr val="233D5A"/>
                </a:solidFill>
                <a:latin typeface="Open Sans Light"/>
                <a:ea typeface="Times New Roman" panose="02020603050405020304" pitchFamily="18" charset="0"/>
                <a:cs typeface="Arial" panose="020B0604020202020204" pitchFamily="34" charset="0"/>
                <a:hlinkClick r:id="rId4"/>
              </a:rPr>
              <a:t>Eindadvies SDE &amp; Maatschappelijke Kosten</a:t>
            </a:r>
            <a:r>
              <a:rPr lang="nl-NL" dirty="0">
                <a:solidFill>
                  <a:srgbClr val="233D5A"/>
                </a:solidFill>
                <a:latin typeface="Open Sans Light"/>
                <a:ea typeface="Times New Roman" panose="02020603050405020304" pitchFamily="18" charset="0"/>
                <a:cs typeface="Arial" panose="020B0604020202020204" pitchFamily="34" charset="0"/>
              </a:rPr>
              <a:t>. </a:t>
            </a:r>
            <a:endParaRPr lang="nl-NL" dirty="0">
              <a:solidFill>
                <a:srgbClr val="233D5A"/>
              </a:solidFill>
              <a:latin typeface="Open Sans Light"/>
              <a:ea typeface="Calibri" panose="020F050202020403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2536751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dirty="0">
                <a:solidFill>
                  <a:srgbClr val="12395F"/>
                </a:solidFill>
              </a:rPr>
              <a:t> </a:t>
            </a:r>
          </a:p>
        </p:txBody>
      </p:sp>
      <p:sp>
        <p:nvSpPr>
          <p:cNvPr id="11" name="Titel 9">
            <a:extLst>
              <a:ext uri="{FF2B5EF4-FFF2-40B4-BE49-F238E27FC236}">
                <a16:creationId xmlns:a16="http://schemas.microsoft.com/office/drawing/2014/main" id="{DBDD6CDA-43C9-6E46-8D2F-851FF2DF63DC}"/>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jdelijke aanduiding voor inhoud 3">
            <a:extLst>
              <a:ext uri="{FF2B5EF4-FFF2-40B4-BE49-F238E27FC236}">
                <a16:creationId xmlns:a16="http://schemas.microsoft.com/office/drawing/2014/main" id="{32020D12-D6A4-4781-BBBD-FA795994DA7F}"/>
              </a:ext>
            </a:extLst>
          </p:cNvPr>
          <p:cNvSpPr txBox="1">
            <a:spLocks/>
          </p:cNvSpPr>
          <p:nvPr/>
        </p:nvSpPr>
        <p:spPr>
          <a:xfrm>
            <a:off x="6452472" y="1986729"/>
            <a:ext cx="5046411" cy="447719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82CAC9"/>
              </a:buClr>
              <a:buSzTx/>
              <a:buFont typeface="Arial" panose="020B0604020202020204" pitchFamily="34" charset="0"/>
              <a:buNone/>
              <a:tabLst/>
              <a:defRPr/>
            </a:pPr>
            <a:endParaRPr kumimoji="0" lang="nl-NL" sz="1600" b="0" i="0" u="none" strike="noStrike" kern="1200" cap="none" spc="0" normalizeH="0" baseline="0" noProof="0" dirty="0">
              <a:ln>
                <a:noFill/>
              </a:ln>
              <a:solidFill>
                <a:srgbClr val="233D5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ijdelijke aanduiding voor inhoud 7">
            <a:extLst>
              <a:ext uri="{FF2B5EF4-FFF2-40B4-BE49-F238E27FC236}">
                <a16:creationId xmlns:a16="http://schemas.microsoft.com/office/drawing/2014/main" id="{6D684330-EBF8-41F1-B0A0-A4981A6CE61E}"/>
              </a:ext>
            </a:extLst>
          </p:cNvPr>
          <p:cNvSpPr txBox="1">
            <a:spLocks/>
          </p:cNvSpPr>
          <p:nvPr/>
        </p:nvSpPr>
        <p:spPr>
          <a:xfrm>
            <a:off x="6466247" y="2097089"/>
            <a:ext cx="5035625" cy="3816348"/>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endParaRPr kumimoji="0" lang="nl-NL" sz="16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Titel 9">
            <a:extLst>
              <a:ext uri="{FF2B5EF4-FFF2-40B4-BE49-F238E27FC236}">
                <a16:creationId xmlns:a16="http://schemas.microsoft.com/office/drawing/2014/main" id="{5779408C-145F-4FF8-8584-9E4C8D062D74}"/>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Reacties van partners</a:t>
            </a:r>
          </a:p>
        </p:txBody>
      </p:sp>
      <p:sp>
        <p:nvSpPr>
          <p:cNvPr id="14" name="Rechthoek 13">
            <a:extLst>
              <a:ext uri="{FF2B5EF4-FFF2-40B4-BE49-F238E27FC236}">
                <a16:creationId xmlns:a16="http://schemas.microsoft.com/office/drawing/2014/main" id="{5728DEA2-4C60-4676-BD79-AD4D29AE5C31}"/>
              </a:ext>
            </a:extLst>
          </p:cNvPr>
          <p:cNvSpPr/>
          <p:nvPr/>
        </p:nvSpPr>
        <p:spPr>
          <a:xfrm>
            <a:off x="4653590" y="764036"/>
            <a:ext cx="2875721" cy="307777"/>
          </a:xfrm>
          <a:prstGeom prst="rect">
            <a:avLst/>
          </a:prstGeom>
          <a:solidFill>
            <a:schemeClr val="accent1">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33D5A"/>
                </a:solidFill>
                <a:effectLst/>
                <a:uLnTx/>
                <a:uFillTx/>
                <a:latin typeface="Open Sans"/>
                <a:ea typeface="+mn-ea"/>
                <a:cs typeface="+mn-cs"/>
              </a:rPr>
              <a:t>Participatiecoalitie</a:t>
            </a:r>
          </a:p>
        </p:txBody>
      </p:sp>
      <p:sp>
        <p:nvSpPr>
          <p:cNvPr id="18" name="Tijdelijke aanduiding voor inhoud 3">
            <a:extLst>
              <a:ext uri="{FF2B5EF4-FFF2-40B4-BE49-F238E27FC236}">
                <a16:creationId xmlns:a16="http://schemas.microsoft.com/office/drawing/2014/main" id="{6D2D3B43-DB15-A656-AC32-BD70F0D250D7}"/>
              </a:ext>
            </a:extLst>
          </p:cNvPr>
          <p:cNvSpPr txBox="1">
            <a:spLocks/>
          </p:cNvSpPr>
          <p:nvPr/>
        </p:nvSpPr>
        <p:spPr>
          <a:xfrm>
            <a:off x="847978" y="1986730"/>
            <a:ext cx="4723090" cy="4477199"/>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buNone/>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Netcongestie popt op als probleem voor de uitvoering</a:t>
            </a:r>
          </a:p>
          <a:p>
            <a:pPr marL="0" indent="0">
              <a:spcBef>
                <a:spcPts val="0"/>
              </a:spcBef>
              <a:buClrTx/>
              <a:buNone/>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Netcongestie wordt als aanleiding gezien om te pauzeren met de uitvoering van de plannen in RES 1.0. Ook worden zoekgebieden niet aangewezen met als argument dat het net er niet klaar voor is. </a:t>
            </a:r>
            <a:b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b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Bewonersparticipatie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De afgelopen corona-jaren hebben minder positief uitgepakt voor het prille participatieproces van de RES 1.0. We constateren dat er nog een lange weg te gaan is naar een sociaal proces dat maatschappelijk wordt gedragen.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50% lokaal eigendom moet lokaal nog landen</a:t>
            </a:r>
          </a:p>
          <a:p>
            <a:pPr marL="0" marR="0" lvl="0" indent="0" algn="l" defTabSz="17938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Streven naar 50% lokaal eigendom is weliswaar opgenomen in de </a:t>
            </a:r>
            <a:r>
              <a:rPr kumimoji="0" lang="nl-NL" sz="1400" b="0" i="0" u="none" strike="noStrike" kern="1200" cap="none" spc="0" normalizeH="0" baseline="0" noProof="0" dirty="0" err="1">
                <a:ln>
                  <a:noFill/>
                </a:ln>
                <a:solidFill>
                  <a:srgbClr val="1D344D"/>
                </a:solidFill>
                <a:effectLst/>
                <a:uLnTx/>
                <a:uFillTx/>
                <a:latin typeface="+mn-lt"/>
                <a:ea typeface="Open Sans" panose="020B0606030504020204" pitchFamily="34" charset="0"/>
                <a:cs typeface="Open Sans" panose="020B0606030504020204" pitchFamily="34" charset="0"/>
              </a:rPr>
              <a:t>RES’en</a:t>
            </a: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 maar uitwerking in lokaal beleid laat nog op zich wachten. Dat is een risico voor de realisatie van lokaal eigendom.</a:t>
            </a:r>
          </a:p>
        </p:txBody>
      </p:sp>
      <p:sp>
        <p:nvSpPr>
          <p:cNvPr id="13" name="Tijdelijke aanduiding voor inhoud 3">
            <a:extLst>
              <a:ext uri="{FF2B5EF4-FFF2-40B4-BE49-F238E27FC236}">
                <a16:creationId xmlns:a16="http://schemas.microsoft.com/office/drawing/2014/main" id="{D4EB2356-FD90-6944-851F-7AE5767EFCBE}"/>
              </a:ext>
            </a:extLst>
          </p:cNvPr>
          <p:cNvSpPr txBox="1">
            <a:spLocks/>
          </p:cNvSpPr>
          <p:nvPr/>
        </p:nvSpPr>
        <p:spPr>
          <a:xfrm>
            <a:off x="6637085" y="1986728"/>
            <a:ext cx="4677183"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Natuur en landschap vragen concrete bescherming</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Voor een toekomstbestendige energietransitie is een goede inbedding van natuur en landschap essentieel. Randvoorwaarden hierover ontbreken</a:t>
            </a:r>
            <a:r>
              <a:rPr kumimoji="0" lang="nl-NL" sz="1400" b="0" i="0" u="non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 richting RES 2.0. </a:t>
            </a: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Ook merken we gebrek aan kennis op regionaal niveau op over dit onderwerp.</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Gemeenten hebben hulp nodig</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De kennis van (nieuwe) bestuurders, raadsleden en ambtenaren over de RES behoeft aandacht. Dit geldt voornamelijk voor het uitvoeren van de in de RES 1.0 geformuleerde plannen.</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endPar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endParaRP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1"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Aanwijzen van zoekgebieden blijft achter</a:t>
            </a:r>
          </a:p>
          <a:p>
            <a:pPr marL="0" marR="0" lvl="0" indent="0" algn="l" defTabSz="179388" rtl="0" eaLnBrk="1" fontAlgn="auto" latinLnBrk="0" hangingPunct="1">
              <a:lnSpc>
                <a:spcPct val="100000"/>
              </a:lnSpc>
              <a:spcBef>
                <a:spcPts val="0"/>
              </a:spcBef>
              <a:spcAft>
                <a:spcPts val="0"/>
              </a:spcAft>
              <a:buClr>
                <a:srgbClr val="82CAC9"/>
              </a:buClr>
              <a:buSzTx/>
              <a:buFont typeface="Arial" panose="020B0604020202020204" pitchFamily="34" charset="0"/>
              <a:buNone/>
              <a:tabLst/>
              <a:defRPr/>
            </a:pP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Zoekgebieden worden niet meegenomen of vallen van tafel. Dit is een risico voor het halen van de in de RES 1.0 geformuleerde ambities voor aantallen op te wekken </a:t>
            </a:r>
            <a:r>
              <a:rPr kumimoji="0" lang="nl-NL" sz="1400" b="0" i="0" u="none" strike="noStrike" kern="1200" cap="none" spc="0" normalizeH="0" baseline="0" noProof="0" dirty="0" err="1">
                <a:ln>
                  <a:noFill/>
                </a:ln>
                <a:solidFill>
                  <a:srgbClr val="1D344D"/>
                </a:solidFill>
                <a:effectLst/>
                <a:uLnTx/>
                <a:uFillTx/>
                <a:latin typeface="+mn-lt"/>
                <a:ea typeface="Open Sans" panose="020B0606030504020204" pitchFamily="34" charset="0"/>
                <a:cs typeface="Open Sans" panose="020B0606030504020204" pitchFamily="34" charset="0"/>
              </a:rPr>
              <a:t>TWh</a:t>
            </a:r>
            <a:r>
              <a:rPr kumimoji="0" lang="nl-NL" sz="1400" b="0" i="0" u="none" strike="noStrike" kern="1200" cap="none" spc="0" normalizeH="0" baseline="0" noProof="0" dirty="0">
                <a:ln>
                  <a:noFill/>
                </a:ln>
                <a:solidFill>
                  <a:srgbClr val="1D344D"/>
                </a:solidFill>
                <a:effectLst/>
                <a:uLnTx/>
                <a:uFillTx/>
                <a:latin typeface="+mn-lt"/>
                <a:ea typeface="Open Sans" panose="020B0606030504020204" pitchFamily="34" charset="0"/>
                <a:cs typeface="Open Sans" panose="020B0606030504020204" pitchFamily="34" charset="0"/>
              </a:rPr>
              <a:t> door zon- en windparken. </a:t>
            </a:r>
          </a:p>
        </p:txBody>
      </p:sp>
    </p:spTree>
    <p:extLst>
      <p:ext uri="{BB962C8B-B14F-4D97-AF65-F5344CB8AC3E}">
        <p14:creationId xmlns:p14="http://schemas.microsoft.com/office/powerpoint/2010/main" val="3063339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ea typeface="Open Sans" panose="020B060603050402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nl-NL" sz="800" b="0" i="0" u="none" strike="noStrike" kern="1200" cap="none" spc="0" normalizeH="0" baseline="0" noProof="0">
              <a:ln>
                <a:noFill/>
              </a:ln>
              <a:solidFill>
                <a:srgbClr val="1D344D"/>
              </a:solidFill>
              <a:effectLst/>
              <a:uLnTx/>
              <a:uFillTx/>
              <a:latin typeface="Calibri Light" panose="020F0302020204030204" pitchFamily="34" charset="0"/>
              <a:ea typeface="Open Sans" panose="020B0606030504020204" pitchFamily="34" charset="0"/>
              <a:cs typeface="Calibri Light" panose="020F0302020204030204" pitchFamily="34" charset="0"/>
            </a:endParaRPr>
          </a:p>
        </p:txBody>
      </p:sp>
      <p:sp>
        <p:nvSpPr>
          <p:cNvPr id="10" name="Titel 9">
            <a:extLst>
              <a:ext uri="{FF2B5EF4-FFF2-40B4-BE49-F238E27FC236}">
                <a16:creationId xmlns:a16="http://schemas.microsoft.com/office/drawing/2014/main" id="{D1A11845-CFD7-468F-A732-D3A9E3C7AA44}"/>
              </a:ext>
            </a:extLst>
          </p:cNvPr>
          <p:cNvSpPr>
            <a:spLocks noGrp="1"/>
          </p:cNvSpPr>
          <p:nvPr>
            <p:ph type="title"/>
          </p:nvPr>
        </p:nvSpPr>
        <p:spPr/>
        <p:txBody>
          <a:bodyPr/>
          <a:lstStyle/>
          <a:p>
            <a:endParaRPr lang="nl-NL"/>
          </a:p>
        </p:txBody>
      </p:sp>
      <p:sp>
        <p:nvSpPr>
          <p:cNvPr id="22" name="Tijdelijke aanduiding voor inhoud 3">
            <a:extLst>
              <a:ext uri="{FF2B5EF4-FFF2-40B4-BE49-F238E27FC236}">
                <a16:creationId xmlns:a16="http://schemas.microsoft.com/office/drawing/2014/main" id="{8B149CE1-0FDC-41D3-A880-9B98F211C567}"/>
              </a:ext>
            </a:extLst>
          </p:cNvPr>
          <p:cNvSpPr txBox="1">
            <a:spLocks/>
          </p:cNvSpPr>
          <p:nvPr/>
        </p:nvSpPr>
        <p:spPr>
          <a:xfrm>
            <a:off x="697093" y="2166629"/>
            <a:ext cx="4890908" cy="3927335"/>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Houd vast aan de ambitie van 55 </a:t>
            </a:r>
            <a:r>
              <a:rPr kumimoji="0" lang="nl-NL" sz="1400" b="0" i="0" u="none" strike="noStrike" kern="1200" cap="none" spc="0" normalizeH="0" baseline="0" noProof="0" dirty="0" err="1">
                <a:ln>
                  <a:noFill/>
                </a:ln>
                <a:effectLst/>
                <a:uLnTx/>
                <a:uFillTx/>
                <a:latin typeface="Open Sans Light"/>
                <a:cs typeface="Calibri Light" panose="020F0302020204030204" pitchFamily="34" charset="0"/>
              </a:rPr>
              <a:t>TWh</a:t>
            </a: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 duurzame opwek.</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Zorg ervoor dat gemeenteraadsleden met de portefeuille duurzaamheid goed geïnformeerd zijn. Toon daarnaast vooral ook daadkracht in de uitvoering.</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Betrek jongeren in besluitvormingsprocessen en adviestrajecten.</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Het is belangrijk om de kansen en voordelen van de energietransitie centraal(er) te stellen, zonder voorbij te gaan aan de zorgen en de bezwaren van bewoners.</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Zet in op een gemeentelijk ‘iconisch’ energieproject (of projecten), en ontwikkel dit met een groep jongeren en de buurt.</a:t>
            </a:r>
          </a:p>
          <a:p>
            <a:pPr marL="177800" marR="0" lvl="0" indent="-177800" algn="l" defTabSz="914400" rtl="0" eaLnBrk="1" fontAlgn="auto" latinLnBrk="0" hangingPunct="1">
              <a:lnSpc>
                <a:spcPct val="90000"/>
              </a:lnSpc>
              <a:spcBef>
                <a:spcPts val="1000"/>
              </a:spcBef>
              <a:spcAft>
                <a:spcPts val="0"/>
              </a:spcAft>
              <a:buClr>
                <a:srgbClr val="82CAC9"/>
              </a:buClr>
              <a:buSzTx/>
              <a:buFont typeface="Arial" panose="020B0604020202020204" pitchFamily="34" charset="0"/>
              <a:buChar char="•"/>
              <a:tabLst/>
              <a:defRPr/>
            </a:pPr>
            <a:r>
              <a:rPr kumimoji="0" lang="nl-NL" sz="1400" b="0" i="0" u="none" strike="noStrike" kern="1200" cap="none" spc="0" normalizeH="0" baseline="0" noProof="0" dirty="0">
                <a:ln>
                  <a:noFill/>
                </a:ln>
                <a:effectLst/>
                <a:uLnTx/>
                <a:uFillTx/>
                <a:latin typeface="Open Sans Light"/>
                <a:cs typeface="Calibri Light" panose="020F0302020204030204" pitchFamily="34" charset="0"/>
              </a:rPr>
              <a:t>Koppel de RES en de bredere energietransitie aan andere lokale uitdagingen.</a:t>
            </a:r>
          </a:p>
        </p:txBody>
      </p:sp>
      <p:sp>
        <p:nvSpPr>
          <p:cNvPr id="9" name="Titel 9">
            <a:extLst>
              <a:ext uri="{FF2B5EF4-FFF2-40B4-BE49-F238E27FC236}">
                <a16:creationId xmlns:a16="http://schemas.microsoft.com/office/drawing/2014/main" id="{590A35BE-C1ED-4E31-9CF6-CB29F85EBE86}"/>
              </a:ext>
            </a:extLst>
          </p:cNvPr>
          <p:cNvSpPr txBox="1">
            <a:spLocks/>
          </p:cNvSpPr>
          <p:nvPr/>
        </p:nvSpPr>
        <p:spPr>
          <a:xfrm>
            <a:off x="3215606" y="301013"/>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Reacties van partners</a:t>
            </a:r>
          </a:p>
        </p:txBody>
      </p:sp>
      <p:sp>
        <p:nvSpPr>
          <p:cNvPr id="11" name="Rechthoek 10">
            <a:extLst>
              <a:ext uri="{FF2B5EF4-FFF2-40B4-BE49-F238E27FC236}">
                <a16:creationId xmlns:a16="http://schemas.microsoft.com/office/drawing/2014/main" id="{C424B1EB-45B3-4569-9648-2E63AB986D78}"/>
              </a:ext>
            </a:extLst>
          </p:cNvPr>
          <p:cNvSpPr/>
          <p:nvPr/>
        </p:nvSpPr>
        <p:spPr>
          <a:xfrm>
            <a:off x="4653590" y="764036"/>
            <a:ext cx="2875721" cy="307777"/>
          </a:xfrm>
          <a:prstGeom prst="rect">
            <a:avLst/>
          </a:prstGeom>
          <a:solidFill>
            <a:schemeClr val="accent1">
              <a:alpha val="5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233D5A"/>
                </a:solidFill>
                <a:effectLst/>
                <a:uLnTx/>
                <a:uFillTx/>
                <a:latin typeface="Open Sans"/>
                <a:ea typeface="+mn-ea"/>
                <a:cs typeface="+mn-cs"/>
              </a:rPr>
              <a:t>Jong RES</a:t>
            </a:r>
          </a:p>
        </p:txBody>
      </p:sp>
      <p:pic>
        <p:nvPicPr>
          <p:cNvPr id="3" name="Afbeelding 2" descr="Afbeelding met tekst, visitekaartje&#10;&#10;Automatisch gegenereerde beschrijving">
            <a:extLst>
              <a:ext uri="{FF2B5EF4-FFF2-40B4-BE49-F238E27FC236}">
                <a16:creationId xmlns:a16="http://schemas.microsoft.com/office/drawing/2014/main" id="{333E9B78-5424-A946-9979-51AA37870166}"/>
              </a:ext>
            </a:extLst>
          </p:cNvPr>
          <p:cNvPicPr>
            <a:picLocks noChangeAspect="1"/>
          </p:cNvPicPr>
          <p:nvPr/>
        </p:nvPicPr>
        <p:blipFill rotWithShape="1">
          <a:blip r:embed="rId3"/>
          <a:srcRect l="16806" r="16945"/>
          <a:stretch/>
        </p:blipFill>
        <p:spPr>
          <a:xfrm>
            <a:off x="6705600" y="1778000"/>
            <a:ext cx="4894015" cy="3693597"/>
          </a:xfrm>
          <a:prstGeom prst="rect">
            <a:avLst/>
          </a:prstGeom>
        </p:spPr>
      </p:pic>
    </p:spTree>
    <p:extLst>
      <p:ext uri="{BB962C8B-B14F-4D97-AF65-F5344CB8AC3E}">
        <p14:creationId xmlns:p14="http://schemas.microsoft.com/office/powerpoint/2010/main" val="2398817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dirty="0">
                <a:solidFill>
                  <a:schemeClr val="bg1"/>
                </a:solidFill>
              </a:rPr>
              <a:t>Deel IV – Vooruitblik</a:t>
            </a:r>
          </a:p>
        </p:txBody>
      </p:sp>
      <p:sp>
        <p:nvSpPr>
          <p:cNvPr id="4" name="Slide Number Placeholder 5">
            <a:extLst>
              <a:ext uri="{FF2B5EF4-FFF2-40B4-BE49-F238E27FC236}">
                <a16:creationId xmlns:a16="http://schemas.microsoft.com/office/drawing/2014/main" id="{7F9E4AEC-27FE-7640-98F3-AE2A7FBC06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nl-NL" sz="800" b="0" i="0" u="none" strike="noStrike" kern="1200" cap="none" spc="0" normalizeH="0" baseline="0" noProof="0" dirty="0">
              <a:ln>
                <a:noFill/>
              </a:ln>
              <a:solidFill>
                <a:srgbClr val="1D344D"/>
              </a:solidFill>
              <a:effectLst/>
              <a:uLnTx/>
              <a:uFillTx/>
            </a:endParaRPr>
          </a:p>
        </p:txBody>
      </p:sp>
      <p:pic>
        <p:nvPicPr>
          <p:cNvPr id="12" name="Tijdelijke aanduiding voor inhoud 11" descr="Afbeelding met tekst, visitekaartje, vectorafbeeldingen&#10;&#10;Automatisch gegenereerde beschrijving">
            <a:extLst>
              <a:ext uri="{FF2B5EF4-FFF2-40B4-BE49-F238E27FC236}">
                <a16:creationId xmlns:a16="http://schemas.microsoft.com/office/drawing/2014/main" id="{D02A13C0-C479-784E-8C31-437A45E3C5C1}"/>
              </a:ext>
            </a:extLst>
          </p:cNvPr>
          <p:cNvPicPr>
            <a:picLocks noGrp="1" noChangeAspect="1"/>
          </p:cNvPicPr>
          <p:nvPr>
            <p:ph idx="1"/>
          </p:nvPr>
        </p:nvPicPr>
        <p:blipFill>
          <a:blip r:embed="rId3"/>
          <a:stretch>
            <a:fillRect/>
          </a:stretch>
        </p:blipFill>
        <p:spPr>
          <a:xfrm>
            <a:off x="3207223" y="573614"/>
            <a:ext cx="5768455" cy="5710771"/>
          </a:xfrm>
        </p:spPr>
      </p:pic>
    </p:spTree>
    <p:extLst>
      <p:ext uri="{BB962C8B-B14F-4D97-AF65-F5344CB8AC3E}">
        <p14:creationId xmlns:p14="http://schemas.microsoft.com/office/powerpoint/2010/main" val="137458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4">
            <a:extLst>
              <a:ext uri="{FF2B5EF4-FFF2-40B4-BE49-F238E27FC236}">
                <a16:creationId xmlns:a16="http://schemas.microsoft.com/office/drawing/2014/main" id="{CBD61B89-3B9C-403C-80B5-2116123132D9}"/>
              </a:ext>
            </a:extLst>
          </p:cNvPr>
          <p:cNvSpPr>
            <a:spLocks noGrp="1"/>
          </p:cNvSpPr>
          <p:nvPr>
            <p:ph type="title"/>
          </p:nvPr>
        </p:nvSpPr>
        <p:spPr>
          <a:solidFill>
            <a:schemeClr val="accent1"/>
          </a:solidFill>
        </p:spPr>
        <p:txBody>
          <a:bodyPr anchor="ctr">
            <a:normAutofit/>
          </a:bodyPr>
          <a:lstStyle/>
          <a:p>
            <a:r>
              <a:rPr lang="nl-NL" b="1" dirty="0">
                <a:solidFill>
                  <a:schemeClr val="bg1"/>
                </a:solidFill>
                <a:latin typeface="+mj-lt"/>
              </a:rPr>
              <a:t>Wat vraagt de komende periode aandacht?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sp>
        <p:nvSpPr>
          <p:cNvPr id="11" name="Tijdelijke aanduiding voor tekst 5">
            <a:extLst>
              <a:ext uri="{FF2B5EF4-FFF2-40B4-BE49-F238E27FC236}">
                <a16:creationId xmlns:a16="http://schemas.microsoft.com/office/drawing/2014/main" id="{33AAD059-D8CD-B04F-A817-EF74A676D2C2}"/>
              </a:ext>
            </a:extLst>
          </p:cNvPr>
          <p:cNvSpPr txBox="1">
            <a:spLocks/>
          </p:cNvSpPr>
          <p:nvPr/>
        </p:nvSpPr>
        <p:spPr>
          <a:xfrm>
            <a:off x="697560" y="1352215"/>
            <a:ext cx="5035120" cy="298634"/>
          </a:xfrm>
          <a:prstGeom prst="rect">
            <a:avLst/>
          </a:prstGeom>
        </p:spPr>
        <p:txBody>
          <a:bodyPr vert="horz" wrap="none" lIns="0" tIns="0" rIns="0" bIns="0" rtlCol="0" anchor="b"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solidFill>
                <a:schemeClr val="tx2"/>
              </a:solidFill>
              <a:latin typeface="+mj-lt"/>
            </a:endParaRPr>
          </a:p>
        </p:txBody>
      </p:sp>
      <p:pic>
        <p:nvPicPr>
          <p:cNvPr id="7" name="Afbeelding 6" descr="Afbeelding met tekst, tafel, visitekaartje, werktafel&#10;&#10;Automatisch gegenereerde beschrijving">
            <a:extLst>
              <a:ext uri="{FF2B5EF4-FFF2-40B4-BE49-F238E27FC236}">
                <a16:creationId xmlns:a16="http://schemas.microsoft.com/office/drawing/2014/main" id="{C479799E-0AC0-C44B-8781-2C9D743A0E19}"/>
              </a:ext>
            </a:extLst>
          </p:cNvPr>
          <p:cNvPicPr>
            <a:picLocks noChangeAspect="1"/>
          </p:cNvPicPr>
          <p:nvPr/>
        </p:nvPicPr>
        <p:blipFill rotWithShape="1">
          <a:blip r:embed="rId3"/>
          <a:srcRect l="16736" r="17014"/>
          <a:stretch/>
        </p:blipFill>
        <p:spPr>
          <a:xfrm>
            <a:off x="6708755" y="1836070"/>
            <a:ext cx="4920926" cy="3713906"/>
          </a:xfrm>
          <a:prstGeom prst="rect">
            <a:avLst/>
          </a:prstGeom>
        </p:spPr>
      </p:pic>
      <p:sp>
        <p:nvSpPr>
          <p:cNvPr id="2" name="Rechthoek 1">
            <a:extLst>
              <a:ext uri="{FF2B5EF4-FFF2-40B4-BE49-F238E27FC236}">
                <a16:creationId xmlns:a16="http://schemas.microsoft.com/office/drawing/2014/main" id="{2C826CD2-FF11-5329-B490-1A4089B2F3DF}"/>
              </a:ext>
            </a:extLst>
          </p:cNvPr>
          <p:cNvSpPr/>
          <p:nvPr/>
        </p:nvSpPr>
        <p:spPr>
          <a:xfrm>
            <a:off x="697560" y="1352215"/>
            <a:ext cx="5035120" cy="63451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18159584-09C1-B447-B8A5-A23B4F472FF0}"/>
              </a:ext>
            </a:extLst>
          </p:cNvPr>
          <p:cNvSpPr txBox="1">
            <a:spLocks/>
          </p:cNvSpPr>
          <p:nvPr/>
        </p:nvSpPr>
        <p:spPr>
          <a:xfrm>
            <a:off x="697560" y="1074889"/>
            <a:ext cx="4779472" cy="4242053"/>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nl-NL" b="1" dirty="0">
                <a:solidFill>
                  <a:schemeClr val="tx2"/>
                </a:solidFill>
                <a:latin typeface="+mj-lt"/>
              </a:rPr>
              <a:t>Zoek mogelijkheden om ambities te realiseren</a:t>
            </a:r>
            <a:br>
              <a:rPr lang="nl-NL" b="1" dirty="0">
                <a:solidFill>
                  <a:schemeClr val="tx2"/>
                </a:solidFill>
              </a:rPr>
            </a:br>
            <a:r>
              <a:rPr lang="nl-NL" dirty="0">
                <a:solidFill>
                  <a:schemeClr val="tx2"/>
                </a:solidFill>
              </a:rPr>
              <a:t>Continuïteit en betrouwbaarheid is belangrijk, waarbij regio’s steeds op zoek zijn naar slimme en passende manieren om ambities te realiseren.</a:t>
            </a:r>
          </a:p>
          <a:p>
            <a:pPr marL="0" indent="0">
              <a:spcBef>
                <a:spcPts val="1800"/>
              </a:spcBef>
              <a:buNone/>
            </a:pPr>
            <a:r>
              <a:rPr lang="nl-NL" b="1" dirty="0">
                <a:solidFill>
                  <a:schemeClr val="tx2"/>
                </a:solidFill>
                <a:latin typeface="+mj-lt"/>
              </a:rPr>
              <a:t>Benut de bestaande RES-werkstructuur</a:t>
            </a:r>
            <a:br>
              <a:rPr lang="nl-NL" dirty="0">
                <a:solidFill>
                  <a:schemeClr val="tx2"/>
                </a:solidFill>
              </a:rPr>
            </a:br>
            <a:r>
              <a:rPr lang="nl-NL" dirty="0">
                <a:solidFill>
                  <a:schemeClr val="tx2"/>
                </a:solidFill>
              </a:rPr>
              <a:t>De continuïteit in het RES-proces is geborgd met structurele middelen. Dit maakt het mogelijk om de uitvoering van de RES regionaal te borgen en – waar wenselijk – de RES </a:t>
            </a:r>
            <a:r>
              <a:rPr lang="nl-NL" dirty="0" err="1">
                <a:solidFill>
                  <a:schemeClr val="tx2"/>
                </a:solidFill>
              </a:rPr>
              <a:t>governance</a:t>
            </a:r>
            <a:r>
              <a:rPr lang="nl-NL" dirty="0">
                <a:solidFill>
                  <a:schemeClr val="tx2"/>
                </a:solidFill>
              </a:rPr>
              <a:t> en werkstructuur te benutten voor de energietransitie in de volle breedte, en om de verbinding te leggen met andere opgaven.</a:t>
            </a:r>
          </a:p>
          <a:p>
            <a:pPr marL="0" indent="0">
              <a:spcBef>
                <a:spcPts val="1800"/>
              </a:spcBef>
              <a:buNone/>
            </a:pPr>
            <a:r>
              <a:rPr lang="nl-NL" b="1" dirty="0">
                <a:latin typeface="+mj-lt"/>
              </a:rPr>
              <a:t>Zie verkiezingen als onderdeel van het proces</a:t>
            </a:r>
            <a:br>
              <a:rPr lang="nl-NL" dirty="0"/>
            </a:br>
            <a:r>
              <a:rPr lang="nl-NL" dirty="0"/>
              <a:t>In 2023 zijn provinciale en </a:t>
            </a:r>
            <a:r>
              <a:rPr lang="nl-NL" dirty="0" err="1"/>
              <a:t>waterschapsverkiezingen</a:t>
            </a:r>
            <a:r>
              <a:rPr lang="nl-NL" dirty="0"/>
              <a:t>, en ook daarna volgen nog vele verkiezingen. Wees hier bewust van, en zorg voor ambtelijke continuïteit en voortgang tijdens de verkiezings- en formatieperiode. Voldoende energie in het RES-proces is nodig om bij de komende verkiezingen het tempo te behouden.</a:t>
            </a:r>
          </a:p>
          <a:p>
            <a:pPr marL="0" indent="0">
              <a:buFont typeface="Arial" panose="020B0604020202020204" pitchFamily="34" charset="0"/>
              <a:buNone/>
            </a:pPr>
            <a:endParaRPr lang="nl-NL" sz="1500" dirty="0">
              <a:solidFill>
                <a:schemeClr val="tx2"/>
              </a:solidFill>
            </a:endParaRPr>
          </a:p>
        </p:txBody>
      </p:sp>
    </p:spTree>
    <p:extLst>
      <p:ext uri="{BB962C8B-B14F-4D97-AF65-F5344CB8AC3E}">
        <p14:creationId xmlns:p14="http://schemas.microsoft.com/office/powerpoint/2010/main" val="99178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4">
            <a:extLst>
              <a:ext uri="{FF2B5EF4-FFF2-40B4-BE49-F238E27FC236}">
                <a16:creationId xmlns:a16="http://schemas.microsoft.com/office/drawing/2014/main" id="{CBD61B89-3B9C-403C-80B5-2116123132D9}"/>
              </a:ext>
            </a:extLst>
          </p:cNvPr>
          <p:cNvSpPr>
            <a:spLocks noGrp="1"/>
          </p:cNvSpPr>
          <p:nvPr>
            <p:ph type="title"/>
          </p:nvPr>
        </p:nvSpPr>
        <p:spPr>
          <a:solidFill>
            <a:schemeClr val="accent1"/>
          </a:solidFill>
        </p:spPr>
        <p:txBody>
          <a:bodyPr anchor="ctr">
            <a:normAutofit/>
          </a:bodyPr>
          <a:lstStyle/>
          <a:p>
            <a:r>
              <a:rPr lang="nl-NL" b="1" dirty="0">
                <a:solidFill>
                  <a:schemeClr val="bg1"/>
                </a:solidFill>
                <a:latin typeface="+mj-lt"/>
              </a:rPr>
              <a:t>Wat vraagt de komende periode aandacht?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sp>
        <p:nvSpPr>
          <p:cNvPr id="19" name="Tijdelijke aanduiding voor inhoud 3">
            <a:extLst>
              <a:ext uri="{FF2B5EF4-FFF2-40B4-BE49-F238E27FC236}">
                <a16:creationId xmlns:a16="http://schemas.microsoft.com/office/drawing/2014/main" id="{E7F2A094-E588-5044-A05B-1757359710E1}"/>
              </a:ext>
            </a:extLst>
          </p:cNvPr>
          <p:cNvSpPr txBox="1">
            <a:spLocks/>
          </p:cNvSpPr>
          <p:nvPr/>
        </p:nvSpPr>
        <p:spPr>
          <a:xfrm>
            <a:off x="6459068" y="1986730"/>
            <a:ext cx="5046411"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82CAC9"/>
              </a:buClr>
              <a:buNone/>
              <a:defRPr/>
            </a:pPr>
            <a:r>
              <a:rPr kumimoji="0" lang="nl-NL" sz="1400" b="0" i="0" u="none" strike="noStrike" kern="1200" cap="none" spc="0" normalizeH="0" baseline="0" noProof="0" dirty="0">
                <a:ln>
                  <a:noFill/>
                </a:ln>
                <a:solidFill>
                  <a:srgbClr val="233D5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a:t>
            </a:r>
          </a:p>
        </p:txBody>
      </p:sp>
      <p:sp>
        <p:nvSpPr>
          <p:cNvPr id="11" name="Tijdelijke aanduiding voor tekst 5">
            <a:extLst>
              <a:ext uri="{FF2B5EF4-FFF2-40B4-BE49-F238E27FC236}">
                <a16:creationId xmlns:a16="http://schemas.microsoft.com/office/drawing/2014/main" id="{33AAD059-D8CD-B04F-A817-EF74A676D2C2}"/>
              </a:ext>
            </a:extLst>
          </p:cNvPr>
          <p:cNvSpPr txBox="1">
            <a:spLocks/>
          </p:cNvSpPr>
          <p:nvPr/>
        </p:nvSpPr>
        <p:spPr>
          <a:xfrm>
            <a:off x="697560" y="1352215"/>
            <a:ext cx="5035120" cy="298634"/>
          </a:xfrm>
          <a:prstGeom prst="rect">
            <a:avLst/>
          </a:prstGeom>
        </p:spPr>
        <p:txBody>
          <a:bodyPr vert="horz" wrap="none" lIns="0" tIns="0" rIns="0" bIns="0" rtlCol="0" anchor="b"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solidFill>
                <a:schemeClr val="tx2"/>
              </a:solidFill>
              <a:latin typeface="+mj-lt"/>
            </a:endParaRPr>
          </a:p>
        </p:txBody>
      </p:sp>
      <p:pic>
        <p:nvPicPr>
          <p:cNvPr id="3" name="Afbeelding 2" descr="Afbeelding met tekst&#10;&#10;Automatisch gegenereerde beschrijving">
            <a:extLst>
              <a:ext uri="{FF2B5EF4-FFF2-40B4-BE49-F238E27FC236}">
                <a16:creationId xmlns:a16="http://schemas.microsoft.com/office/drawing/2014/main" id="{691AB3A9-76D0-7A40-A0F9-BD780D43B42F}"/>
              </a:ext>
            </a:extLst>
          </p:cNvPr>
          <p:cNvPicPr>
            <a:picLocks noChangeAspect="1"/>
          </p:cNvPicPr>
          <p:nvPr/>
        </p:nvPicPr>
        <p:blipFill rotWithShape="1">
          <a:blip r:embed="rId3"/>
          <a:srcRect l="7782" r="10970"/>
          <a:stretch/>
        </p:blipFill>
        <p:spPr>
          <a:xfrm>
            <a:off x="6393070" y="2190554"/>
            <a:ext cx="5538953" cy="3408700"/>
          </a:xfrm>
          <a:prstGeom prst="rect">
            <a:avLst/>
          </a:prstGeom>
        </p:spPr>
      </p:pic>
      <p:sp>
        <p:nvSpPr>
          <p:cNvPr id="8" name="Rechthoek 7">
            <a:extLst>
              <a:ext uri="{FF2B5EF4-FFF2-40B4-BE49-F238E27FC236}">
                <a16:creationId xmlns:a16="http://schemas.microsoft.com/office/drawing/2014/main" id="{D961CC6C-1900-FA0E-F38F-B59FE791296E}"/>
              </a:ext>
            </a:extLst>
          </p:cNvPr>
          <p:cNvSpPr/>
          <p:nvPr/>
        </p:nvSpPr>
        <p:spPr>
          <a:xfrm>
            <a:off x="697560" y="1352215"/>
            <a:ext cx="5035120" cy="63451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07348E8E-4D49-8C29-61C4-40B34B97CDDC}"/>
              </a:ext>
            </a:extLst>
          </p:cNvPr>
          <p:cNvSpPr txBox="1">
            <a:spLocks/>
          </p:cNvSpPr>
          <p:nvPr/>
        </p:nvSpPr>
        <p:spPr>
          <a:xfrm>
            <a:off x="697560" y="1074889"/>
            <a:ext cx="4779472" cy="5031621"/>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nl-NL" b="1" dirty="0">
                <a:solidFill>
                  <a:schemeClr val="tx2"/>
                </a:solidFill>
                <a:latin typeface="+mj-lt"/>
              </a:rPr>
              <a:t>Durf keuzes te maken vanuit de toekomst</a:t>
            </a:r>
            <a:br>
              <a:rPr lang="nl-NL" b="1" dirty="0">
                <a:solidFill>
                  <a:schemeClr val="tx2"/>
                </a:solidFill>
              </a:rPr>
            </a:br>
            <a:r>
              <a:rPr lang="nl-NL" dirty="0">
                <a:solidFill>
                  <a:schemeClr val="tx2"/>
                </a:solidFill>
              </a:rPr>
              <a:t>Netproblematiek en locatiekeuzes vragen om innovatieve en soms pijnlijke keuzes van netbeheerders en overheden. Heb lef, toon leiderschap en durf deze keuzes te maken. Doe dat vanuit een toekomstvisie op de ruimtelijke ontwikkeling van Nederland, provincies, regio’s en </a:t>
            </a:r>
            <a:r>
              <a:rPr lang="nl-NL" dirty="0">
                <a:solidFill>
                  <a:srgbClr val="12395F"/>
                </a:solidFill>
              </a:rPr>
              <a:t>gemeenten, waaronder een visie op het energiesysteem en de rol van inwoners in dat energiesysteem. Zoek hierbij ook actief kinderen en jongeren op, als vertegenwoordigers van de toekomst.</a:t>
            </a:r>
          </a:p>
          <a:p>
            <a:pPr marL="0" indent="0">
              <a:spcBef>
                <a:spcPts val="1800"/>
              </a:spcBef>
              <a:buNone/>
            </a:pPr>
            <a:r>
              <a:rPr lang="nl-NL" b="1" dirty="0">
                <a:solidFill>
                  <a:srgbClr val="12395F"/>
                </a:solidFill>
                <a:latin typeface="+mj-lt"/>
              </a:rPr>
              <a:t>Blijf verbinding zoeken</a:t>
            </a:r>
            <a:br>
              <a:rPr lang="nl-NL" b="1" dirty="0">
                <a:solidFill>
                  <a:schemeClr val="tx2"/>
                </a:solidFill>
              </a:rPr>
            </a:br>
            <a:r>
              <a:rPr lang="nl-NL" dirty="0">
                <a:solidFill>
                  <a:schemeClr val="tx2"/>
                </a:solidFill>
              </a:rPr>
              <a:t>De urgentie is groot op thema’s als energie, stikstof, wonen en andere terreinen. Hierdoor is er veel druk op snelle maatregelen. Nu de samenwerking zoeken lijkt ingewikkeld, maar voorkomt stagnatie in uitvoering en werkt uiteindelijk versnellend. </a:t>
            </a:r>
          </a:p>
          <a:p>
            <a:pPr marL="0" indent="0">
              <a:spcBef>
                <a:spcPts val="1800"/>
              </a:spcBef>
              <a:buNone/>
            </a:pPr>
            <a:r>
              <a:rPr lang="nl-NL" b="1" dirty="0">
                <a:solidFill>
                  <a:schemeClr val="tx2"/>
                </a:solidFill>
                <a:latin typeface="+mj-lt"/>
              </a:rPr>
              <a:t>Dans tussen de schalen</a:t>
            </a:r>
            <a:br>
              <a:rPr lang="nl-NL" dirty="0">
                <a:solidFill>
                  <a:schemeClr val="tx2"/>
                </a:solidFill>
              </a:rPr>
            </a:br>
            <a:r>
              <a:rPr lang="nl-NL" dirty="0">
                <a:solidFill>
                  <a:schemeClr val="tx2"/>
                </a:solidFill>
              </a:rPr>
              <a:t>De energietransitie kent verschillende schaalniveaus: lokaal, regionaal, provinciaal, nationaal en internationaal. Tegelijkertijd iteratief, werken op verschillende schaalniveaus helpt in het omgaan met complexiteit. </a:t>
            </a:r>
          </a:p>
          <a:p>
            <a:pPr marL="0" indent="0">
              <a:buFont typeface="Arial" panose="020B0604020202020204" pitchFamily="34" charset="0"/>
              <a:buNone/>
            </a:pPr>
            <a:endParaRPr lang="nl-NL" sz="1500" dirty="0">
              <a:solidFill>
                <a:schemeClr val="tx2"/>
              </a:solidFill>
            </a:endParaRPr>
          </a:p>
        </p:txBody>
      </p:sp>
    </p:spTree>
    <p:extLst>
      <p:ext uri="{BB962C8B-B14F-4D97-AF65-F5344CB8AC3E}">
        <p14:creationId xmlns:p14="http://schemas.microsoft.com/office/powerpoint/2010/main" val="55363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dirty="0">
                <a:solidFill>
                  <a:schemeClr val="bg1"/>
                </a:solidFill>
              </a:rPr>
              <a:t>Inhoudsopgave</a:t>
            </a:r>
          </a:p>
        </p:txBody>
      </p:sp>
      <p:sp>
        <p:nvSpPr>
          <p:cNvPr id="6" name="Tijdelijke aanduiding voor inhoud 2">
            <a:extLst>
              <a:ext uri="{FF2B5EF4-FFF2-40B4-BE49-F238E27FC236}">
                <a16:creationId xmlns:a16="http://schemas.microsoft.com/office/drawing/2014/main" id="{C3854F27-2734-754D-9CF8-607891433994}"/>
              </a:ext>
            </a:extLst>
          </p:cNvPr>
          <p:cNvSpPr txBox="1">
            <a:spLocks/>
          </p:cNvSpPr>
          <p:nvPr/>
        </p:nvSpPr>
        <p:spPr>
          <a:xfrm>
            <a:off x="728955" y="1040748"/>
            <a:ext cx="4956538" cy="52969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33D5A"/>
                </a:solidFill>
                <a:effectLst/>
                <a:uLnTx/>
                <a:uFillTx/>
                <a:latin typeface="+mj-lt"/>
                <a:ea typeface="Open Sans" panose="020B0606030504020204" pitchFamily="34" charset="0"/>
                <a:cs typeface="Open Sans" panose="020B0606030504020204" pitchFamily="34" charset="0"/>
              </a:rPr>
              <a:t>Inleiding</a:t>
            </a:r>
            <a:r>
              <a:rPr kumimoji="0" lang="nl-NL" sz="1400" b="1"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Over deze foto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lvl="0" indent="0">
              <a:lnSpc>
                <a:spcPct val="100000"/>
              </a:lnSpc>
              <a:spcBef>
                <a:spcPts val="900"/>
              </a:spcBef>
              <a:buNone/>
              <a:defRPr/>
            </a:pPr>
            <a:r>
              <a:rPr lang="nl-NL" sz="1400" b="1" dirty="0">
                <a:solidFill>
                  <a:srgbClr val="233D5A"/>
                </a:solidFill>
                <a:latin typeface="+mj-lt"/>
                <a:ea typeface="Open Sans" panose="020B0606030504020204" pitchFamily="34" charset="0"/>
                <a:cs typeface="Open Sans" panose="020B0606030504020204" pitchFamily="34" charset="0"/>
              </a:rPr>
              <a:t>Deel I – Stand van zaken </a:t>
            </a:r>
          </a:p>
          <a:p>
            <a:pPr marL="0" lvl="0" indent="0">
              <a:lnSpc>
                <a:spcPct val="100000"/>
              </a:lnSpc>
              <a:spcBef>
                <a:spcPts val="900"/>
              </a:spcBef>
              <a:buNone/>
              <a:defRPr/>
            </a:pPr>
            <a:r>
              <a:rPr lang="nl-NL" sz="1400" dirty="0">
                <a:ea typeface="Open Sans" panose="020B0606030504020204" pitchFamily="34" charset="0"/>
                <a:cs typeface="Open Sans" panose="020B0606030504020204" pitchFamily="34" charset="0"/>
              </a:rPr>
              <a:t>Algemeen</a:t>
            </a:r>
          </a:p>
          <a:p>
            <a:pPr marL="0" lvl="0" indent="0">
              <a:lnSpc>
                <a:spcPct val="100000"/>
              </a:lnSpc>
              <a:spcBef>
                <a:spcPts val="900"/>
              </a:spcBef>
              <a:buNone/>
              <a:defRPr/>
            </a:pPr>
            <a:r>
              <a:rPr lang="nl-NL" sz="1400" dirty="0">
                <a:ea typeface="Open Sans" panose="020B0606030504020204" pitchFamily="34" charset="0"/>
                <a:cs typeface="Open Sans" panose="020B0606030504020204" pitchFamily="34" charset="0"/>
              </a:rPr>
              <a:t>Voortgang uitvoering RES 1.0 – Doelbereik &amp; realisatie</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Leefomgeving</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Energiesysteem</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Bestuurlijke &amp; Maatschappelijke betrokkenheid</a:t>
            </a: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Warmte</a:t>
            </a:r>
          </a:p>
          <a:p>
            <a:pPr marL="0" indent="0">
              <a:lnSpc>
                <a:spcPct val="100000"/>
              </a:lnSpc>
              <a:spcBef>
                <a:spcPts val="900"/>
              </a:spcBef>
              <a:buNone/>
              <a:defRPr/>
            </a:pPr>
            <a:r>
              <a:rPr lang="nl-NL" sz="1400" dirty="0">
                <a:ea typeface="Open Sans" panose="020B0606030504020204" pitchFamily="34" charset="0"/>
                <a:cs typeface="Open Sans" panose="020B0606030504020204" pitchFamily="34" charset="0"/>
              </a:rPr>
              <a:t>Voortgang uitvoering RES 1.0 – Uitvoering &amp; werkwijze</a:t>
            </a:r>
          </a:p>
          <a:p>
            <a:pPr marL="0" indent="0">
              <a:lnSpc>
                <a:spcPct val="100000"/>
              </a:lnSpc>
              <a:spcBef>
                <a:spcPts val="900"/>
              </a:spcBef>
              <a:buNone/>
              <a:defRPr/>
            </a:pPr>
            <a:endParaRPr lang="nl-NL" sz="1400" dirty="0">
              <a:ea typeface="Open Sans" panose="020B0606030504020204" pitchFamily="34" charset="0"/>
              <a:cs typeface="Open Sans" panose="020B0606030504020204" pitchFamily="34" charset="0"/>
            </a:endParaRPr>
          </a:p>
          <a:p>
            <a:pPr marL="0" indent="0">
              <a:lnSpc>
                <a:spcPct val="100000"/>
              </a:lnSpc>
              <a:spcBef>
                <a:spcPts val="900"/>
              </a:spcBef>
              <a:buNone/>
              <a:defRPr/>
            </a:pPr>
            <a:r>
              <a:rPr lang="nl-NL" sz="1400" b="1" dirty="0">
                <a:solidFill>
                  <a:srgbClr val="233D5A"/>
                </a:solidFill>
                <a:ea typeface="Open Sans" panose="020B0606030504020204" pitchFamily="34" charset="0"/>
                <a:cs typeface="Open Sans" panose="020B0606030504020204" pitchFamily="34" charset="0"/>
              </a:rPr>
              <a:t>Deel II – RES in een veranderende context</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Toenemende urgentie</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Nationale ontwikkelingen</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Gemeenteraadsverkiezingen</a:t>
            </a:r>
          </a:p>
          <a:p>
            <a:pPr marL="0" indent="0">
              <a:lnSpc>
                <a:spcPct val="100000"/>
              </a:lnSpc>
              <a:spcBef>
                <a:spcPts val="900"/>
              </a:spcBef>
              <a:buNone/>
              <a:defRPr/>
            </a:pPr>
            <a:endParaRPr lang="nl-NL" sz="1400" dirty="0">
              <a:ea typeface="Open Sans" panose="020B0606030504020204" pitchFamily="34" charset="0"/>
              <a:cs typeface="Open Sans" panose="020B0606030504020204" pitchFamily="34" charset="0"/>
            </a:endParaRPr>
          </a:p>
          <a:p>
            <a:pPr marL="0" lv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nl-NL" sz="11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p:txBody>
      </p:sp>
      <p:sp>
        <p:nvSpPr>
          <p:cNvPr id="7" name="Tijdelijke aanduiding voor inhoud 2">
            <a:extLst>
              <a:ext uri="{FF2B5EF4-FFF2-40B4-BE49-F238E27FC236}">
                <a16:creationId xmlns:a16="http://schemas.microsoft.com/office/drawing/2014/main" id="{E45C35F3-ED08-E547-A764-6376C20F7936}"/>
              </a:ext>
            </a:extLst>
          </p:cNvPr>
          <p:cNvSpPr txBox="1">
            <a:spLocks/>
          </p:cNvSpPr>
          <p:nvPr/>
        </p:nvSpPr>
        <p:spPr>
          <a:xfrm>
            <a:off x="6091451" y="1040748"/>
            <a:ext cx="5121981" cy="51224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De RES ontwikkelt zich</a:t>
            </a:r>
          </a:p>
          <a:p>
            <a:pPr marL="0" indent="0">
              <a:lnSpc>
                <a:spcPct val="100000"/>
              </a:lnSpc>
              <a:spcBef>
                <a:spcPts val="900"/>
              </a:spcBef>
              <a:buNone/>
              <a:defRPr/>
            </a:pPr>
            <a:r>
              <a:rPr lang="nl-NL" sz="1400" dirty="0">
                <a:solidFill>
                  <a:srgbClr val="233D5A"/>
                </a:solidFill>
                <a:ea typeface="Open Sans" panose="020B0606030504020204" pitchFamily="34" charset="0"/>
                <a:cs typeface="Open Sans" panose="020B0606030504020204" pitchFamily="34" charset="0"/>
              </a:rPr>
              <a:t>RES &amp; MER</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400" b="1"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33D5A"/>
                </a:solidFill>
                <a:effectLst/>
                <a:uLnTx/>
                <a:uFillTx/>
                <a:latin typeface="+mj-lt"/>
                <a:ea typeface="Open Sans" panose="020B0606030504020204" pitchFamily="34" charset="0"/>
                <a:cs typeface="Open Sans" panose="020B0606030504020204" pitchFamily="34" charset="0"/>
              </a:rPr>
              <a:t>Deel III – Signalen uit de omgeving </a:t>
            </a:r>
            <a:r>
              <a:rPr kumimoji="0" lang="nl-NL" sz="1400" b="1"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endParaRPr lang="nl-NL" sz="1400" dirty="0">
              <a:solidFill>
                <a:srgbClr val="233D5A"/>
              </a:solidFil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Reacties van partners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endParaRPr kumimoji="0" lang="nl-NL" sz="14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b="1" i="0" u="none" strike="noStrike" kern="1200" cap="none" spc="0" normalizeH="0" baseline="0" noProof="0" dirty="0">
                <a:ln>
                  <a:noFill/>
                </a:ln>
                <a:solidFill>
                  <a:srgbClr val="233D5A"/>
                </a:solidFill>
                <a:effectLst/>
                <a:uLnTx/>
                <a:uFillTx/>
                <a:latin typeface="+mj-lt"/>
                <a:ea typeface="Open Sans" panose="020B0606030504020204" pitchFamily="34" charset="0"/>
                <a:cs typeface="Open Sans" panose="020B0606030504020204" pitchFamily="34" charset="0"/>
              </a:rPr>
              <a:t>Deel IV – Vooruitblik </a:t>
            </a:r>
            <a:endParaRPr lang="nl-NL" sz="1400" dirty="0">
              <a:solidFill>
                <a:srgbClr val="233D5A"/>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4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Wat vraagt de komende periode aandacht?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nl-NL" sz="1400" dirty="0">
                <a:solidFill>
                  <a:srgbClr val="233D5A"/>
                </a:solidFill>
                <a:ea typeface="Open Sans" panose="020B0606030504020204" pitchFamily="34" charset="0"/>
                <a:cs typeface="Open Sans" panose="020B0606030504020204" pitchFamily="34" charset="0"/>
              </a:rPr>
              <a:t>Bijlage: Kennis en ondersteuning</a:t>
            </a:r>
            <a:r>
              <a:rPr kumimoji="0" lang="nl-NL" sz="11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nl-NL" sz="1100" dirty="0">
              <a:solidFill>
                <a:srgbClr val="233D5A"/>
              </a:solidFill>
              <a:ea typeface="Open Sans" panose="020B0606030504020204" pitchFamily="34" charset="0"/>
              <a:cs typeface="Open Sans" panose="020B0606030504020204" pitchFamily="34" charset="0"/>
            </a:endParaRPr>
          </a:p>
          <a:p>
            <a:pPr marL="0" lvl="0" indent="0">
              <a:lnSpc>
                <a:spcPct val="100000"/>
              </a:lnSpc>
              <a:buNone/>
              <a:defRPr/>
            </a:pPr>
            <a:r>
              <a:rPr lang="nl-NL" sz="1400" b="1" dirty="0">
                <a:solidFill>
                  <a:srgbClr val="233D5A"/>
                </a:solidFill>
                <a:latin typeface="+mj-lt"/>
                <a:ea typeface="Open Sans" panose="020B0606030504020204" pitchFamily="34" charset="0"/>
                <a:cs typeface="Open Sans" panose="020B0606030504020204" pitchFamily="34" charset="0"/>
              </a:rPr>
              <a:t>Achtergrond</a:t>
            </a:r>
            <a:r>
              <a:rPr lang="nl-NL" sz="1400" b="1" dirty="0">
                <a:solidFill>
                  <a:srgbClr val="233D5A"/>
                </a:solidFill>
                <a:ea typeface="Open Sans" panose="020B0606030504020204" pitchFamily="34" charset="0"/>
                <a:cs typeface="Open Sans" panose="020B0606030504020204" pitchFamily="34" charset="0"/>
              </a:rPr>
              <a:t> </a:t>
            </a:r>
            <a:endParaRPr lang="nl-NL" sz="1400" dirty="0">
              <a:solidFill>
                <a:srgbClr val="233D5A"/>
              </a:solidFill>
              <a:ea typeface="Open Sans" panose="020B0606030504020204" pitchFamily="34" charset="0"/>
              <a:cs typeface="Open Sans" panose="020B0606030504020204" pitchFamily="34" charset="0"/>
            </a:endParaRPr>
          </a:p>
          <a:p>
            <a:pPr marL="0" lvl="0" indent="0">
              <a:lnSpc>
                <a:spcPct val="100000"/>
              </a:lnSpc>
              <a:buNone/>
              <a:defRPr/>
            </a:pPr>
            <a:r>
              <a:rPr lang="nl-NL" sz="1400" dirty="0">
                <a:solidFill>
                  <a:srgbClr val="233D5A"/>
                </a:solidFill>
                <a:ea typeface="Open Sans" panose="020B0606030504020204" pitchFamily="34" charset="0"/>
                <a:cs typeface="Open Sans" panose="020B0606030504020204" pitchFamily="34" charset="0"/>
              </a:rPr>
              <a:t>NP RES	</a:t>
            </a:r>
          </a:p>
          <a:p>
            <a:pPr marL="0" lvl="0" indent="0">
              <a:lnSpc>
                <a:spcPct val="100000"/>
              </a:lnSpc>
              <a:buNone/>
              <a:defRPr/>
            </a:pPr>
            <a:r>
              <a:rPr lang="nl-NL" sz="1400" dirty="0">
                <a:solidFill>
                  <a:srgbClr val="233D5A"/>
                </a:solidFill>
                <a:ea typeface="Open Sans" panose="020B0606030504020204" pitchFamily="34" charset="0"/>
                <a:cs typeface="Open Sans" panose="020B0606030504020204" pitchFamily="34" charset="0"/>
              </a:rPr>
              <a:t>Over de </a:t>
            </a:r>
            <a:r>
              <a:rPr lang="nl-NL" sz="1400">
                <a:solidFill>
                  <a:srgbClr val="233D5A"/>
                </a:solidFill>
                <a:ea typeface="Open Sans" panose="020B0606030504020204" pitchFamily="34" charset="0"/>
                <a:cs typeface="Open Sans" panose="020B0606030504020204" pitchFamily="34" charset="0"/>
              </a:rPr>
              <a:t>RES’en</a:t>
            </a:r>
            <a:endParaRPr lang="nl-NL" sz="1000" dirty="0">
              <a:solidFill>
                <a:srgbClr val="233D5A"/>
              </a:solidFill>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l-NL" sz="110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100" b="0" i="0" u="none" strike="noStrike" kern="1200" cap="none" spc="0" normalizeH="0" baseline="0" noProof="0" dirty="0">
                <a:ln>
                  <a:noFill/>
                </a:ln>
                <a:solidFill>
                  <a:srgbClr val="233D5A"/>
                </a:solidFill>
                <a:effectLst/>
                <a:uLnTx/>
                <a:uFillTx/>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NL" sz="1100" b="0" i="0" u="none" strike="noStrike" kern="1200" cap="none" spc="0" normalizeH="0" baseline="0" noProof="0" dirty="0">
                <a:ln>
                  <a:noFill/>
                </a:ln>
                <a:solidFill>
                  <a:srgbClr val="12395F"/>
                </a:solidFill>
                <a:effectLst/>
                <a:uLnTx/>
                <a:uFillTx/>
                <a:ea typeface="Open Sans" panose="020B0606030504020204" pitchFamily="34" charset="0"/>
                <a:cs typeface="Open Sans" panose="020B0606030504020204" pitchFamily="34" charset="0"/>
              </a:rPr>
              <a:t>				</a:t>
            </a:r>
          </a:p>
        </p:txBody>
      </p:sp>
      <p:sp>
        <p:nvSpPr>
          <p:cNvPr id="8" name="Slide Number Placeholder 5">
            <a:extLst>
              <a:ext uri="{FF2B5EF4-FFF2-40B4-BE49-F238E27FC236}">
                <a16:creationId xmlns:a16="http://schemas.microsoft.com/office/drawing/2014/main" id="{A2237AFB-ACB1-D94C-AB5A-E3168AE9FDBE}"/>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800" b="0" i="0" u="none" strike="noStrike" kern="1200" cap="none" spc="0" normalizeH="0" baseline="0" noProof="0" dirty="0">
              <a:ln>
                <a:noFill/>
              </a:ln>
              <a:solidFill>
                <a:srgbClr val="1D344D"/>
              </a:solidFill>
              <a:effectLst/>
              <a:uLnTx/>
              <a:uFillTx/>
            </a:endParaRPr>
          </a:p>
        </p:txBody>
      </p:sp>
    </p:spTree>
    <p:extLst>
      <p:ext uri="{BB962C8B-B14F-4D97-AF65-F5344CB8AC3E}">
        <p14:creationId xmlns:p14="http://schemas.microsoft.com/office/powerpoint/2010/main" val="171605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4">
            <a:extLst>
              <a:ext uri="{FF2B5EF4-FFF2-40B4-BE49-F238E27FC236}">
                <a16:creationId xmlns:a16="http://schemas.microsoft.com/office/drawing/2014/main" id="{CBD61B89-3B9C-403C-80B5-2116123132D9}"/>
              </a:ext>
            </a:extLst>
          </p:cNvPr>
          <p:cNvSpPr>
            <a:spLocks noGrp="1"/>
          </p:cNvSpPr>
          <p:nvPr>
            <p:ph type="title"/>
          </p:nvPr>
        </p:nvSpPr>
        <p:spPr>
          <a:solidFill>
            <a:schemeClr val="accent1"/>
          </a:solidFill>
        </p:spPr>
        <p:txBody>
          <a:bodyPr anchor="ctr">
            <a:normAutofit/>
          </a:bodyPr>
          <a:lstStyle/>
          <a:p>
            <a:r>
              <a:rPr lang="nl-NL" b="1" dirty="0">
                <a:solidFill>
                  <a:schemeClr val="bg1"/>
                </a:solidFill>
                <a:latin typeface="+mj-lt"/>
              </a:rPr>
              <a:t>Wat vraagt de komende periode aandacht?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sp>
        <p:nvSpPr>
          <p:cNvPr id="11" name="Tijdelijke aanduiding voor tekst 5">
            <a:extLst>
              <a:ext uri="{FF2B5EF4-FFF2-40B4-BE49-F238E27FC236}">
                <a16:creationId xmlns:a16="http://schemas.microsoft.com/office/drawing/2014/main" id="{33AAD059-D8CD-B04F-A817-EF74A676D2C2}"/>
              </a:ext>
            </a:extLst>
          </p:cNvPr>
          <p:cNvSpPr txBox="1">
            <a:spLocks/>
          </p:cNvSpPr>
          <p:nvPr/>
        </p:nvSpPr>
        <p:spPr>
          <a:xfrm>
            <a:off x="697560" y="1352215"/>
            <a:ext cx="5035120" cy="298634"/>
          </a:xfrm>
          <a:prstGeom prst="rect">
            <a:avLst/>
          </a:prstGeom>
        </p:spPr>
        <p:txBody>
          <a:bodyPr vert="horz" wrap="none" lIns="0" tIns="0" rIns="0" bIns="0" rtlCol="0" anchor="b" anchorCtr="0">
            <a:noAutofit/>
          </a:bodyPr>
          <a:lstStyle>
            <a:lvl1pPr marL="0" indent="0" algn="ctr" defTabSz="914400" rtl="0" eaLnBrk="1" latinLnBrk="0" hangingPunct="1">
              <a:lnSpc>
                <a:spcPct val="100000"/>
              </a:lnSpc>
              <a:spcBef>
                <a:spcPts val="1000"/>
              </a:spcBef>
              <a:buFont typeface="Arial" panose="020B0604020202020204" pitchFamily="34" charset="0"/>
              <a:buNone/>
              <a:defRPr lang="nl-NL"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solidFill>
                <a:schemeClr val="tx2"/>
              </a:solidFill>
              <a:latin typeface="+mj-lt"/>
            </a:endParaRPr>
          </a:p>
        </p:txBody>
      </p:sp>
      <p:pic>
        <p:nvPicPr>
          <p:cNvPr id="7" name="Afbeelding 6" descr="Afbeelding met tekst, tafel, visitekaartje, werktafel&#10;&#10;Automatisch gegenereerde beschrijving">
            <a:extLst>
              <a:ext uri="{FF2B5EF4-FFF2-40B4-BE49-F238E27FC236}">
                <a16:creationId xmlns:a16="http://schemas.microsoft.com/office/drawing/2014/main" id="{C479799E-0AC0-C44B-8781-2C9D743A0E19}"/>
              </a:ext>
            </a:extLst>
          </p:cNvPr>
          <p:cNvPicPr>
            <a:picLocks noChangeAspect="1"/>
          </p:cNvPicPr>
          <p:nvPr/>
        </p:nvPicPr>
        <p:blipFill rotWithShape="1">
          <a:blip r:embed="rId3"/>
          <a:srcRect l="16736" r="17014"/>
          <a:stretch/>
        </p:blipFill>
        <p:spPr>
          <a:xfrm>
            <a:off x="6708755" y="1352215"/>
            <a:ext cx="4920926" cy="3713906"/>
          </a:xfrm>
          <a:prstGeom prst="rect">
            <a:avLst/>
          </a:prstGeom>
        </p:spPr>
      </p:pic>
      <p:sp>
        <p:nvSpPr>
          <p:cNvPr id="2" name="Rechthoek 1">
            <a:extLst>
              <a:ext uri="{FF2B5EF4-FFF2-40B4-BE49-F238E27FC236}">
                <a16:creationId xmlns:a16="http://schemas.microsoft.com/office/drawing/2014/main" id="{2C826CD2-FF11-5329-B490-1A4089B2F3DF}"/>
              </a:ext>
            </a:extLst>
          </p:cNvPr>
          <p:cNvSpPr/>
          <p:nvPr/>
        </p:nvSpPr>
        <p:spPr>
          <a:xfrm>
            <a:off x="697560" y="1352215"/>
            <a:ext cx="5035120" cy="63451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a:extLst>
              <a:ext uri="{FF2B5EF4-FFF2-40B4-BE49-F238E27FC236}">
                <a16:creationId xmlns:a16="http://schemas.microsoft.com/office/drawing/2014/main" id="{18159584-09C1-B447-B8A5-A23B4F472FF0}"/>
              </a:ext>
            </a:extLst>
          </p:cNvPr>
          <p:cNvSpPr txBox="1">
            <a:spLocks/>
          </p:cNvSpPr>
          <p:nvPr/>
        </p:nvSpPr>
        <p:spPr>
          <a:xfrm>
            <a:off x="562319" y="969484"/>
            <a:ext cx="5170361" cy="5288099"/>
          </a:xfrm>
          <a:prstGeom prst="rect">
            <a:avLst/>
          </a:prstGeom>
        </p:spPr>
        <p:txBody>
          <a:bodyPr vert="horz" lIns="0" tIns="0" rIns="0" bIns="0" numCol="1" rtlCol="0">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sz="12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sz="11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sz="105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nl-NL" b="1" dirty="0">
                <a:solidFill>
                  <a:schemeClr val="tx2"/>
                </a:solidFill>
                <a:latin typeface="+mj-lt"/>
              </a:rPr>
              <a:t>Aan de slag met het vervolg van de RES</a:t>
            </a:r>
          </a:p>
          <a:p>
            <a:pPr marL="0" indent="0">
              <a:spcBef>
                <a:spcPts val="0"/>
              </a:spcBef>
              <a:buNone/>
            </a:pPr>
            <a:endParaRPr lang="nl-NL" b="1" dirty="0">
              <a:solidFill>
                <a:schemeClr val="tx2"/>
              </a:solidFill>
              <a:latin typeface="+mj-lt"/>
            </a:endParaRPr>
          </a:p>
          <a:p>
            <a:pPr>
              <a:spcBef>
                <a:spcPts val="0"/>
              </a:spcBef>
              <a:spcAft>
                <a:spcPts val="600"/>
              </a:spcAft>
            </a:pPr>
            <a:r>
              <a:rPr lang="nl-NL" sz="1300" dirty="0">
                <a:solidFill>
                  <a:schemeClr val="tx2"/>
                </a:solidFill>
              </a:rPr>
              <a:t>Investeer in de nieuwe raadsleden en bestuurders. </a:t>
            </a:r>
          </a:p>
          <a:p>
            <a:pPr>
              <a:spcBef>
                <a:spcPts val="0"/>
              </a:spcBef>
              <a:spcAft>
                <a:spcPts val="600"/>
              </a:spcAft>
            </a:pPr>
            <a:r>
              <a:rPr lang="nl-NL" sz="1300" dirty="0">
                <a:solidFill>
                  <a:schemeClr val="tx2"/>
                </a:solidFill>
              </a:rPr>
              <a:t>Investeer in continuïteit van de RES-organisatie en benut het RES-platform voor samenwerking in de volle breedte van de energietransitie en voor afstemming met andere beleidsthema’s.</a:t>
            </a:r>
          </a:p>
          <a:p>
            <a:pPr>
              <a:spcBef>
                <a:spcPts val="0"/>
              </a:spcBef>
              <a:spcAft>
                <a:spcPts val="600"/>
              </a:spcAft>
            </a:pPr>
            <a:r>
              <a:rPr lang="nl-NL" sz="1300" dirty="0">
                <a:solidFill>
                  <a:schemeClr val="tx2"/>
                </a:solidFill>
              </a:rPr>
              <a:t>Werk toe naar een herijking van de RES met het oog op vergunningverlening in 2025. </a:t>
            </a:r>
          </a:p>
          <a:p>
            <a:pPr>
              <a:spcBef>
                <a:spcPts val="0"/>
              </a:spcBef>
              <a:spcAft>
                <a:spcPts val="600"/>
              </a:spcAft>
            </a:pPr>
            <a:r>
              <a:rPr lang="nl-NL" sz="1300" dirty="0">
                <a:solidFill>
                  <a:schemeClr val="tx2"/>
                </a:solidFill>
              </a:rPr>
              <a:t>Lijn het proces uit richting de voortgangsrapportage RES in juli 2023. </a:t>
            </a:r>
          </a:p>
          <a:p>
            <a:pPr>
              <a:spcBef>
                <a:spcPts val="0"/>
              </a:spcBef>
              <a:spcAft>
                <a:spcPts val="600"/>
              </a:spcAft>
            </a:pPr>
            <a:r>
              <a:rPr lang="nl-NL" sz="1300" dirty="0">
                <a:solidFill>
                  <a:schemeClr val="tx2"/>
                </a:solidFill>
              </a:rPr>
              <a:t>Heb zicht op de gemeentelijke participatieprocessen en heb oog voor voldoende aandacht voor inclusieve en diverse participatie.</a:t>
            </a:r>
          </a:p>
          <a:p>
            <a:pPr>
              <a:spcBef>
                <a:spcPts val="0"/>
              </a:spcBef>
              <a:spcAft>
                <a:spcPts val="600"/>
              </a:spcAft>
            </a:pPr>
            <a:r>
              <a:rPr lang="nl-NL" sz="1300" dirty="0">
                <a:solidFill>
                  <a:schemeClr val="tx2"/>
                </a:solidFill>
              </a:rPr>
              <a:t>Zoek via het platform van integraal programmeren actief naar slimme oplossingen voor de korte en middellange termijn en naar afstemming tussen markt, netbeheerders en overheden om netcongestie het hoofd te bieden.</a:t>
            </a:r>
          </a:p>
          <a:p>
            <a:pPr>
              <a:spcBef>
                <a:spcPts val="0"/>
              </a:spcBef>
              <a:spcAft>
                <a:spcPts val="600"/>
              </a:spcAft>
            </a:pPr>
            <a:r>
              <a:rPr lang="nl-NL" sz="1300" dirty="0">
                <a:solidFill>
                  <a:schemeClr val="tx2"/>
                </a:solidFill>
              </a:rPr>
              <a:t>Vertaal de RES-ambities naar omgevingsinstrumentarium, daar waar dat nog niet gebeurd is. </a:t>
            </a:r>
          </a:p>
          <a:p>
            <a:pPr>
              <a:spcBef>
                <a:spcPts val="0"/>
              </a:spcBef>
              <a:spcAft>
                <a:spcPts val="600"/>
              </a:spcAft>
            </a:pPr>
            <a:r>
              <a:rPr lang="nl-NL" sz="1300" dirty="0">
                <a:solidFill>
                  <a:schemeClr val="tx2"/>
                </a:solidFill>
              </a:rPr>
              <a:t>Gebruik het begrippenkader van de RES en pas het consequent toe</a:t>
            </a:r>
            <a:r>
              <a:rPr lang="nl-NL" dirty="0">
                <a:solidFill>
                  <a:schemeClr val="tx2"/>
                </a:solidFill>
              </a:rPr>
              <a:t>. </a:t>
            </a:r>
          </a:p>
          <a:p>
            <a:pPr>
              <a:spcBef>
                <a:spcPts val="0"/>
              </a:spcBef>
              <a:spcAft>
                <a:spcPts val="600"/>
              </a:spcAft>
            </a:pPr>
            <a:r>
              <a:rPr lang="nl-NL" dirty="0">
                <a:solidFill>
                  <a:schemeClr val="tx2"/>
                </a:solidFill>
              </a:rPr>
              <a:t>Zorg voor continueren van de gelijkwaardige samenwerking vanuit verschillende rollen en verantwoordelijkheden en houd de goede energie vast!</a:t>
            </a:r>
          </a:p>
          <a:p>
            <a:pPr marL="0" indent="0">
              <a:spcBef>
                <a:spcPts val="0"/>
              </a:spcBef>
              <a:buNone/>
            </a:pPr>
            <a:endParaRPr lang="nl-NL" dirty="0">
              <a:solidFill>
                <a:schemeClr val="tx2"/>
              </a:solidFill>
            </a:endParaRPr>
          </a:p>
          <a:p>
            <a:pPr>
              <a:spcBef>
                <a:spcPts val="0"/>
              </a:spcBef>
            </a:pPr>
            <a:endParaRPr lang="nl-NL" dirty="0">
              <a:solidFill>
                <a:schemeClr val="tx2"/>
              </a:solidFill>
            </a:endParaRPr>
          </a:p>
          <a:p>
            <a:pPr>
              <a:spcBef>
                <a:spcPts val="0"/>
              </a:spcBef>
            </a:pPr>
            <a:endParaRPr lang="nl-NL" dirty="0">
              <a:solidFill>
                <a:schemeClr val="tx2"/>
              </a:solidFill>
            </a:endParaRPr>
          </a:p>
          <a:p>
            <a:pPr>
              <a:spcBef>
                <a:spcPts val="0"/>
              </a:spcBef>
            </a:pPr>
            <a:endParaRPr lang="nl-NL" dirty="0">
              <a:solidFill>
                <a:schemeClr val="tx2"/>
              </a:solidFill>
            </a:endParaRPr>
          </a:p>
          <a:p>
            <a:pPr marL="0" indent="0">
              <a:spcBef>
                <a:spcPts val="0"/>
              </a:spcBef>
              <a:buFont typeface="Arial" panose="020B0604020202020204" pitchFamily="34" charset="0"/>
              <a:buNone/>
            </a:pPr>
            <a:endParaRPr lang="nl-NL" sz="1500" dirty="0">
              <a:solidFill>
                <a:schemeClr val="tx2"/>
              </a:solidFill>
            </a:endParaRPr>
          </a:p>
        </p:txBody>
      </p:sp>
      <p:sp>
        <p:nvSpPr>
          <p:cNvPr id="3" name="Tekstvak 2">
            <a:extLst>
              <a:ext uri="{FF2B5EF4-FFF2-40B4-BE49-F238E27FC236}">
                <a16:creationId xmlns:a16="http://schemas.microsoft.com/office/drawing/2014/main" id="{5D52D7BC-B64A-85E7-9593-2E2EE7EC5DF6}"/>
              </a:ext>
            </a:extLst>
          </p:cNvPr>
          <p:cNvSpPr txBox="1"/>
          <p:nvPr/>
        </p:nvSpPr>
        <p:spPr>
          <a:xfrm>
            <a:off x="6775258" y="5623876"/>
            <a:ext cx="4787919" cy="276999"/>
          </a:xfrm>
          <a:prstGeom prst="rect">
            <a:avLst/>
          </a:prstGeom>
          <a:noFill/>
        </p:spPr>
        <p:txBody>
          <a:bodyPr wrap="square" rtlCol="0">
            <a:spAutoFit/>
          </a:bodyPr>
          <a:lstStyle/>
          <a:p>
            <a:r>
              <a:rPr lang="nl-NL" sz="1200" dirty="0">
                <a:solidFill>
                  <a:schemeClr val="tx2"/>
                </a:solidFill>
              </a:rPr>
              <a:t>Meer weten? Zie ook de </a:t>
            </a:r>
            <a:r>
              <a:rPr lang="nl-NL" sz="1200" dirty="0">
                <a:solidFill>
                  <a:schemeClr val="tx2"/>
                </a:solidFill>
                <a:hlinkClick r:id="rId4"/>
              </a:rPr>
              <a:t>handreiking &amp; werkbladen RES 2.0 </a:t>
            </a:r>
            <a:endParaRPr lang="nl-NL" sz="1200" dirty="0">
              <a:solidFill>
                <a:schemeClr val="tx2"/>
              </a:solidFill>
            </a:endParaRPr>
          </a:p>
        </p:txBody>
      </p:sp>
    </p:spTree>
    <p:extLst>
      <p:ext uri="{BB962C8B-B14F-4D97-AF65-F5344CB8AC3E}">
        <p14:creationId xmlns:p14="http://schemas.microsoft.com/office/powerpoint/2010/main" val="1977905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02195-8474-3DE6-D55D-D734BFDC53EB}"/>
              </a:ext>
            </a:extLst>
          </p:cNvPr>
          <p:cNvSpPr>
            <a:spLocks noGrp="1"/>
          </p:cNvSpPr>
          <p:nvPr>
            <p:ph type="title"/>
          </p:nvPr>
        </p:nvSpPr>
        <p:spPr/>
        <p:txBody>
          <a:bodyPr/>
          <a:lstStyle/>
          <a:p>
            <a:r>
              <a:rPr lang="nl-NL" dirty="0"/>
              <a:t>Kennis en ondersteuning</a:t>
            </a:r>
          </a:p>
        </p:txBody>
      </p:sp>
      <p:sp>
        <p:nvSpPr>
          <p:cNvPr id="3" name="Tijdelijke aanduiding voor inhoud 2">
            <a:extLst>
              <a:ext uri="{FF2B5EF4-FFF2-40B4-BE49-F238E27FC236}">
                <a16:creationId xmlns:a16="http://schemas.microsoft.com/office/drawing/2014/main" id="{442549FF-137B-7327-771D-4FAA8DB110F6}"/>
              </a:ext>
            </a:extLst>
          </p:cNvPr>
          <p:cNvSpPr>
            <a:spLocks noGrp="1"/>
          </p:cNvSpPr>
          <p:nvPr>
            <p:ph idx="1"/>
          </p:nvPr>
        </p:nvSpPr>
        <p:spPr/>
        <p:txBody>
          <a:bodyPr/>
          <a:lstStyle/>
          <a:p>
            <a:r>
              <a:rPr lang="nl-NL" dirty="0">
                <a:hlinkClick r:id="rId2"/>
              </a:rPr>
              <a:t>Helpdesk wind op land</a:t>
            </a:r>
            <a:endParaRPr lang="nl-NL" dirty="0"/>
          </a:p>
          <a:p>
            <a:r>
              <a:rPr lang="nl-NL" dirty="0">
                <a:hlinkClick r:id="rId3"/>
              </a:rPr>
              <a:t>Energie in de Leefomgeving</a:t>
            </a:r>
            <a:endParaRPr lang="nl-NL" dirty="0"/>
          </a:p>
          <a:p>
            <a:r>
              <a:rPr lang="nl-NL" dirty="0">
                <a:hlinkClick r:id="rId4"/>
              </a:rPr>
              <a:t>Data en Monitoring</a:t>
            </a:r>
            <a:r>
              <a:rPr lang="nl-NL" dirty="0"/>
              <a:t>: </a:t>
            </a:r>
            <a:r>
              <a:rPr lang="nl-NL" dirty="0">
                <a:hlinkClick r:id="rId5"/>
              </a:rPr>
              <a:t>Digitale kaart RES 1.0 </a:t>
            </a:r>
            <a:r>
              <a:rPr lang="nl-NL" dirty="0"/>
              <a:t>en </a:t>
            </a:r>
            <a:r>
              <a:rPr lang="nl-NL" dirty="0">
                <a:hlinkClick r:id="rId6"/>
              </a:rPr>
              <a:t>begrippenkader RES</a:t>
            </a:r>
            <a:endParaRPr lang="nl-NL" dirty="0"/>
          </a:p>
          <a:p>
            <a:r>
              <a:rPr lang="nl-NL" dirty="0">
                <a:hlinkClick r:id="rId7"/>
              </a:rPr>
              <a:t>De Wereld van B</a:t>
            </a:r>
            <a:endParaRPr lang="nl-NL" dirty="0"/>
          </a:p>
          <a:p>
            <a:r>
              <a:rPr lang="nl-NL" dirty="0">
                <a:hlinkClick r:id="rId8"/>
              </a:rPr>
              <a:t>www.energieparticiatie.nl</a:t>
            </a:r>
            <a:endParaRPr lang="nl-NL" dirty="0"/>
          </a:p>
          <a:p>
            <a:r>
              <a:rPr lang="nl-NL" dirty="0">
                <a:hlinkClick r:id="rId9"/>
              </a:rPr>
              <a:t>Gespeksassistent: vraag &amp; antwoord</a:t>
            </a:r>
            <a:endParaRPr lang="nl-NL" dirty="0"/>
          </a:p>
          <a:p>
            <a:r>
              <a:rPr lang="nl-NL" dirty="0">
                <a:hlinkClick r:id="rId10"/>
              </a:rPr>
              <a:t>Leertraject volksvertegenwoordigers en wethouders</a:t>
            </a:r>
            <a:endParaRPr lang="nl-NL" dirty="0"/>
          </a:p>
          <a:p>
            <a:r>
              <a:rPr lang="nl-NL" dirty="0">
                <a:solidFill>
                  <a:srgbClr val="1E72C7"/>
                </a:solidFill>
                <a:hlinkClick r:id="rId11">
                  <a:extLst>
                    <a:ext uri="{A12FA001-AC4F-418D-AE19-62706E023703}">
                      <ahyp:hlinkClr xmlns:ahyp="http://schemas.microsoft.com/office/drawing/2018/hyperlinkcolor" val="tx"/>
                    </a:ext>
                  </a:extLst>
                </a:hlinkClick>
              </a:rPr>
              <a:t>Landelijk narratief energietransitie</a:t>
            </a:r>
            <a:endParaRPr lang="nl-NL" dirty="0">
              <a:solidFill>
                <a:srgbClr val="1E72C7"/>
              </a:solidFill>
            </a:endParaRPr>
          </a:p>
          <a:p>
            <a:r>
              <a:rPr lang="nl-NL" dirty="0">
                <a:hlinkClick r:id="rId12"/>
              </a:rPr>
              <a:t>www.npres.nl</a:t>
            </a:r>
            <a:endParaRPr lang="nl-NL" dirty="0"/>
          </a:p>
          <a:p>
            <a:endParaRPr lang="nl-NL" dirty="0"/>
          </a:p>
          <a:p>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5C4C4368-813F-0785-0409-2B1F79EFE37A}"/>
              </a:ext>
            </a:extLst>
          </p:cNvPr>
          <p:cNvSpPr>
            <a:spLocks noGrp="1"/>
          </p:cNvSpPr>
          <p:nvPr>
            <p:ph type="dt" sz="half" idx="10"/>
          </p:nvPr>
        </p:nvSpPr>
        <p:spPr/>
        <p:txBody>
          <a:bodyPr/>
          <a:lstStyle/>
          <a:p>
            <a:fld id="{BFE3411D-B9B8-4419-B5AA-AFBB75854EC6}" type="datetime1">
              <a:rPr lang="en-US" smtClean="0"/>
              <a:t>7/6/22</a:t>
            </a:fld>
            <a:endParaRPr lang="nl-NL" dirty="0"/>
          </a:p>
        </p:txBody>
      </p:sp>
      <p:sp>
        <p:nvSpPr>
          <p:cNvPr id="5" name="Tijdelijke aanduiding voor voettekst 4">
            <a:extLst>
              <a:ext uri="{FF2B5EF4-FFF2-40B4-BE49-F238E27FC236}">
                <a16:creationId xmlns:a16="http://schemas.microsoft.com/office/drawing/2014/main" id="{A8A80800-0DCD-D663-D882-63080C106E4D}"/>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EE70CD4C-C31F-B376-A934-2A9AF5FA1F8E}"/>
              </a:ext>
            </a:extLst>
          </p:cNvPr>
          <p:cNvSpPr>
            <a:spLocks noGrp="1"/>
          </p:cNvSpPr>
          <p:nvPr>
            <p:ph type="sldNum" sz="quarter" idx="12"/>
          </p:nvPr>
        </p:nvSpPr>
        <p:spPr/>
        <p:txBody>
          <a:bodyPr/>
          <a:lstStyle/>
          <a:p>
            <a:fld id="{63D2515C-A37A-744F-8DA2-E1C9190E5349}" type="slidenum">
              <a:rPr lang="nl-NL" smtClean="0"/>
              <a:pPr/>
              <a:t>31</a:t>
            </a:fld>
            <a:endParaRPr lang="nl-NL" dirty="0"/>
          </a:p>
        </p:txBody>
      </p:sp>
      <p:sp>
        <p:nvSpPr>
          <p:cNvPr id="7" name="Tijdelijke aanduiding voor tekst 6">
            <a:extLst>
              <a:ext uri="{FF2B5EF4-FFF2-40B4-BE49-F238E27FC236}">
                <a16:creationId xmlns:a16="http://schemas.microsoft.com/office/drawing/2014/main" id="{3ACF30CF-CF04-88CE-AADD-9B429BCFE132}"/>
              </a:ext>
            </a:extLst>
          </p:cNvPr>
          <p:cNvSpPr>
            <a:spLocks noGrp="1"/>
          </p:cNvSpPr>
          <p:nvPr>
            <p:ph type="body" sz="quarter" idx="13"/>
          </p:nvPr>
        </p:nvSpPr>
        <p:spPr/>
        <p:txBody>
          <a:bodyPr/>
          <a:lstStyle/>
          <a:p>
            <a:r>
              <a:rPr lang="nl-NL" dirty="0"/>
              <a:t>Bestaand</a:t>
            </a:r>
          </a:p>
        </p:txBody>
      </p:sp>
      <p:sp>
        <p:nvSpPr>
          <p:cNvPr id="8" name="Tijdelijke aanduiding voor inhoud 7">
            <a:extLst>
              <a:ext uri="{FF2B5EF4-FFF2-40B4-BE49-F238E27FC236}">
                <a16:creationId xmlns:a16="http://schemas.microsoft.com/office/drawing/2014/main" id="{85B7495E-A1AE-02A7-E7BD-A7C80B696BD7}"/>
              </a:ext>
            </a:extLst>
          </p:cNvPr>
          <p:cNvSpPr>
            <a:spLocks noGrp="1"/>
          </p:cNvSpPr>
          <p:nvPr>
            <p:ph idx="14"/>
          </p:nvPr>
        </p:nvSpPr>
        <p:spPr/>
        <p:txBody>
          <a:bodyPr/>
          <a:lstStyle/>
          <a:p>
            <a:r>
              <a:rPr lang="nl-NL" dirty="0"/>
              <a:t>Ondersteuningsstructuur zon op dak en objecten</a:t>
            </a:r>
          </a:p>
          <a:p>
            <a:r>
              <a:rPr lang="nl-NL" dirty="0"/>
              <a:t>Programmeren en prioriteren </a:t>
            </a:r>
          </a:p>
          <a:p>
            <a:r>
              <a:rPr lang="nl-NL" dirty="0"/>
              <a:t>SDE++ en maatschappelijke kosten</a:t>
            </a:r>
          </a:p>
          <a:p>
            <a:r>
              <a:rPr lang="nl-NL" dirty="0"/>
              <a:t>Kwaliteitsbudget</a:t>
            </a:r>
          </a:p>
          <a:p>
            <a:r>
              <a:rPr lang="nl-NL" dirty="0" err="1"/>
              <a:t>Transform</a:t>
            </a:r>
            <a:r>
              <a:rPr lang="nl-NL" dirty="0"/>
              <a:t>. Hackathon</a:t>
            </a:r>
          </a:p>
        </p:txBody>
      </p:sp>
      <p:sp>
        <p:nvSpPr>
          <p:cNvPr id="9" name="Tijdelijke aanduiding voor tekst 8">
            <a:extLst>
              <a:ext uri="{FF2B5EF4-FFF2-40B4-BE49-F238E27FC236}">
                <a16:creationId xmlns:a16="http://schemas.microsoft.com/office/drawing/2014/main" id="{EBF30EED-5AAC-1101-8D15-F91AAD367883}"/>
              </a:ext>
            </a:extLst>
          </p:cNvPr>
          <p:cNvSpPr>
            <a:spLocks noGrp="1"/>
          </p:cNvSpPr>
          <p:nvPr>
            <p:ph type="body" sz="quarter" idx="15"/>
          </p:nvPr>
        </p:nvSpPr>
        <p:spPr/>
        <p:txBody>
          <a:bodyPr/>
          <a:lstStyle/>
          <a:p>
            <a:r>
              <a:rPr lang="nl-NL" dirty="0"/>
              <a:t>In ontwikkeling</a:t>
            </a:r>
          </a:p>
        </p:txBody>
      </p:sp>
      <p:sp>
        <p:nvSpPr>
          <p:cNvPr id="10" name="Titel 4">
            <a:extLst>
              <a:ext uri="{FF2B5EF4-FFF2-40B4-BE49-F238E27FC236}">
                <a16:creationId xmlns:a16="http://schemas.microsoft.com/office/drawing/2014/main" id="{028B731A-4C51-734D-AA1D-A5036E572517}"/>
              </a:ext>
            </a:extLst>
          </p:cNvPr>
          <p:cNvSpPr txBox="1">
            <a:spLocks/>
          </p:cNvSpPr>
          <p:nvPr/>
        </p:nvSpPr>
        <p:spPr>
          <a:xfrm>
            <a:off x="3207225" y="301625"/>
            <a:ext cx="5768454" cy="471488"/>
          </a:xfrm>
          <a:prstGeom prst="rect">
            <a:avLst/>
          </a:prstGeom>
          <a:solidFill>
            <a:schemeClr val="accent1"/>
          </a:solidFill>
        </p:spPr>
        <p:txBody>
          <a:bodyPr vert="horz" lIns="0" tIns="28800" rIns="0" bIns="0" rtlCol="0" anchor="ctr">
            <a:normAutofit/>
          </a:bodyPr>
          <a:lstStyle>
            <a:lvl1pPr algn="ctr" defTabSz="914400" rtl="0" eaLnBrk="1" latinLnBrk="0" hangingPunct="1">
              <a:lnSpc>
                <a:spcPct val="90000"/>
              </a:lnSpc>
              <a:spcBef>
                <a:spcPct val="0"/>
              </a:spcBef>
              <a:buNone/>
              <a:defRPr lang="en-US" sz="1800" b="1"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dirty="0">
                <a:solidFill>
                  <a:schemeClr val="bg1"/>
                </a:solidFill>
                <a:latin typeface="+mj-lt"/>
              </a:rPr>
              <a:t>Bijlage: Kennis en ondersteuning</a:t>
            </a:r>
          </a:p>
        </p:txBody>
      </p:sp>
    </p:spTree>
    <p:extLst>
      <p:ext uri="{BB962C8B-B14F-4D97-AF65-F5344CB8AC3E}">
        <p14:creationId xmlns:p14="http://schemas.microsoft.com/office/powerpoint/2010/main" val="659993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lstStyle/>
          <a:p>
            <a:r>
              <a:rPr lang="nl-NL" b="1" dirty="0">
                <a:solidFill>
                  <a:schemeClr val="bg1"/>
                </a:solidFill>
                <a:latin typeface="+mj-lt"/>
              </a:rPr>
              <a:t>Achtergrond</a:t>
            </a:r>
          </a:p>
        </p:txBody>
      </p:sp>
      <p:sp>
        <p:nvSpPr>
          <p:cNvPr id="6" name="Slide Number Placeholder 5">
            <a:extLst>
              <a:ext uri="{FF2B5EF4-FFF2-40B4-BE49-F238E27FC236}">
                <a16:creationId xmlns:a16="http://schemas.microsoft.com/office/drawing/2014/main" id="{D6C84837-0D0E-FB46-A9DC-2B1FB6AF14C2}"/>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Hoofdtekst)"/>
                <a:cs typeface="Calibri Light" panose="020F03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nl-NL" sz="800" b="0" i="0" u="none" strike="noStrike" kern="1200" cap="none" spc="0" normalizeH="0" baseline="0" noProof="0">
              <a:ln>
                <a:noFill/>
              </a:ln>
              <a:solidFill>
                <a:srgbClr val="1D344D"/>
              </a:solidFill>
              <a:effectLst/>
              <a:uLnTx/>
              <a:uFillTx/>
              <a:latin typeface="Open Sans Light (Hoofdtekst)"/>
              <a:cs typeface="Calibri Light" panose="020F0302020204030204" pitchFamily="34" charset="0"/>
            </a:endParaRPr>
          </a:p>
        </p:txBody>
      </p:sp>
      <p:pic>
        <p:nvPicPr>
          <p:cNvPr id="8" name="Tijdelijke aanduiding voor inhoud 7">
            <a:extLst>
              <a:ext uri="{FF2B5EF4-FFF2-40B4-BE49-F238E27FC236}">
                <a16:creationId xmlns:a16="http://schemas.microsoft.com/office/drawing/2014/main" id="{05B204B2-F5F5-2CDD-93AE-491A90818BB4}"/>
              </a:ext>
            </a:extLst>
          </p:cNvPr>
          <p:cNvPicPr>
            <a:picLocks noGrp="1" noChangeAspect="1"/>
          </p:cNvPicPr>
          <p:nvPr>
            <p:ph idx="1"/>
          </p:nvPr>
        </p:nvPicPr>
        <p:blipFill>
          <a:blip r:embed="rId2"/>
          <a:stretch>
            <a:fillRect/>
          </a:stretch>
        </p:blipFill>
        <p:spPr>
          <a:xfrm>
            <a:off x="3848100" y="1466056"/>
            <a:ext cx="4495800" cy="4330700"/>
          </a:xfrm>
          <a:prstGeom prst="rect">
            <a:avLst/>
          </a:prstGeom>
        </p:spPr>
      </p:pic>
    </p:spTree>
    <p:extLst>
      <p:ext uri="{BB962C8B-B14F-4D97-AF65-F5344CB8AC3E}">
        <p14:creationId xmlns:p14="http://schemas.microsoft.com/office/powerpoint/2010/main" val="261752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AAC985D-441C-5C41-AD8A-62A9734E7D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800" b="0" i="0" u="none" strike="noStrike" kern="1200" cap="none" spc="0" normalizeH="0" baseline="0" noProof="0" dirty="0">
              <a:ln>
                <a:noFill/>
              </a:ln>
              <a:solidFill>
                <a:srgbClr val="1D344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ijdelijke aanduiding voor inhoud 7">
            <a:extLst>
              <a:ext uri="{FF2B5EF4-FFF2-40B4-BE49-F238E27FC236}">
                <a16:creationId xmlns:a16="http://schemas.microsoft.com/office/drawing/2014/main" id="{0F8E96DF-DA5B-1040-B6FD-B29953850DBD}"/>
              </a:ext>
            </a:extLst>
          </p:cNvPr>
          <p:cNvSpPr>
            <a:spLocks noGrp="1"/>
          </p:cNvSpPr>
          <p:nvPr>
            <p:ph idx="14"/>
          </p:nvPr>
        </p:nvSpPr>
        <p:spPr>
          <a:xfrm>
            <a:off x="6457865" y="2417750"/>
            <a:ext cx="5035625" cy="3824872"/>
          </a:xfrm>
        </p:spPr>
        <p:txBody>
          <a:bodyPr/>
          <a:lstStyle/>
          <a:p>
            <a:pPr>
              <a:lnSpc>
                <a:spcPct val="100000"/>
              </a:lnSpc>
            </a:pPr>
            <a:r>
              <a:rPr lang="nl-NL" sz="1600" dirty="0">
                <a:solidFill>
                  <a:srgbClr val="12395F"/>
                </a:solidFill>
              </a:rPr>
              <a:t>Het Nationaal Programma RES ondersteunt de regio's bij het maken van de Regionale Energiestrategieën door kennis te ontwikkelen en delen, procesondersteuning te bieden en een lerende community te faciliteren. Daarnaast verbindt het NP RES partijen, agendeert knelpunten en signaleert koppelkansen om de ambities te kunnen verwezenlijken</a:t>
            </a:r>
          </a:p>
          <a:p>
            <a:pPr marL="0" indent="0">
              <a:lnSpc>
                <a:spcPct val="100000"/>
              </a:lnSpc>
              <a:buNone/>
            </a:pPr>
            <a:endParaRPr lang="nl-NL" dirty="0">
              <a:solidFill>
                <a:srgbClr val="12395F"/>
              </a:solidFill>
            </a:endParaRPr>
          </a:p>
          <a:p>
            <a:pPr>
              <a:lnSpc>
                <a:spcPct val="100000"/>
              </a:lnSpc>
            </a:pPr>
            <a:endParaRPr lang="nl-NL" dirty="0">
              <a:solidFill>
                <a:srgbClr val="12395F"/>
              </a:solidFill>
            </a:endParaRPr>
          </a:p>
        </p:txBody>
      </p:sp>
      <p:sp>
        <p:nvSpPr>
          <p:cNvPr id="7" name="Titel 6">
            <a:extLst>
              <a:ext uri="{FF2B5EF4-FFF2-40B4-BE49-F238E27FC236}">
                <a16:creationId xmlns:a16="http://schemas.microsoft.com/office/drawing/2014/main" id="{AD1F760D-0B11-E140-9E77-9A9BBCA1F070}"/>
              </a:ext>
            </a:extLst>
          </p:cNvPr>
          <p:cNvSpPr>
            <a:spLocks noGrp="1"/>
          </p:cNvSpPr>
          <p:nvPr>
            <p:ph type="title"/>
          </p:nvPr>
        </p:nvSpPr>
        <p:spPr/>
        <p:txBody>
          <a:bodyPr/>
          <a:lstStyle/>
          <a:p>
            <a:endParaRPr lang="nl-NL"/>
          </a:p>
        </p:txBody>
      </p:sp>
      <p:sp>
        <p:nvSpPr>
          <p:cNvPr id="12" name="Titel 4">
            <a:extLst>
              <a:ext uri="{FF2B5EF4-FFF2-40B4-BE49-F238E27FC236}">
                <a16:creationId xmlns:a16="http://schemas.microsoft.com/office/drawing/2014/main" id="{09C864E5-2985-BD44-83FE-A8CADBA2A8DD}"/>
              </a:ext>
            </a:extLst>
          </p:cNvPr>
          <p:cNvSpPr txBox="1">
            <a:spLocks/>
          </p:cNvSpPr>
          <p:nvPr/>
        </p:nvSpPr>
        <p:spPr>
          <a:xfrm>
            <a:off x="3207224" y="306489"/>
            <a:ext cx="5768454" cy="468312"/>
          </a:xfrm>
          <a:prstGeom prst="rect">
            <a:avLst/>
          </a:prstGeom>
          <a:solidFill>
            <a:schemeClr val="accent1"/>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NP RES</a:t>
            </a:r>
          </a:p>
        </p:txBody>
      </p:sp>
      <p:pic>
        <p:nvPicPr>
          <p:cNvPr id="2" name="Afbeelding 1">
            <a:extLst>
              <a:ext uri="{FF2B5EF4-FFF2-40B4-BE49-F238E27FC236}">
                <a16:creationId xmlns:a16="http://schemas.microsoft.com/office/drawing/2014/main" id="{7DBCADFA-C9C3-D337-F780-71DD3B44264F}"/>
              </a:ext>
            </a:extLst>
          </p:cNvPr>
          <p:cNvPicPr>
            <a:picLocks noChangeAspect="1"/>
          </p:cNvPicPr>
          <p:nvPr/>
        </p:nvPicPr>
        <p:blipFill>
          <a:blip r:embed="rId3"/>
          <a:stretch>
            <a:fillRect/>
          </a:stretch>
        </p:blipFill>
        <p:spPr>
          <a:xfrm>
            <a:off x="0" y="2054671"/>
            <a:ext cx="6026272" cy="3633207"/>
          </a:xfrm>
          <a:prstGeom prst="rect">
            <a:avLst/>
          </a:prstGeom>
        </p:spPr>
      </p:pic>
    </p:spTree>
    <p:extLst>
      <p:ext uri="{BB962C8B-B14F-4D97-AF65-F5344CB8AC3E}">
        <p14:creationId xmlns:p14="http://schemas.microsoft.com/office/powerpoint/2010/main" val="2443514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9E27F102-3A35-934C-8182-E7394C12D1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pic>
        <p:nvPicPr>
          <p:cNvPr id="26" name="Tijdelijke aanduiding voor afbeelding 25">
            <a:extLst>
              <a:ext uri="{FF2B5EF4-FFF2-40B4-BE49-F238E27FC236}">
                <a16:creationId xmlns:a16="http://schemas.microsoft.com/office/drawing/2014/main" id="{B3E6C07E-8FCB-CE4D-903B-890D08924BEB}"/>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tretch>
            <a:fillRect/>
          </a:stretch>
        </p:blipFill>
        <p:spPr>
          <a:xfrm>
            <a:off x="1123464" y="2201861"/>
            <a:ext cx="1474507" cy="1474507"/>
          </a:xfrm>
        </p:spPr>
      </p:pic>
      <p:pic>
        <p:nvPicPr>
          <p:cNvPr id="28" name="Tijdelijke aanduiding voor afbeelding 27">
            <a:extLst>
              <a:ext uri="{FF2B5EF4-FFF2-40B4-BE49-F238E27FC236}">
                <a16:creationId xmlns:a16="http://schemas.microsoft.com/office/drawing/2014/main" id="{B132DA65-AA40-7249-8EE0-014259DD6FFD}"/>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tretch>
            <a:fillRect/>
          </a:stretch>
        </p:blipFill>
        <p:spPr>
          <a:xfrm>
            <a:off x="5425519" y="2201860"/>
            <a:ext cx="1474507" cy="1474507"/>
          </a:xfrm>
        </p:spPr>
      </p:pic>
      <p:pic>
        <p:nvPicPr>
          <p:cNvPr id="30" name="Tijdelijke aanduiding voor afbeelding 29">
            <a:extLst>
              <a:ext uri="{FF2B5EF4-FFF2-40B4-BE49-F238E27FC236}">
                <a16:creationId xmlns:a16="http://schemas.microsoft.com/office/drawing/2014/main" id="{8EA41187-93F7-EB48-BE65-830614D8EB2C}"/>
              </a:ext>
            </a:extLst>
          </p:cNvPr>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tretch>
            <a:fillRect/>
          </a:stretch>
        </p:blipFill>
        <p:spPr>
          <a:xfrm>
            <a:off x="3242543" y="2206422"/>
            <a:ext cx="1474507" cy="1474507"/>
          </a:xfrm>
        </p:spPr>
      </p:pic>
      <p:sp>
        <p:nvSpPr>
          <p:cNvPr id="12" name="Tijdelijke aanduiding voor tekst 11">
            <a:extLst>
              <a:ext uri="{FF2B5EF4-FFF2-40B4-BE49-F238E27FC236}">
                <a16:creationId xmlns:a16="http://schemas.microsoft.com/office/drawing/2014/main" id="{2BF180DC-B3C5-B649-B826-ADF8DD640A0A}"/>
              </a:ext>
            </a:extLst>
          </p:cNvPr>
          <p:cNvSpPr>
            <a:spLocks noGrp="1"/>
          </p:cNvSpPr>
          <p:nvPr>
            <p:ph type="body" sz="quarter" idx="19"/>
          </p:nvPr>
        </p:nvSpPr>
        <p:spPr>
          <a:xfrm>
            <a:off x="819317" y="4225528"/>
            <a:ext cx="2031267" cy="1609215"/>
          </a:xfrm>
        </p:spPr>
        <p:txBody>
          <a:bodyPr>
            <a:normAutofit/>
          </a:bodyPr>
          <a:lstStyle/>
          <a:p>
            <a:pPr>
              <a:lnSpc>
                <a:spcPct val="100000"/>
              </a:lnSpc>
            </a:pPr>
            <a:r>
              <a:rPr lang="nl-NL" sz="1500" dirty="0">
                <a:latin typeface="+mn-lt"/>
              </a:rPr>
              <a:t>De decentrale overheden hebben </a:t>
            </a:r>
            <a:br>
              <a:rPr lang="nl-NL" sz="1500" dirty="0">
                <a:latin typeface="+mn-lt"/>
              </a:rPr>
            </a:br>
            <a:r>
              <a:rPr lang="nl-NL" sz="1500" b="1" dirty="0">
                <a:latin typeface="+mj-lt"/>
                <a:cs typeface="Calibri" panose="020F0502020204030204" pitchFamily="34" charset="0"/>
              </a:rPr>
              <a:t>30 regio’s </a:t>
            </a:r>
            <a:r>
              <a:rPr lang="nl-NL" sz="1500" dirty="0">
                <a:latin typeface="+mn-lt"/>
              </a:rPr>
              <a:t>gevormd die een Regionale Energiestrategie (RES) maken.</a:t>
            </a:r>
          </a:p>
        </p:txBody>
      </p:sp>
      <p:sp>
        <p:nvSpPr>
          <p:cNvPr id="14" name="Tijdelijke aanduiding voor tekst 13">
            <a:extLst>
              <a:ext uri="{FF2B5EF4-FFF2-40B4-BE49-F238E27FC236}">
                <a16:creationId xmlns:a16="http://schemas.microsoft.com/office/drawing/2014/main" id="{6B9A71D7-EC85-AC49-953C-0BE5C61CBBF6}"/>
              </a:ext>
            </a:extLst>
          </p:cNvPr>
          <p:cNvSpPr>
            <a:spLocks noGrp="1"/>
          </p:cNvSpPr>
          <p:nvPr>
            <p:ph type="body" sz="quarter" idx="21"/>
          </p:nvPr>
        </p:nvSpPr>
        <p:spPr>
          <a:xfrm>
            <a:off x="2943504" y="4225528"/>
            <a:ext cx="1990662" cy="1989921"/>
          </a:xfrm>
        </p:spPr>
        <p:txBody>
          <a:bodyPr>
            <a:normAutofit/>
          </a:bodyPr>
          <a:lstStyle/>
          <a:p>
            <a:pPr>
              <a:lnSpc>
                <a:spcPct val="100000"/>
              </a:lnSpc>
            </a:pPr>
            <a:r>
              <a:rPr lang="nl-NL" sz="1500" dirty="0">
                <a:latin typeface="+mn-lt"/>
              </a:rPr>
              <a:t>In deze regio’s geven zij uitvoering aan de afspraken uit het Klimaatakkoord.</a:t>
            </a:r>
          </a:p>
        </p:txBody>
      </p:sp>
      <p:sp>
        <p:nvSpPr>
          <p:cNvPr id="15" name="Tijdelijke aanduiding voor tekst 14">
            <a:extLst>
              <a:ext uri="{FF2B5EF4-FFF2-40B4-BE49-F238E27FC236}">
                <a16:creationId xmlns:a16="http://schemas.microsoft.com/office/drawing/2014/main" id="{B43F93B2-2ABE-7043-AA52-6505B4A9C1B3}"/>
              </a:ext>
            </a:extLst>
          </p:cNvPr>
          <p:cNvSpPr>
            <a:spLocks noGrp="1"/>
          </p:cNvSpPr>
          <p:nvPr>
            <p:ph type="body" sz="quarter" idx="22"/>
          </p:nvPr>
        </p:nvSpPr>
        <p:spPr>
          <a:xfrm>
            <a:off x="7257870" y="4213430"/>
            <a:ext cx="2158272" cy="2106347"/>
          </a:xfrm>
        </p:spPr>
        <p:txBody>
          <a:bodyPr>
            <a:noAutofit/>
          </a:bodyPr>
          <a:lstStyle/>
          <a:p>
            <a:pPr>
              <a:lnSpc>
                <a:spcPct val="100000"/>
              </a:lnSpc>
            </a:pPr>
            <a:r>
              <a:rPr lang="nl-NL" sz="1500" dirty="0">
                <a:latin typeface="+mn-lt"/>
              </a:rPr>
              <a:t>De </a:t>
            </a:r>
            <a:r>
              <a:rPr lang="nl-NL" sz="1500" dirty="0" err="1">
                <a:latin typeface="+mn-lt"/>
              </a:rPr>
              <a:t>RES’en</a:t>
            </a:r>
            <a:r>
              <a:rPr lang="nl-NL" sz="1500" dirty="0">
                <a:latin typeface="+mn-lt"/>
              </a:rPr>
              <a:t> 1.0 zijn medio 2021 opgeleverd. Regio’s werken nu aan de uitvoering</a:t>
            </a:r>
            <a:r>
              <a:rPr lang="nl-NL" sz="1500" dirty="0">
                <a:latin typeface="+mj-lt"/>
              </a:rPr>
              <a:t>:</a:t>
            </a:r>
            <a:r>
              <a:rPr lang="nl-NL" sz="1500" b="1" dirty="0">
                <a:latin typeface="+mj-lt"/>
              </a:rPr>
              <a:t> </a:t>
            </a:r>
            <a:r>
              <a:rPr lang="nl-NL" sz="1500" dirty="0">
                <a:latin typeface="+mn-lt"/>
              </a:rPr>
              <a:t>o.a. concretisering ambities in gebieden, verdieping, en verbreden van de afwegingen.</a:t>
            </a:r>
            <a:endParaRPr lang="nl-NL" sz="1500" b="1" dirty="0">
              <a:latin typeface="+mj-lt"/>
            </a:endParaRPr>
          </a:p>
        </p:txBody>
      </p:sp>
      <p:sp>
        <p:nvSpPr>
          <p:cNvPr id="16" name="Tijdelijke aanduiding voor tekst 15">
            <a:extLst>
              <a:ext uri="{FF2B5EF4-FFF2-40B4-BE49-F238E27FC236}">
                <a16:creationId xmlns:a16="http://schemas.microsoft.com/office/drawing/2014/main" id="{8C9D3690-943B-B34E-A787-ECA636AB2F01}"/>
              </a:ext>
            </a:extLst>
          </p:cNvPr>
          <p:cNvSpPr>
            <a:spLocks noGrp="1"/>
          </p:cNvSpPr>
          <p:nvPr>
            <p:ph type="body" sz="quarter" idx="23"/>
          </p:nvPr>
        </p:nvSpPr>
        <p:spPr>
          <a:xfrm>
            <a:off x="9416142" y="4225528"/>
            <a:ext cx="1915887" cy="1989921"/>
          </a:xfrm>
        </p:spPr>
        <p:txBody>
          <a:bodyPr>
            <a:noAutofit/>
          </a:bodyPr>
          <a:lstStyle/>
          <a:p>
            <a:pPr>
              <a:lnSpc>
                <a:spcPct val="100000"/>
              </a:lnSpc>
            </a:pPr>
            <a:r>
              <a:rPr lang="nl-NL" sz="1500" dirty="0">
                <a:latin typeface="+mn-lt"/>
              </a:rPr>
              <a:t>De regio’s hebben nu een primaire horizon tot </a:t>
            </a:r>
            <a:r>
              <a:rPr lang="nl-NL" sz="1500" b="1" dirty="0">
                <a:latin typeface="+mj-lt"/>
              </a:rPr>
              <a:t>2030</a:t>
            </a:r>
            <a:r>
              <a:rPr lang="nl-NL" sz="1500" b="1" dirty="0">
                <a:latin typeface="+mn-lt"/>
              </a:rPr>
              <a:t>.</a:t>
            </a:r>
            <a:r>
              <a:rPr lang="nl-NL" sz="1500" dirty="0">
                <a:latin typeface="+mn-lt"/>
              </a:rPr>
              <a:t> Het wordt steeds belangrijker verder te kijken naar </a:t>
            </a:r>
            <a:r>
              <a:rPr lang="nl-NL" sz="1500" b="1" dirty="0">
                <a:latin typeface="+mj-lt"/>
              </a:rPr>
              <a:t>2050</a:t>
            </a:r>
            <a:r>
              <a:rPr lang="nl-NL" sz="1500" dirty="0">
                <a:latin typeface="+mn-lt"/>
              </a:rPr>
              <a:t>. En vanuit dat perspectief stappen te zetten.  </a:t>
            </a:r>
          </a:p>
        </p:txBody>
      </p:sp>
      <p:sp>
        <p:nvSpPr>
          <p:cNvPr id="21" name="Titel 4">
            <a:extLst>
              <a:ext uri="{FF2B5EF4-FFF2-40B4-BE49-F238E27FC236}">
                <a16:creationId xmlns:a16="http://schemas.microsoft.com/office/drawing/2014/main" id="{2F57A285-2642-41B8-876D-26647B0389E1}"/>
              </a:ext>
            </a:extLst>
          </p:cNvPr>
          <p:cNvSpPr>
            <a:spLocks noGrp="1"/>
          </p:cNvSpPr>
          <p:nvPr>
            <p:ph type="title"/>
          </p:nvPr>
        </p:nvSpPr>
        <p:spPr>
          <a:xfrm>
            <a:off x="3206750" y="301625"/>
            <a:ext cx="5768975" cy="471488"/>
          </a:xfrm>
          <a:solidFill>
            <a:schemeClr val="accent1"/>
          </a:solidFill>
        </p:spPr>
        <p:txBody>
          <a:bodyPr anchor="ctr">
            <a:normAutofit/>
          </a:bodyPr>
          <a:lstStyle/>
          <a:p>
            <a:r>
              <a:rPr lang="nl-NL" b="1" dirty="0">
                <a:solidFill>
                  <a:schemeClr val="bg1"/>
                </a:solidFill>
                <a:latin typeface="+mj-lt"/>
              </a:rPr>
              <a:t>Over de </a:t>
            </a:r>
            <a:r>
              <a:rPr lang="nl-NL" b="1" dirty="0" err="1">
                <a:solidFill>
                  <a:schemeClr val="bg1"/>
                </a:solidFill>
                <a:latin typeface="+mj-lt"/>
              </a:rPr>
              <a:t>RES’en</a:t>
            </a:r>
            <a:endParaRPr lang="nl-NL" b="1" dirty="0">
              <a:solidFill>
                <a:schemeClr val="bg1"/>
              </a:solidFill>
              <a:latin typeface="+mj-lt"/>
            </a:endParaRPr>
          </a:p>
        </p:txBody>
      </p:sp>
      <p:sp>
        <p:nvSpPr>
          <p:cNvPr id="8" name="Tijdelijke aanduiding voor tekst 7">
            <a:extLst>
              <a:ext uri="{FF2B5EF4-FFF2-40B4-BE49-F238E27FC236}">
                <a16:creationId xmlns:a16="http://schemas.microsoft.com/office/drawing/2014/main" id="{E6C55161-0ACB-4667-AB59-ABA6D852AC44}"/>
              </a:ext>
            </a:extLst>
          </p:cNvPr>
          <p:cNvSpPr>
            <a:spLocks noGrp="1"/>
          </p:cNvSpPr>
          <p:nvPr>
            <p:ph type="body" sz="quarter" idx="20"/>
          </p:nvPr>
        </p:nvSpPr>
        <p:spPr>
          <a:xfrm>
            <a:off x="5067710" y="4225528"/>
            <a:ext cx="2190126" cy="2250031"/>
          </a:xfrm>
        </p:spPr>
        <p:txBody>
          <a:bodyPr>
            <a:normAutofit/>
          </a:bodyPr>
          <a:lstStyle/>
          <a:p>
            <a:pPr>
              <a:lnSpc>
                <a:spcPct val="100000"/>
              </a:lnSpc>
            </a:pPr>
            <a:r>
              <a:rPr lang="nl-NL" sz="1500" dirty="0">
                <a:latin typeface="+mn-lt"/>
              </a:rPr>
              <a:t>In de RES maken gemeenten, provincies en waterschappen continu </a:t>
            </a:r>
            <a:r>
              <a:rPr lang="nl-NL" sz="1500" b="1" dirty="0">
                <a:latin typeface="+mj-lt"/>
              </a:rPr>
              <a:t>afwegingen</a:t>
            </a:r>
            <a:r>
              <a:rPr lang="nl-NL" sz="1500" dirty="0">
                <a:latin typeface="+mn-lt"/>
              </a:rPr>
              <a:t> tussen verschillende belangen, samen met stakeholders en inwoners. </a:t>
            </a:r>
            <a:endParaRPr lang="nl-NL" sz="1500" dirty="0"/>
          </a:p>
        </p:txBody>
      </p:sp>
      <p:pic>
        <p:nvPicPr>
          <p:cNvPr id="18" name="Tijdelijke aanduiding voor afbeelding 39">
            <a:extLst>
              <a:ext uri="{FF2B5EF4-FFF2-40B4-BE49-F238E27FC236}">
                <a16:creationId xmlns:a16="http://schemas.microsoft.com/office/drawing/2014/main" id="{2CA3C608-1C68-41E2-ADCE-67C4B1551CEF}"/>
              </a:ext>
            </a:extLst>
          </p:cNvPr>
          <p:cNvPicPr>
            <a:picLocks noGrp="1" noChangeAspect="1"/>
          </p:cNvPicPr>
          <p:nvPr>
            <p:ph type="pic" sz="quarter" idx="18"/>
          </p:nvPr>
        </p:nvPicPr>
        <p:blipFill>
          <a:blip r:embed="rId6"/>
          <a:srcRect/>
          <a:stretch>
            <a:fillRect/>
          </a:stretch>
        </p:blipFill>
        <p:spPr>
          <a:xfrm>
            <a:off x="9620213" y="2201860"/>
            <a:ext cx="1474507" cy="1474507"/>
          </a:xfrm>
        </p:spPr>
      </p:pic>
      <p:pic>
        <p:nvPicPr>
          <p:cNvPr id="19" name="Tijdelijke aanduiding voor afbeelding 6">
            <a:extLst>
              <a:ext uri="{FF2B5EF4-FFF2-40B4-BE49-F238E27FC236}">
                <a16:creationId xmlns:a16="http://schemas.microsoft.com/office/drawing/2014/main" id="{F963729F-F7DD-45F3-9983-E260703E54C5}"/>
              </a:ext>
            </a:extLst>
          </p:cNvPr>
          <p:cNvPicPr>
            <a:picLocks noChangeAspect="1"/>
          </p:cNvPicPr>
          <p:nvPr/>
        </p:nvPicPr>
        <p:blipFill rotWithShape="1">
          <a:blip r:embed="rId7"/>
          <a:srcRect/>
          <a:stretch/>
        </p:blipFill>
        <p:spPr>
          <a:xfrm>
            <a:off x="7522866" y="2201860"/>
            <a:ext cx="1474507" cy="1474507"/>
          </a:xfrm>
          <a:prstGeom prst="ellipse">
            <a:avLst/>
          </a:prstGeom>
          <a:solidFill>
            <a:schemeClr val="accent2"/>
          </a:solidFill>
        </p:spPr>
      </p:pic>
    </p:spTree>
    <p:extLst>
      <p:ext uri="{BB962C8B-B14F-4D97-AF65-F5344CB8AC3E}">
        <p14:creationId xmlns:p14="http://schemas.microsoft.com/office/powerpoint/2010/main" val="104043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52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Over deze foto</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a:spcAft>
                <a:spcPts val="600"/>
              </a:spcAft>
            </a:pPr>
            <a:fld id="{63D2515C-A37A-744F-8DA2-E1C9190E5349}" type="slidenum">
              <a:rPr lang="nl-NL" smtClean="0"/>
              <a:pPr>
                <a:spcAft>
                  <a:spcPts val="600"/>
                </a:spcAft>
              </a:pPr>
              <a:t>4</a:t>
            </a:fld>
            <a:endParaRPr lang="nl-NL"/>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sz="1600" dirty="0" err="1">
                <a:solidFill>
                  <a:schemeClr val="tx2"/>
                </a:solidFill>
              </a:rPr>
              <a:t>Foto</a:t>
            </a:r>
            <a:r>
              <a:rPr lang="en-US" sz="1600" dirty="0">
                <a:solidFill>
                  <a:schemeClr val="tx2"/>
                </a:solidFill>
              </a:rPr>
              <a:t> </a:t>
            </a:r>
            <a:r>
              <a:rPr lang="en-US" sz="1600" dirty="0" err="1">
                <a:solidFill>
                  <a:schemeClr val="tx2"/>
                </a:solidFill>
              </a:rPr>
              <a:t>juli</a:t>
            </a:r>
            <a:r>
              <a:rPr lang="en-US" sz="1600" dirty="0">
                <a:solidFill>
                  <a:schemeClr val="tx2"/>
                </a:solidFill>
              </a:rPr>
              <a:t> 2022</a:t>
            </a:r>
          </a:p>
        </p:txBody>
      </p:sp>
      <p:sp>
        <p:nvSpPr>
          <p:cNvPr id="4" name="Tijdelijke aanduiding voor inhoud 3">
            <a:extLst>
              <a:ext uri="{FF2B5EF4-FFF2-40B4-BE49-F238E27FC236}">
                <a16:creationId xmlns:a16="http://schemas.microsoft.com/office/drawing/2014/main" id="{BAED81D3-0171-304C-A9EB-DF6526A630F7}"/>
              </a:ext>
            </a:extLst>
          </p:cNvPr>
          <p:cNvSpPr>
            <a:spLocks noGrp="1"/>
          </p:cNvSpPr>
          <p:nvPr>
            <p:ph idx="1"/>
          </p:nvPr>
        </p:nvSpPr>
        <p:spPr/>
        <p:txBody>
          <a:bodyPr/>
          <a:lstStyle/>
          <a:p>
            <a:r>
              <a:rPr lang="nl-NL" sz="1600" dirty="0">
                <a:latin typeface="+mn-lt"/>
              </a:rPr>
              <a:t>NPRES brengt regelmatig een foto uit om de stand van zaken van de 30 </a:t>
            </a:r>
            <a:r>
              <a:rPr lang="nl-NL" sz="1600" dirty="0" err="1">
                <a:latin typeface="+mn-lt"/>
              </a:rPr>
              <a:t>RES’en</a:t>
            </a:r>
            <a:r>
              <a:rPr lang="nl-NL" sz="1600" dirty="0">
                <a:latin typeface="+mn-lt"/>
              </a:rPr>
              <a:t> te delen en te duiden, en vooruit te kijken naar de komende periode.</a:t>
            </a:r>
          </a:p>
          <a:p>
            <a:r>
              <a:rPr lang="nl-NL" sz="1600" dirty="0">
                <a:latin typeface="+mn-lt"/>
              </a:rPr>
              <a:t>Deze foto geeft een blik op uitvoering RES 1.0. Het beeld is geaggregeerd per thema, niet regio-specifiek.</a:t>
            </a:r>
          </a:p>
          <a:p>
            <a:r>
              <a:rPr lang="nl-NL" sz="1600" dirty="0">
                <a:latin typeface="+mn-lt"/>
              </a:rPr>
              <a:t>Gebruikgemaakt van onder andere:</a:t>
            </a:r>
          </a:p>
          <a:p>
            <a:pPr lvl="1"/>
            <a:r>
              <a:rPr lang="nl-NL" sz="1600" dirty="0">
                <a:latin typeface="+mn-lt"/>
              </a:rPr>
              <a:t>Input uit de regio’s</a:t>
            </a:r>
          </a:p>
          <a:p>
            <a:pPr lvl="1"/>
            <a:r>
              <a:rPr lang="nl-NL" sz="1600" dirty="0">
                <a:latin typeface="+mn-lt"/>
              </a:rPr>
              <a:t>Input van VNG, IPO, UvW, BZK, EZK, Netbeheer NL en leden van de programmaraad </a:t>
            </a:r>
          </a:p>
          <a:p>
            <a:pPr lvl="1"/>
            <a:r>
              <a:rPr lang="nl-NL" sz="1600" dirty="0">
                <a:latin typeface="+mn-lt"/>
              </a:rPr>
              <a:t>Analyse gemeenteraadsverkiezingen VNG</a:t>
            </a:r>
          </a:p>
          <a:p>
            <a:pPr lvl="1"/>
            <a:r>
              <a:rPr lang="nl-NL" sz="1600" dirty="0">
                <a:latin typeface="+mn-lt"/>
              </a:rPr>
              <a:t>Inzichten uit gesprekken uit ‘de wereld van B’</a:t>
            </a:r>
          </a:p>
          <a:p>
            <a:endParaRPr lang="nl-NL" sz="1600" dirty="0">
              <a:latin typeface="+mn-lt"/>
            </a:endParaRPr>
          </a:p>
          <a:p>
            <a:endParaRPr lang="nl-NL" dirty="0">
              <a:latin typeface="+mn-lt"/>
            </a:endParaRPr>
          </a:p>
        </p:txBody>
      </p:sp>
      <p:pic>
        <p:nvPicPr>
          <p:cNvPr id="6" name="Afbeelding 5">
            <a:extLst>
              <a:ext uri="{FF2B5EF4-FFF2-40B4-BE49-F238E27FC236}">
                <a16:creationId xmlns:a16="http://schemas.microsoft.com/office/drawing/2014/main" id="{4FC2CF04-0092-4A57-BE22-A3B066FD6ACE}"/>
              </a:ext>
            </a:extLst>
          </p:cNvPr>
          <p:cNvPicPr>
            <a:picLocks noChangeAspect="1"/>
          </p:cNvPicPr>
          <p:nvPr/>
        </p:nvPicPr>
        <p:blipFill>
          <a:blip r:embed="rId2"/>
          <a:stretch>
            <a:fillRect/>
          </a:stretch>
        </p:blipFill>
        <p:spPr>
          <a:xfrm>
            <a:off x="6812051" y="1334365"/>
            <a:ext cx="3993160" cy="4661543"/>
          </a:xfrm>
          <a:prstGeom prst="rect">
            <a:avLst/>
          </a:prstGeom>
        </p:spPr>
      </p:pic>
    </p:spTree>
    <p:extLst>
      <p:ext uri="{BB962C8B-B14F-4D97-AF65-F5344CB8AC3E}">
        <p14:creationId xmlns:p14="http://schemas.microsoft.com/office/powerpoint/2010/main" val="35657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2534478" y="296864"/>
            <a:ext cx="7185991" cy="468312"/>
          </a:xfrm>
          <a:solidFill>
            <a:schemeClr val="accent1"/>
          </a:solidFill>
        </p:spPr>
        <p:txBody>
          <a:bodyPr>
            <a:noAutofit/>
          </a:bodyPr>
          <a:lstStyle/>
          <a:p>
            <a:r>
              <a:rPr lang="nl-NL" dirty="0">
                <a:solidFill>
                  <a:schemeClr val="bg1"/>
                </a:solidFill>
              </a:rPr>
              <a:t>Deel I – Stand van zaken</a:t>
            </a:r>
          </a:p>
        </p:txBody>
      </p:sp>
      <p:sp>
        <p:nvSpPr>
          <p:cNvPr id="8" name="Slide Number Placeholder 5">
            <a:extLst>
              <a:ext uri="{FF2B5EF4-FFF2-40B4-BE49-F238E27FC236}">
                <a16:creationId xmlns:a16="http://schemas.microsoft.com/office/drawing/2014/main" id="{158A570D-84A2-464E-A899-A599C7B34A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nl-NL" sz="800" b="0" i="0" u="none" strike="noStrike" kern="1200" cap="none" spc="0" normalizeH="0" baseline="0" noProof="0" dirty="0">
              <a:ln>
                <a:noFill/>
              </a:ln>
              <a:solidFill>
                <a:srgbClr val="1D344D"/>
              </a:solidFill>
              <a:effectLst/>
              <a:uLnTx/>
              <a:uFillTx/>
            </a:endParaRPr>
          </a:p>
        </p:txBody>
      </p:sp>
      <p:sp>
        <p:nvSpPr>
          <p:cNvPr id="7" name="Tekstvak 6">
            <a:extLst>
              <a:ext uri="{FF2B5EF4-FFF2-40B4-BE49-F238E27FC236}">
                <a16:creationId xmlns:a16="http://schemas.microsoft.com/office/drawing/2014/main" id="{AB013D1A-A695-564E-8532-1D192D4518C0}"/>
              </a:ext>
            </a:extLst>
          </p:cNvPr>
          <p:cNvSpPr txBox="1"/>
          <p:nvPr/>
        </p:nvSpPr>
        <p:spPr>
          <a:xfrm>
            <a:off x="3045460" y="4948594"/>
            <a:ext cx="6101080" cy="954107"/>
          </a:xfrm>
          <a:prstGeom prst="rect">
            <a:avLst/>
          </a:prstGeom>
          <a:noFill/>
        </p:spPr>
        <p:txBody>
          <a:bodyPr wrap="square">
            <a:spAutoFit/>
          </a:bodyPr>
          <a:lstStyle/>
          <a:p>
            <a:pPr>
              <a:buClr>
                <a:schemeClr val="bg2">
                  <a:lumMod val="50000"/>
                </a:schemeClr>
              </a:buClr>
            </a:pPr>
            <a:r>
              <a:rPr lang="nl-NL" sz="1400" i="1" dirty="0">
                <a:solidFill>
                  <a:schemeClr val="bg1"/>
                </a:solidFill>
              </a:rPr>
              <a:t>In dit deel van de foto geeft NP RES een beeld van de stand van zaken in de RES-regio’s. De informatie is vooral gebaseerd op de </a:t>
            </a:r>
            <a:r>
              <a:rPr lang="nl-NL" sz="1400" i="1" dirty="0" err="1">
                <a:solidFill>
                  <a:schemeClr val="bg1"/>
                </a:solidFill>
              </a:rPr>
              <a:t>quickscan</a:t>
            </a:r>
            <a:r>
              <a:rPr lang="nl-NL" sz="1400" i="1" dirty="0">
                <a:solidFill>
                  <a:schemeClr val="bg1"/>
                </a:solidFill>
              </a:rPr>
              <a:t> die de regio’s hebben ingevuld en de regiogesprekken die zijn gevoerd met de regio’s. </a:t>
            </a:r>
          </a:p>
          <a:p>
            <a:pPr>
              <a:buClr>
                <a:schemeClr val="bg2">
                  <a:lumMod val="50000"/>
                </a:schemeClr>
              </a:buClr>
            </a:pPr>
            <a:r>
              <a:rPr lang="nl-NL" sz="1400" i="1" dirty="0">
                <a:solidFill>
                  <a:schemeClr val="bg1"/>
                </a:solidFill>
              </a:rPr>
              <a:t>De hier weergegeven stand van zaken is een momentopname (mei 2022).</a:t>
            </a:r>
          </a:p>
        </p:txBody>
      </p:sp>
      <p:pic>
        <p:nvPicPr>
          <p:cNvPr id="3" name="Afbeelding 2" descr="Afbeelding met tekst&#10;&#10;Automatisch gegenereerde beschrijving">
            <a:extLst>
              <a:ext uri="{FF2B5EF4-FFF2-40B4-BE49-F238E27FC236}">
                <a16:creationId xmlns:a16="http://schemas.microsoft.com/office/drawing/2014/main" id="{1DBFB140-3A3D-B649-8E12-D9458B2289D2}"/>
              </a:ext>
            </a:extLst>
          </p:cNvPr>
          <p:cNvPicPr>
            <a:picLocks noChangeAspect="1"/>
          </p:cNvPicPr>
          <p:nvPr/>
        </p:nvPicPr>
        <p:blipFill>
          <a:blip r:embed="rId3"/>
          <a:stretch>
            <a:fillRect/>
          </a:stretch>
        </p:blipFill>
        <p:spPr>
          <a:xfrm>
            <a:off x="2262915" y="1115509"/>
            <a:ext cx="7666170" cy="3833085"/>
          </a:xfrm>
          <a:prstGeom prst="rect">
            <a:avLst/>
          </a:prstGeom>
        </p:spPr>
      </p:pic>
    </p:spTree>
    <p:extLst>
      <p:ext uri="{BB962C8B-B14F-4D97-AF65-F5344CB8AC3E}">
        <p14:creationId xmlns:p14="http://schemas.microsoft.com/office/powerpoint/2010/main" val="261648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3079024" y="304800"/>
            <a:ext cx="6033952" cy="447675"/>
          </a:xfrm>
          <a:solidFill>
            <a:schemeClr val="accent1"/>
          </a:solidFill>
        </p:spPr>
        <p:txBody>
          <a:bodyPr>
            <a:normAutofit/>
          </a:bodyPr>
          <a:lstStyle/>
          <a:p>
            <a:r>
              <a:rPr lang="nl-NL" dirty="0">
                <a:solidFill>
                  <a:schemeClr val="bg1"/>
                </a:solidFill>
              </a:rPr>
              <a:t>Deel I</a:t>
            </a:r>
          </a:p>
        </p:txBody>
      </p:sp>
      <p:sp>
        <p:nvSpPr>
          <p:cNvPr id="4" name="Slide Number Placeholder 5">
            <a:extLst>
              <a:ext uri="{FF2B5EF4-FFF2-40B4-BE49-F238E27FC236}">
                <a16:creationId xmlns:a16="http://schemas.microsoft.com/office/drawing/2014/main" id="{7F9E4AEC-27FE-7640-98F3-AE2A7FBC0666}"/>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nl-NL" sz="800" b="0" i="0" u="none" strike="noStrike" kern="1200" cap="none" spc="0" normalizeH="0" baseline="0" noProof="0" dirty="0">
              <a:ln>
                <a:noFill/>
              </a:ln>
              <a:solidFill>
                <a:srgbClr val="1D344D"/>
              </a:solidFill>
              <a:effectLst/>
              <a:uLnTx/>
              <a:uFillTx/>
            </a:endParaRPr>
          </a:p>
        </p:txBody>
      </p:sp>
      <p:pic>
        <p:nvPicPr>
          <p:cNvPr id="7" name="Picture 6">
            <a:extLst>
              <a:ext uri="{FF2B5EF4-FFF2-40B4-BE49-F238E27FC236}">
                <a16:creationId xmlns:a16="http://schemas.microsoft.com/office/drawing/2014/main" id="{FDDA46C7-0F62-4417-AD6F-7BF9506611AA}"/>
              </a:ext>
            </a:extLst>
          </p:cNvPr>
          <p:cNvPicPr>
            <a:picLocks noChangeAspect="1"/>
          </p:cNvPicPr>
          <p:nvPr/>
        </p:nvPicPr>
        <p:blipFill>
          <a:blip r:embed="rId3"/>
          <a:stretch>
            <a:fillRect/>
          </a:stretch>
        </p:blipFill>
        <p:spPr>
          <a:xfrm>
            <a:off x="8002212" y="1297608"/>
            <a:ext cx="3775030" cy="970589"/>
          </a:xfrm>
          <a:prstGeom prst="rect">
            <a:avLst/>
          </a:prstGeom>
        </p:spPr>
      </p:pic>
      <p:pic>
        <p:nvPicPr>
          <p:cNvPr id="9" name="Picture 8">
            <a:extLst>
              <a:ext uri="{FF2B5EF4-FFF2-40B4-BE49-F238E27FC236}">
                <a16:creationId xmlns:a16="http://schemas.microsoft.com/office/drawing/2014/main" id="{C183289C-D869-4A9B-AC96-ED72A67D11AF}"/>
              </a:ext>
            </a:extLst>
          </p:cNvPr>
          <p:cNvPicPr>
            <a:picLocks noChangeAspect="1"/>
          </p:cNvPicPr>
          <p:nvPr/>
        </p:nvPicPr>
        <p:blipFill>
          <a:blip r:embed="rId4"/>
          <a:stretch>
            <a:fillRect/>
          </a:stretch>
        </p:blipFill>
        <p:spPr>
          <a:xfrm>
            <a:off x="4228083" y="5040446"/>
            <a:ext cx="6430440" cy="1044218"/>
          </a:xfrm>
          <a:prstGeom prst="rect">
            <a:avLst/>
          </a:prstGeom>
        </p:spPr>
      </p:pic>
      <p:pic>
        <p:nvPicPr>
          <p:cNvPr id="14" name="Picture 13">
            <a:extLst>
              <a:ext uri="{FF2B5EF4-FFF2-40B4-BE49-F238E27FC236}">
                <a16:creationId xmlns:a16="http://schemas.microsoft.com/office/drawing/2014/main" id="{76ADF176-3BB8-47F6-9690-ED3CA5D30BFC}"/>
              </a:ext>
            </a:extLst>
          </p:cNvPr>
          <p:cNvPicPr>
            <a:picLocks noChangeAspect="1"/>
          </p:cNvPicPr>
          <p:nvPr/>
        </p:nvPicPr>
        <p:blipFill>
          <a:blip r:embed="rId5"/>
          <a:stretch>
            <a:fillRect/>
          </a:stretch>
        </p:blipFill>
        <p:spPr>
          <a:xfrm rot="20645865">
            <a:off x="759530" y="2503414"/>
            <a:ext cx="2931745" cy="1139383"/>
          </a:xfrm>
          <a:prstGeom prst="rect">
            <a:avLst/>
          </a:prstGeom>
        </p:spPr>
      </p:pic>
      <p:pic>
        <p:nvPicPr>
          <p:cNvPr id="15" name="Picture 2">
            <a:extLst>
              <a:ext uri="{FF2B5EF4-FFF2-40B4-BE49-F238E27FC236}">
                <a16:creationId xmlns:a16="http://schemas.microsoft.com/office/drawing/2014/main" id="{9C3F88C7-89B4-45CC-86D5-1298399EAB0F}"/>
              </a:ext>
            </a:extLst>
          </p:cNvPr>
          <p:cNvPicPr>
            <a:picLocks noChangeAspect="1"/>
          </p:cNvPicPr>
          <p:nvPr/>
        </p:nvPicPr>
        <p:blipFill>
          <a:blip r:embed="rId6"/>
          <a:stretch>
            <a:fillRect/>
          </a:stretch>
        </p:blipFill>
        <p:spPr>
          <a:xfrm>
            <a:off x="477651" y="4718578"/>
            <a:ext cx="3110347" cy="1219370"/>
          </a:xfrm>
          <a:prstGeom prst="rect">
            <a:avLst/>
          </a:prstGeom>
        </p:spPr>
      </p:pic>
      <p:pic>
        <p:nvPicPr>
          <p:cNvPr id="8" name="Afbeelding 7">
            <a:extLst>
              <a:ext uri="{FF2B5EF4-FFF2-40B4-BE49-F238E27FC236}">
                <a16:creationId xmlns:a16="http://schemas.microsoft.com/office/drawing/2014/main" id="{D9E50751-1267-865F-28F8-82B3A30D31D3}"/>
              </a:ext>
            </a:extLst>
          </p:cNvPr>
          <p:cNvPicPr>
            <a:picLocks noChangeAspect="1"/>
          </p:cNvPicPr>
          <p:nvPr/>
        </p:nvPicPr>
        <p:blipFill>
          <a:blip r:embed="rId7"/>
          <a:stretch>
            <a:fillRect/>
          </a:stretch>
        </p:blipFill>
        <p:spPr>
          <a:xfrm rot="637798">
            <a:off x="7446266" y="2660200"/>
            <a:ext cx="4396973" cy="1578251"/>
          </a:xfrm>
          <a:prstGeom prst="rect">
            <a:avLst/>
          </a:prstGeom>
        </p:spPr>
      </p:pic>
      <p:pic>
        <p:nvPicPr>
          <p:cNvPr id="11" name="Afbeelding 10">
            <a:extLst>
              <a:ext uri="{FF2B5EF4-FFF2-40B4-BE49-F238E27FC236}">
                <a16:creationId xmlns:a16="http://schemas.microsoft.com/office/drawing/2014/main" id="{D4E3866C-29EE-6EC0-845A-CFFD62C0E61E}"/>
              </a:ext>
            </a:extLst>
          </p:cNvPr>
          <p:cNvPicPr>
            <a:picLocks noChangeAspect="1"/>
          </p:cNvPicPr>
          <p:nvPr/>
        </p:nvPicPr>
        <p:blipFill>
          <a:blip r:embed="rId8"/>
          <a:stretch>
            <a:fillRect/>
          </a:stretch>
        </p:blipFill>
        <p:spPr>
          <a:xfrm>
            <a:off x="793336" y="1178425"/>
            <a:ext cx="4024392" cy="815231"/>
          </a:xfrm>
          <a:prstGeom prst="rect">
            <a:avLst/>
          </a:prstGeom>
        </p:spPr>
      </p:pic>
      <p:pic>
        <p:nvPicPr>
          <p:cNvPr id="3" name="Afbeelding 2">
            <a:extLst>
              <a:ext uri="{FF2B5EF4-FFF2-40B4-BE49-F238E27FC236}">
                <a16:creationId xmlns:a16="http://schemas.microsoft.com/office/drawing/2014/main" id="{7C8851CC-8301-496E-1B23-D5751A9971FD}"/>
              </a:ext>
            </a:extLst>
          </p:cNvPr>
          <p:cNvPicPr>
            <a:picLocks noChangeAspect="1"/>
          </p:cNvPicPr>
          <p:nvPr/>
        </p:nvPicPr>
        <p:blipFill>
          <a:blip r:embed="rId9"/>
          <a:stretch>
            <a:fillRect/>
          </a:stretch>
        </p:blipFill>
        <p:spPr>
          <a:xfrm>
            <a:off x="2628319" y="3565417"/>
            <a:ext cx="4710109" cy="840524"/>
          </a:xfrm>
          <a:prstGeom prst="rect">
            <a:avLst/>
          </a:prstGeom>
        </p:spPr>
      </p:pic>
      <p:pic>
        <p:nvPicPr>
          <p:cNvPr id="10" name="Afbeelding 9">
            <a:extLst>
              <a:ext uri="{FF2B5EF4-FFF2-40B4-BE49-F238E27FC236}">
                <a16:creationId xmlns:a16="http://schemas.microsoft.com/office/drawing/2014/main" id="{7DFA7077-633A-9337-7EE7-80FD3B1C754B}"/>
              </a:ext>
            </a:extLst>
          </p:cNvPr>
          <p:cNvPicPr>
            <a:picLocks noChangeAspect="1"/>
          </p:cNvPicPr>
          <p:nvPr/>
        </p:nvPicPr>
        <p:blipFill>
          <a:blip r:embed="rId10"/>
          <a:stretch>
            <a:fillRect/>
          </a:stretch>
        </p:blipFill>
        <p:spPr>
          <a:xfrm>
            <a:off x="3856585" y="1758867"/>
            <a:ext cx="3971791" cy="954812"/>
          </a:xfrm>
          <a:prstGeom prst="rect">
            <a:avLst/>
          </a:prstGeom>
        </p:spPr>
      </p:pic>
    </p:spTree>
    <p:extLst>
      <p:ext uri="{BB962C8B-B14F-4D97-AF65-F5344CB8AC3E}">
        <p14:creationId xmlns:p14="http://schemas.microsoft.com/office/powerpoint/2010/main" val="65609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AF74D55-DECC-4D73-BB2C-BEF0B213C1CE}"/>
              </a:ext>
            </a:extLst>
          </p:cNvPr>
          <p:cNvPicPr>
            <a:picLocks noChangeAspect="1"/>
          </p:cNvPicPr>
          <p:nvPr/>
        </p:nvPicPr>
        <p:blipFill>
          <a:blip r:embed="rId3"/>
          <a:stretch>
            <a:fillRect/>
          </a:stretch>
        </p:blipFill>
        <p:spPr>
          <a:xfrm>
            <a:off x="6812051" y="1334365"/>
            <a:ext cx="3993160" cy="4661543"/>
          </a:xfrm>
          <a:prstGeom prst="rect">
            <a:avLst/>
          </a:prstGeom>
        </p:spPr>
      </p:pic>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xfrm>
            <a:off x="2479040" y="296864"/>
            <a:ext cx="7213600" cy="468312"/>
          </a:xfrm>
          <a:solidFill>
            <a:schemeClr val="accent1"/>
          </a:solidFill>
        </p:spPr>
        <p:txBody>
          <a:bodyPr>
            <a:noAutofit/>
          </a:bodyPr>
          <a:lstStyle/>
          <a:p>
            <a:r>
              <a:rPr lang="nl-NL" dirty="0">
                <a:solidFill>
                  <a:schemeClr val="bg1"/>
                </a:solidFill>
              </a:rPr>
              <a:t>Algemeen</a:t>
            </a:r>
            <a:endParaRPr lang="nl-NL" sz="1200" dirty="0">
              <a:solidFill>
                <a:schemeClr val="bg1"/>
              </a:solidFill>
            </a:endParaRPr>
          </a:p>
        </p:txBody>
      </p:sp>
      <p:sp>
        <p:nvSpPr>
          <p:cNvPr id="13" name="Slide Number Placeholder 5">
            <a:extLst>
              <a:ext uri="{FF2B5EF4-FFF2-40B4-BE49-F238E27FC236}">
                <a16:creationId xmlns:a16="http://schemas.microsoft.com/office/drawing/2014/main" id="{9B5686E1-5D67-A944-B864-928763880B8C}"/>
              </a:ext>
            </a:extLst>
          </p:cNvPr>
          <p:cNvSpPr>
            <a:spLocks noGrp="1"/>
          </p:cNvSpPr>
          <p:nvPr>
            <p:ph type="sldNum" sz="quarter" idx="12"/>
          </p:nvPr>
        </p:nvSpPr>
        <p:spPr>
          <a:xfrm>
            <a:off x="11496674" y="6463929"/>
            <a:ext cx="4353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nl-NL" sz="800" b="0" i="0" u="none" strike="noStrike" kern="1200" cap="none" spc="0" normalizeH="0" baseline="0" noProof="0" dirty="0">
              <a:ln>
                <a:noFill/>
              </a:ln>
              <a:solidFill>
                <a:srgbClr val="1D344D"/>
              </a:solidFill>
              <a:effectLst/>
              <a:uLnTx/>
              <a:uFillTx/>
            </a:endParaRPr>
          </a:p>
        </p:txBody>
      </p:sp>
      <p:sp>
        <p:nvSpPr>
          <p:cNvPr id="6" name="Tijdelijke aanduiding voor inhoud 3">
            <a:extLst>
              <a:ext uri="{FF2B5EF4-FFF2-40B4-BE49-F238E27FC236}">
                <a16:creationId xmlns:a16="http://schemas.microsoft.com/office/drawing/2014/main" id="{3310F8E6-D17F-42E7-8DA9-062A5A93FBDB}"/>
              </a:ext>
            </a:extLst>
          </p:cNvPr>
          <p:cNvSpPr>
            <a:spLocks noGrp="1"/>
          </p:cNvSpPr>
          <p:nvPr>
            <p:ph idx="1"/>
          </p:nvPr>
        </p:nvSpPr>
        <p:spPr>
          <a:xfrm>
            <a:off x="695326" y="1323793"/>
            <a:ext cx="5218458" cy="4689381"/>
          </a:xfrm>
        </p:spPr>
        <p:txBody>
          <a:bodyPr>
            <a:noAutofit/>
          </a:bodyPr>
          <a:lstStyle/>
          <a:p>
            <a:pPr>
              <a:buClr>
                <a:schemeClr val="bg2">
                  <a:lumMod val="50000"/>
                </a:schemeClr>
              </a:buClr>
            </a:pPr>
            <a:r>
              <a:rPr lang="nl-NL" dirty="0"/>
              <a:t>De RES-regio’s zijn </a:t>
            </a:r>
            <a:r>
              <a:rPr lang="nl-NL" dirty="0">
                <a:solidFill>
                  <a:schemeClr val="tx2"/>
                </a:solidFill>
              </a:rPr>
              <a:t>verder gegaan na de RES 1.0: de samenwerkingen worden voortgezet, en de RES-doelen </a:t>
            </a:r>
            <a:r>
              <a:rPr lang="nl-NL" dirty="0"/>
              <a:t>zijn op veruit de meeste plekken onveranderd.</a:t>
            </a:r>
          </a:p>
          <a:p>
            <a:pPr>
              <a:buClr>
                <a:schemeClr val="bg2">
                  <a:lumMod val="50000"/>
                </a:schemeClr>
              </a:buClr>
            </a:pPr>
            <a:r>
              <a:rPr lang="nl-NL" dirty="0"/>
              <a:t>Er is intensief toegewerkt naar RES 1.0. Wel lijkt de voortgang </a:t>
            </a:r>
            <a:r>
              <a:rPr lang="nl-NL" dirty="0">
                <a:solidFill>
                  <a:schemeClr val="tx2"/>
                </a:solidFill>
              </a:rPr>
              <a:t>in veel regio’s de afgelopen maanden beperkter dan de periode daarvoor. </a:t>
            </a:r>
          </a:p>
          <a:p>
            <a:pPr>
              <a:buClr>
                <a:schemeClr val="bg2">
                  <a:lumMod val="50000"/>
                </a:schemeClr>
              </a:buClr>
            </a:pPr>
            <a:r>
              <a:rPr lang="nl-NL" dirty="0">
                <a:solidFill>
                  <a:schemeClr val="tx2"/>
                </a:solidFill>
              </a:rPr>
              <a:t>Een van de oorzaken is dat er een afbouw plaatsgevonden in de bezetting van verschillende RES-organisaties. Deels vanwege overheveling van RES-uitvoering van regio’s naar gemeenten, en deels </a:t>
            </a:r>
            <a:r>
              <a:rPr lang="nl-NL" dirty="0"/>
              <a:t>omdat er lange tijd geen financiële zekerheid was over de RES-ondersteuning. Opnieuw opbouwen kost tijd, o.a. vanwege de krappe arbeidsmarkt.</a:t>
            </a:r>
          </a:p>
          <a:p>
            <a:pPr>
              <a:buClr>
                <a:schemeClr val="bg2">
                  <a:lumMod val="50000"/>
                </a:schemeClr>
              </a:buClr>
            </a:pPr>
            <a:r>
              <a:rPr lang="nl-NL" dirty="0"/>
              <a:t>Daarnaast was het door de gemeentelijke verkiezingen een tijd ingewikkeld om besluiten te nemen. De verwachting is dat de komst van nieuwe bestuurders en volksvertegenwoordigers weer voor versnelling zal zorgen.</a:t>
            </a:r>
          </a:p>
        </p:txBody>
      </p:sp>
    </p:spTree>
    <p:extLst>
      <p:ext uri="{BB962C8B-B14F-4D97-AF65-F5344CB8AC3E}">
        <p14:creationId xmlns:p14="http://schemas.microsoft.com/office/powerpoint/2010/main" val="2391288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3">
            <a:extLst>
              <a:ext uri="{FF2B5EF4-FFF2-40B4-BE49-F238E27FC236}">
                <a16:creationId xmlns:a16="http://schemas.microsoft.com/office/drawing/2014/main" id="{E5760CBC-E17D-0A49-B954-5525F825A98B}"/>
              </a:ext>
            </a:extLst>
          </p:cNvPr>
          <p:cNvSpPr txBox="1">
            <a:spLocks/>
          </p:cNvSpPr>
          <p:nvPr/>
        </p:nvSpPr>
        <p:spPr>
          <a:xfrm>
            <a:off x="695325" y="1948760"/>
            <a:ext cx="4927787" cy="4366840"/>
          </a:xfrm>
          <a:prstGeom prst="rect">
            <a:avLst/>
          </a:prstGeom>
        </p:spPr>
        <p:txBody>
          <a:bodyPr vert="horz" lIns="0" tIns="0" rIns="0" bIns="0" numCol="1" rtlCol="0" anchor="t">
            <a:noAutofit/>
          </a:bodyPr>
          <a:lstStyle>
            <a:lvl1pPr marL="177800" indent="-177800" algn="l" defTabSz="914400" rtl="0" eaLnBrk="1" latinLnBrk="0" hangingPunct="1">
              <a:lnSpc>
                <a:spcPct val="100000"/>
              </a:lnSpc>
              <a:spcBef>
                <a:spcPts val="1000"/>
              </a:spcBef>
              <a:buClr>
                <a:schemeClr val="accent3"/>
              </a:buClr>
              <a:buFont typeface="Arial" panose="020B0604020202020204" pitchFamily="34" charset="0"/>
              <a:buChar char="•"/>
              <a:defRPr lang="en-US" sz="14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93713" indent="-182563" algn="l" defTabSz="914400" rtl="0" eaLnBrk="1" latinLnBrk="0" hangingPunct="1">
              <a:lnSpc>
                <a:spcPct val="100000"/>
              </a:lnSpc>
              <a:spcBef>
                <a:spcPts val="500"/>
              </a:spcBef>
              <a:buClr>
                <a:schemeClr val="accent3"/>
              </a:buClr>
              <a:buFont typeface="Arial" panose="020B0604020202020204" pitchFamily="34" charset="0"/>
              <a:buChar char="•"/>
              <a:defRPr lang="en-US" sz="12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04863" indent="-177800" algn="l" defTabSz="914400" rtl="0" eaLnBrk="1" latinLnBrk="0" hangingPunct="1">
              <a:lnSpc>
                <a:spcPct val="100000"/>
              </a:lnSpc>
              <a:spcBef>
                <a:spcPts val="500"/>
              </a:spcBef>
              <a:buClr>
                <a:schemeClr val="accent3"/>
              </a:buClr>
              <a:buFont typeface="Arial" panose="020B0604020202020204" pitchFamily="34" charset="0"/>
              <a:buChar char="•"/>
              <a:defRPr lang="en-US" sz="110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35050" indent="-180975"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260475" indent="-144463" algn="l" defTabSz="914400" rtl="0" eaLnBrk="1" latinLnBrk="0" hangingPunct="1">
              <a:lnSpc>
                <a:spcPct val="100000"/>
              </a:lnSpc>
              <a:spcBef>
                <a:spcPts val="500"/>
              </a:spcBef>
              <a:buClr>
                <a:schemeClr val="accent3"/>
              </a:buClr>
              <a:buFont typeface="Arial" panose="020B0604020202020204" pitchFamily="34" charset="0"/>
              <a:buChar char="•"/>
              <a:defRPr lang="en-US" sz="1050" b="0" i="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300" dirty="0">
                <a:solidFill>
                  <a:srgbClr val="12395F"/>
                </a:solidFill>
              </a:rPr>
              <a:t>De totale biedingen van alle </a:t>
            </a:r>
            <a:r>
              <a:rPr lang="nl-NL" sz="1300" dirty="0" err="1">
                <a:solidFill>
                  <a:srgbClr val="12395F"/>
                </a:solidFill>
              </a:rPr>
              <a:t>RES’en</a:t>
            </a:r>
            <a:r>
              <a:rPr lang="nl-NL" sz="1300" dirty="0">
                <a:solidFill>
                  <a:srgbClr val="12395F"/>
                </a:solidFill>
              </a:rPr>
              <a:t> tellen op tot ver boven 35 </a:t>
            </a:r>
            <a:r>
              <a:rPr lang="nl-NL" sz="1300" dirty="0" err="1">
                <a:solidFill>
                  <a:srgbClr val="12395F"/>
                </a:solidFill>
              </a:rPr>
              <a:t>TWh</a:t>
            </a:r>
            <a:r>
              <a:rPr lang="nl-NL" sz="1300" dirty="0">
                <a:solidFill>
                  <a:srgbClr val="12395F"/>
                </a:solidFill>
              </a:rPr>
              <a:t>. De RES-biedingen zijn in veel regio’s op dit moment (nog) onveranderd sinds de RES 1.0. </a:t>
            </a:r>
            <a:r>
              <a:rPr lang="nl-NL" sz="1300" dirty="0">
                <a:solidFill>
                  <a:srgbClr val="12395F"/>
                </a:solidFill>
                <a:latin typeface="Open Sans Light"/>
                <a:ea typeface="Open Sans Light"/>
                <a:cs typeface="Open Sans Light"/>
              </a:rPr>
              <a:t>Wel zijn er zorgen over de tijdige realiseerbaarheid van een gedeelte van de biedingen. </a:t>
            </a:r>
          </a:p>
          <a:p>
            <a:r>
              <a:rPr lang="nl-NL" sz="1300" dirty="0">
                <a:solidFill>
                  <a:schemeClr val="tx2"/>
                </a:solidFill>
                <a:ea typeface="Calibri" panose="020F0502020204030204" pitchFamily="34" charset="0"/>
                <a:cs typeface="Arial" panose="020B0604020202020204" pitchFamily="34" charset="0"/>
              </a:rPr>
              <a:t>Een aantal regio’s geeft aan niet alle vergunningen </a:t>
            </a:r>
            <a:r>
              <a:rPr lang="nl-NL" sz="1300" dirty="0">
                <a:ea typeface="Calibri" panose="020F0502020204030204" pitchFamily="34" charset="0"/>
                <a:cs typeface="Arial" panose="020B0604020202020204" pitchFamily="34" charset="0"/>
              </a:rPr>
              <a:t>op tijd te kunnen verlenen voor 2025. Of daarmee ook de 35 </a:t>
            </a:r>
            <a:r>
              <a:rPr lang="nl-NL" sz="1300" dirty="0" err="1">
                <a:ea typeface="Calibri" panose="020F0502020204030204" pitchFamily="34" charset="0"/>
                <a:cs typeface="Arial" panose="020B0604020202020204" pitchFamily="34" charset="0"/>
              </a:rPr>
              <a:t>TWh</a:t>
            </a:r>
            <a:r>
              <a:rPr lang="nl-NL" sz="1300" dirty="0">
                <a:ea typeface="Calibri" panose="020F0502020204030204" pitchFamily="34" charset="0"/>
                <a:cs typeface="Arial" panose="020B0604020202020204" pitchFamily="34" charset="0"/>
              </a:rPr>
              <a:t> in gevaar komt is nog niet bekend.</a:t>
            </a:r>
          </a:p>
          <a:p>
            <a:r>
              <a:rPr lang="nl-NL" sz="1300" dirty="0">
                <a:ea typeface="Calibri" panose="020F0502020204030204" pitchFamily="34" charset="0"/>
                <a:cs typeface="Arial" panose="020B0604020202020204" pitchFamily="34" charset="0"/>
              </a:rPr>
              <a:t>Eind 2022 brengt PBL de RES Monitor 2022 uit. Deze zal meer inzicht geven in de precieze voortgang van de realisatie.</a:t>
            </a:r>
            <a:endParaRPr lang="nl-NL" sz="1300" strike="sngStrike" dirty="0">
              <a:ea typeface="Calibri" panose="020F0502020204030204" pitchFamily="34" charset="0"/>
              <a:cs typeface="Arial" panose="020B0604020202020204" pitchFamily="34" charset="0"/>
            </a:endParaRPr>
          </a:p>
          <a:p>
            <a:r>
              <a:rPr lang="nl-NL" sz="1300" dirty="0">
                <a:solidFill>
                  <a:schemeClr val="tx2"/>
                </a:solidFill>
                <a:latin typeface="Open Sans Light"/>
                <a:ea typeface="Open Sans Light"/>
                <a:cs typeface="Open Sans Light"/>
              </a:rPr>
              <a:t>De grote netcongestie heeft effect op de realisatie van projecten, en daarnaast ook op het draagvlak en beeldvorming binnen regio’s. Dit vraagt om slimme oplossingen om het net beter te benutten, prioritering en het maken van keuzes, soms inclusief een afweging tussen opwek en industrie, wonen, etc. </a:t>
            </a:r>
            <a:endParaRPr lang="nl-NL" sz="1300" dirty="0">
              <a:solidFill>
                <a:srgbClr val="FF0000"/>
              </a:solidFill>
              <a:latin typeface="Open Sans Light"/>
              <a:ea typeface="Open Sans Light"/>
              <a:cs typeface="Open Sans Light"/>
            </a:endParaRPr>
          </a:p>
          <a:p>
            <a:r>
              <a:rPr lang="nl-NL" sz="1300" dirty="0">
                <a:solidFill>
                  <a:schemeClr val="tx2"/>
                </a:solidFill>
              </a:rPr>
              <a:t>Ook het Nevele-arrest zorgt voor onzekerheid. Ongeveer de helft van de regio’s verwacht vertraging vanwege deze uitspraak, ook al is de precieze impact van het arrest nog niet overal duidelijk. </a:t>
            </a:r>
          </a:p>
          <a:p>
            <a:r>
              <a:rPr lang="nl-NL" sz="1300" dirty="0">
                <a:solidFill>
                  <a:schemeClr val="tx2"/>
                </a:solidFill>
              </a:rPr>
              <a:t>De regio’s werken actief door aan deze uitdagingen.</a:t>
            </a:r>
          </a:p>
          <a:p>
            <a:endParaRPr lang="nl-NL" sz="1300" dirty="0"/>
          </a:p>
        </p:txBody>
      </p:sp>
      <p:sp>
        <p:nvSpPr>
          <p:cNvPr id="5" name="Titel 4">
            <a:extLst>
              <a:ext uri="{FF2B5EF4-FFF2-40B4-BE49-F238E27FC236}">
                <a16:creationId xmlns:a16="http://schemas.microsoft.com/office/drawing/2014/main" id="{C2B6602E-4526-014F-AB1C-3EEF565D9937}"/>
              </a:ext>
            </a:extLst>
          </p:cNvPr>
          <p:cNvSpPr>
            <a:spLocks noGrp="1"/>
          </p:cNvSpPr>
          <p:nvPr>
            <p:ph type="title"/>
          </p:nvPr>
        </p:nvSpPr>
        <p:spPr>
          <a:solidFill>
            <a:schemeClr val="accent1"/>
          </a:solidFill>
        </p:spPr>
        <p:txBody>
          <a:bodyPr anchor="ctr">
            <a:normAutofit/>
          </a:bodyPr>
          <a:lstStyle/>
          <a:p>
            <a:r>
              <a:rPr lang="nl-NL" dirty="0">
                <a:solidFill>
                  <a:schemeClr val="bg1"/>
                </a:solidFill>
              </a:rPr>
              <a:t>Voortgang uitvoering RES 1.0</a:t>
            </a:r>
          </a:p>
        </p:txBody>
      </p:sp>
      <p:sp>
        <p:nvSpPr>
          <p:cNvPr id="16" name="Slide Number Placeholder 5">
            <a:extLst>
              <a:ext uri="{FF2B5EF4-FFF2-40B4-BE49-F238E27FC236}">
                <a16:creationId xmlns:a16="http://schemas.microsoft.com/office/drawing/2014/main" id="{A6859207-D6DD-4F60-BC56-023AA7461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nl-NL" sz="800" b="0" i="0" u="none" strike="noStrike" kern="1200" cap="none" spc="0" normalizeH="0" baseline="0" noProof="0" dirty="0">
              <a:ln>
                <a:noFill/>
              </a:ln>
              <a:solidFill>
                <a:srgbClr val="1D344D"/>
              </a:solidFill>
              <a:effectLst/>
              <a:uLnTx/>
              <a:uFillTx/>
            </a:endParaRPr>
          </a:p>
        </p:txBody>
      </p:sp>
      <p:sp>
        <p:nvSpPr>
          <p:cNvPr id="18" name="Text Placeholder 6">
            <a:extLst>
              <a:ext uri="{FF2B5EF4-FFF2-40B4-BE49-F238E27FC236}">
                <a16:creationId xmlns:a16="http://schemas.microsoft.com/office/drawing/2014/main" id="{98AE2640-BF34-4C45-93C4-5B651D291DFD}"/>
              </a:ext>
            </a:extLst>
          </p:cNvPr>
          <p:cNvSpPr>
            <a:spLocks noGrp="1"/>
          </p:cNvSpPr>
          <p:nvPr>
            <p:ph type="body" sz="quarter" idx="13"/>
          </p:nvPr>
        </p:nvSpPr>
        <p:spPr/>
        <p:txBody>
          <a:bodyPr/>
          <a:lstStyle/>
          <a:p>
            <a:r>
              <a:rPr lang="en-US" dirty="0" err="1">
                <a:solidFill>
                  <a:schemeClr val="tx2"/>
                </a:solidFill>
              </a:rPr>
              <a:t>Doelbereik</a:t>
            </a:r>
            <a:r>
              <a:rPr lang="en-US" dirty="0">
                <a:solidFill>
                  <a:srgbClr val="FF0000"/>
                </a:solidFill>
              </a:rPr>
              <a:t> </a:t>
            </a:r>
            <a:r>
              <a:rPr lang="en-US" dirty="0"/>
              <a:t>&amp; </a:t>
            </a:r>
            <a:r>
              <a:rPr lang="en-US" dirty="0" err="1"/>
              <a:t>realisatie</a:t>
            </a:r>
            <a:endParaRPr lang="en-US" dirty="0"/>
          </a:p>
        </p:txBody>
      </p:sp>
      <p:cxnSp>
        <p:nvCxnSpPr>
          <p:cNvPr id="9" name="Rechte verbindingslijn 8">
            <a:extLst>
              <a:ext uri="{FF2B5EF4-FFF2-40B4-BE49-F238E27FC236}">
                <a16:creationId xmlns:a16="http://schemas.microsoft.com/office/drawing/2014/main" id="{45C0A3E5-2AB6-8C48-863F-7A51FC5B2AE6}"/>
              </a:ext>
            </a:extLst>
          </p:cNvPr>
          <p:cNvCxnSpPr/>
          <p:nvPr/>
        </p:nvCxnSpPr>
        <p:spPr>
          <a:xfrm>
            <a:off x="3342967" y="4031225"/>
            <a:ext cx="403123" cy="0"/>
          </a:xfrm>
          <a:prstGeom prst="line">
            <a:avLst/>
          </a:prstGeom>
          <a:ln>
            <a:noFill/>
          </a:ln>
        </p:spPr>
        <p:style>
          <a:lnRef idx="3">
            <a:schemeClr val="accent5"/>
          </a:lnRef>
          <a:fillRef idx="0">
            <a:schemeClr val="accent5"/>
          </a:fillRef>
          <a:effectRef idx="2">
            <a:schemeClr val="accent5"/>
          </a:effectRef>
          <a:fontRef idx="minor">
            <a:schemeClr val="tx1"/>
          </a:fontRef>
        </p:style>
      </p:cxnSp>
      <p:sp>
        <p:nvSpPr>
          <p:cNvPr id="15" name="Rechthoek 14">
            <a:extLst>
              <a:ext uri="{FF2B5EF4-FFF2-40B4-BE49-F238E27FC236}">
                <a16:creationId xmlns:a16="http://schemas.microsoft.com/office/drawing/2014/main" id="{2AC36152-218D-B9FB-00D2-C4D2996EF682}"/>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Uit de praktijk: </a:t>
            </a:r>
            <a:r>
              <a:rPr lang="nl-NL" sz="1100"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“Handreiking lokale normering Rotterdam-Den Haag”</a:t>
            </a:r>
            <a:endParaRPr lang="nl-NL" sz="1100" dirty="0">
              <a:solidFill>
                <a:schemeClr val="bg1"/>
              </a:solidFill>
            </a:endParaRPr>
          </a:p>
        </p:txBody>
      </p:sp>
      <p:pic>
        <p:nvPicPr>
          <p:cNvPr id="6" name="Afbeelding 5" descr="Afbeelding met tekst, vectorafbeeldingen&#10;&#10;Automatisch gegenereerde beschrijving">
            <a:extLst>
              <a:ext uri="{FF2B5EF4-FFF2-40B4-BE49-F238E27FC236}">
                <a16:creationId xmlns:a16="http://schemas.microsoft.com/office/drawing/2014/main" id="{FAA3E531-D631-284B-86B8-A7CE714F30B1}"/>
              </a:ext>
            </a:extLst>
          </p:cNvPr>
          <p:cNvPicPr>
            <a:picLocks noChangeAspect="1"/>
          </p:cNvPicPr>
          <p:nvPr/>
        </p:nvPicPr>
        <p:blipFill rotWithShape="1">
          <a:blip r:embed="rId4"/>
          <a:srcRect l="16736" r="16805"/>
          <a:stretch/>
        </p:blipFill>
        <p:spPr>
          <a:xfrm>
            <a:off x="6688495" y="1638645"/>
            <a:ext cx="4927787" cy="3707426"/>
          </a:xfrm>
          <a:prstGeom prst="rect">
            <a:avLst/>
          </a:prstGeom>
        </p:spPr>
      </p:pic>
    </p:spTree>
    <p:extLst>
      <p:ext uri="{BB962C8B-B14F-4D97-AF65-F5344CB8AC3E}">
        <p14:creationId xmlns:p14="http://schemas.microsoft.com/office/powerpoint/2010/main" val="1623644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F8EFF-4353-9B48-9E4D-24B77BF835C4}"/>
              </a:ext>
            </a:extLst>
          </p:cNvPr>
          <p:cNvSpPr>
            <a:spLocks noGrp="1"/>
          </p:cNvSpPr>
          <p:nvPr>
            <p:ph type="title"/>
          </p:nvPr>
        </p:nvSpPr>
        <p:spPr/>
        <p:txBody>
          <a:bodyPr/>
          <a:lstStyle/>
          <a:p>
            <a:r>
              <a:rPr lang="nl-NL" dirty="0"/>
              <a:t>HO</a:t>
            </a:r>
          </a:p>
        </p:txBody>
      </p:sp>
      <p:sp>
        <p:nvSpPr>
          <p:cNvPr id="18" name="Tijdelijke aanduiding voor inhoud 3">
            <a:extLst>
              <a:ext uri="{FF2B5EF4-FFF2-40B4-BE49-F238E27FC236}">
                <a16:creationId xmlns:a16="http://schemas.microsoft.com/office/drawing/2014/main" id="{3783D27A-F7D6-8E4C-9643-85D511AE445E}"/>
              </a:ext>
            </a:extLst>
          </p:cNvPr>
          <p:cNvSpPr>
            <a:spLocks noGrp="1"/>
          </p:cNvSpPr>
          <p:nvPr>
            <p:ph idx="1"/>
          </p:nvPr>
        </p:nvSpPr>
        <p:spPr>
          <a:xfrm>
            <a:off x="589117" y="1920431"/>
            <a:ext cx="5261178" cy="4726060"/>
          </a:xfrm>
        </p:spPr>
        <p:txBody>
          <a:bodyPr/>
          <a:lstStyle/>
          <a:p>
            <a:pPr>
              <a:lnSpc>
                <a:spcPct val="107000"/>
              </a:lnSpc>
            </a:pPr>
            <a:r>
              <a:rPr lang="nl-NL" sz="1250" dirty="0">
                <a:solidFill>
                  <a:schemeClr val="tx2"/>
                </a:solidFill>
                <a:latin typeface="+mn-lt"/>
                <a:ea typeface="Calibri" panose="020F0502020204030204" pitchFamily="34" charset="0"/>
                <a:cs typeface="Arial" panose="020B0604020202020204" pitchFamily="34" charset="0"/>
              </a:rPr>
              <a:t>In de uitwerking van de ambities het concreet maken van bestaande zoekgebieden is in veel regio’s beperkt zichtbare </a:t>
            </a:r>
            <a:r>
              <a:rPr lang="nl-NL" sz="1250" dirty="0">
                <a:solidFill>
                  <a:srgbClr val="12395F"/>
                </a:solidFill>
                <a:latin typeface="+mn-lt"/>
                <a:ea typeface="Calibri" panose="020F0502020204030204" pitchFamily="34" charset="0"/>
                <a:cs typeface="Arial" panose="020B0604020202020204" pitchFamily="34" charset="0"/>
              </a:rPr>
              <a:t>voortgang geboekt, mede vanwege bestuurlijke wisselingen, tijdsintensieve ruimtelijke processen en draagvlak.</a:t>
            </a:r>
            <a:r>
              <a:rPr lang="nl-NL" sz="1250" b="1" dirty="0">
                <a:solidFill>
                  <a:srgbClr val="12395F"/>
                </a:solidFill>
                <a:latin typeface="+mn-lt"/>
                <a:ea typeface="Calibri" panose="020F0502020204030204" pitchFamily="34" charset="0"/>
                <a:cs typeface="Arial" panose="020B0604020202020204" pitchFamily="34" charset="0"/>
              </a:rPr>
              <a:t> </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Ook ambities voor zon op dak (en zon op andere objecten) zijn nog niet overal verdeeld over gemeenten/gebieden. Wel wordt in meer dan de helft van de regio’s regie gepakt op zon op dak, bijvoorbeeld met een uitvoeringsstrategie.</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In veel </a:t>
            </a:r>
            <a:r>
              <a:rPr lang="nl-NL" sz="1250" dirty="0" err="1">
                <a:solidFill>
                  <a:srgbClr val="12395F"/>
                </a:solidFill>
                <a:latin typeface="+mn-lt"/>
                <a:ea typeface="Calibri" panose="020F0502020204030204" pitchFamily="34" charset="0"/>
                <a:cs typeface="Arial" panose="020B0604020202020204" pitchFamily="34" charset="0"/>
              </a:rPr>
              <a:t>RES’en</a:t>
            </a:r>
            <a:r>
              <a:rPr lang="nl-NL" sz="1250" dirty="0">
                <a:solidFill>
                  <a:srgbClr val="12395F"/>
                </a:solidFill>
                <a:latin typeface="+mn-lt"/>
                <a:ea typeface="Calibri" panose="020F0502020204030204" pitchFamily="34" charset="0"/>
                <a:cs typeface="Arial" panose="020B0604020202020204" pitchFamily="34" charset="0"/>
              </a:rPr>
              <a:t> wordt nu al gewerkt conform het gedachtengoed van de nieuwe Omgevingswet.</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Steeds meer </a:t>
            </a:r>
            <a:r>
              <a:rPr lang="nl-NL" sz="1250" dirty="0" err="1">
                <a:solidFill>
                  <a:srgbClr val="12395F"/>
                </a:solidFill>
                <a:latin typeface="+mn-lt"/>
                <a:ea typeface="Calibri" panose="020F0502020204030204" pitchFamily="34" charset="0"/>
                <a:cs typeface="Arial" panose="020B0604020202020204" pitchFamily="34" charset="0"/>
              </a:rPr>
              <a:t>RES’en</a:t>
            </a:r>
            <a:r>
              <a:rPr lang="nl-NL" sz="1250" dirty="0">
                <a:solidFill>
                  <a:srgbClr val="12395F"/>
                </a:solidFill>
                <a:latin typeface="+mn-lt"/>
                <a:ea typeface="Calibri" panose="020F0502020204030204" pitchFamily="34" charset="0"/>
                <a:cs typeface="Arial" panose="020B0604020202020204" pitchFamily="34" charset="0"/>
              </a:rPr>
              <a:t> leggen, net zoals op nationaal niveau gebeurt, procesmatig de verbinding met industrie, woningbouw, mobiliteit, natuur, stikstof etc. In enkele regio’s is begonnen met gebiedsgerichte aanpakken. De concrete uitwerking blijkt weerbarstig en staat daarom vaak nog in de kinderschoenen. </a:t>
            </a:r>
          </a:p>
          <a:p>
            <a:pPr>
              <a:lnSpc>
                <a:spcPct val="107000"/>
              </a:lnSpc>
            </a:pPr>
            <a:r>
              <a:rPr lang="nl-NL" sz="1250" dirty="0">
                <a:solidFill>
                  <a:srgbClr val="12395F"/>
                </a:solidFill>
                <a:latin typeface="+mn-lt"/>
                <a:ea typeface="Calibri" panose="020F0502020204030204" pitchFamily="34" charset="0"/>
                <a:cs typeface="Arial" panose="020B0604020202020204" pitchFamily="34" charset="0"/>
              </a:rPr>
              <a:t>Verankering van ambities voor wind en zon in omgevingsbeleid is op provinciaal niveau op veel plekken al gebeurd</a:t>
            </a:r>
            <a:r>
              <a:rPr lang="nl-NL" sz="1250" dirty="0">
                <a:solidFill>
                  <a:schemeClr val="tx2"/>
                </a:solidFill>
                <a:latin typeface="+mn-lt"/>
                <a:ea typeface="Calibri" panose="020F0502020204030204" pitchFamily="34" charset="0"/>
                <a:cs typeface="Arial" panose="020B0604020202020204" pitchFamily="34" charset="0"/>
              </a:rPr>
              <a:t>, maar moet op gemeentelijk niveau in veel regio’s nog gebeuren. Dit levert op sommige plekken spanning op met vergunningverlening voor 2025</a:t>
            </a:r>
            <a:r>
              <a:rPr lang="nl-NL" sz="1300" dirty="0">
                <a:solidFill>
                  <a:schemeClr val="tx2"/>
                </a:solidFill>
                <a:latin typeface="+mn-lt"/>
                <a:ea typeface="Calibri" panose="020F0502020204030204" pitchFamily="34" charset="0"/>
                <a:cs typeface="Arial" panose="020B0604020202020204" pitchFamily="34" charset="0"/>
              </a:rPr>
              <a:t>.</a:t>
            </a:r>
          </a:p>
        </p:txBody>
      </p:sp>
      <p:sp>
        <p:nvSpPr>
          <p:cNvPr id="6" name="Tijdelijke aanduiding voor dianummer 5">
            <a:extLst>
              <a:ext uri="{FF2B5EF4-FFF2-40B4-BE49-F238E27FC236}">
                <a16:creationId xmlns:a16="http://schemas.microsoft.com/office/drawing/2014/main" id="{29960AE7-E59B-524B-A8DF-63E22322406F}"/>
              </a:ext>
            </a:extLst>
          </p:cNvPr>
          <p:cNvSpPr>
            <a:spLocks noGrp="1"/>
          </p:cNvSpPr>
          <p:nvPr>
            <p:ph type="sldNum" sz="quarter" idx="12"/>
          </p:nvPr>
        </p:nvSpPr>
        <p:spPr/>
        <p:txBody>
          <a:bodyPr/>
          <a:lstStyle/>
          <a:p>
            <a:fld id="{63D2515C-A37A-744F-8DA2-E1C9190E5349}" type="slidenum">
              <a:rPr lang="nl-NL" smtClean="0"/>
              <a:pPr/>
              <a:t>9</a:t>
            </a:fld>
            <a:endParaRPr lang="nl-NL" dirty="0"/>
          </a:p>
        </p:txBody>
      </p:sp>
      <p:sp>
        <p:nvSpPr>
          <p:cNvPr id="15" name="Tijdelijke aanduiding voor tekst 14">
            <a:extLst>
              <a:ext uri="{FF2B5EF4-FFF2-40B4-BE49-F238E27FC236}">
                <a16:creationId xmlns:a16="http://schemas.microsoft.com/office/drawing/2014/main" id="{5FB73109-9289-394C-8C97-35484A45ACAA}"/>
              </a:ext>
            </a:extLst>
          </p:cNvPr>
          <p:cNvSpPr>
            <a:spLocks noGrp="1"/>
          </p:cNvSpPr>
          <p:nvPr>
            <p:ph type="body" sz="quarter" idx="13"/>
          </p:nvPr>
        </p:nvSpPr>
        <p:spPr/>
        <p:txBody>
          <a:bodyPr/>
          <a:lstStyle/>
          <a:p>
            <a:r>
              <a:rPr lang="nl-NL" dirty="0"/>
              <a:t>Leefomgeving</a:t>
            </a:r>
            <a:endParaRPr lang="nl-NL" strike="sngStrike" dirty="0"/>
          </a:p>
        </p:txBody>
      </p:sp>
      <p:sp>
        <p:nvSpPr>
          <p:cNvPr id="19" name="Tijdelijke aanduiding voor inhoud 3">
            <a:extLst>
              <a:ext uri="{FF2B5EF4-FFF2-40B4-BE49-F238E27FC236}">
                <a16:creationId xmlns:a16="http://schemas.microsoft.com/office/drawing/2014/main" id="{E7F2A094-E588-5044-A05B-1757359710E1}"/>
              </a:ext>
            </a:extLst>
          </p:cNvPr>
          <p:cNvSpPr txBox="1">
            <a:spLocks/>
          </p:cNvSpPr>
          <p:nvPr/>
        </p:nvSpPr>
        <p:spPr>
          <a:xfrm>
            <a:off x="6459068" y="1986730"/>
            <a:ext cx="5046411" cy="3816349"/>
          </a:xfrm>
          <a:prstGeom prst="rect">
            <a:avLst/>
          </a:prstGeom>
        </p:spPr>
        <p:txBody>
          <a:bodyPr vert="horz" lIns="0" tIns="0" rIns="0" bIns="0" numCol="1" rtlCol="0">
            <a:noAutofit/>
          </a:bodyPr>
          <a:lstStyle>
            <a:lvl1pPr marL="177800" indent="-177800" algn="l" defTabSz="914400" rtl="0" eaLnBrk="1" latinLnBrk="0" hangingPunct="1">
              <a:lnSpc>
                <a:spcPct val="90000"/>
              </a:lnSpc>
              <a:spcBef>
                <a:spcPts val="1000"/>
              </a:spcBef>
              <a:buClr>
                <a:schemeClr val="accent3"/>
              </a:buClr>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93713" indent="-182563" algn="l" defTabSz="914400" rtl="0" eaLnBrk="1" latinLnBrk="0" hangingPunct="1">
              <a:lnSpc>
                <a:spcPct val="90000"/>
              </a:lnSpc>
              <a:spcBef>
                <a:spcPts val="500"/>
              </a:spcBef>
              <a:buClr>
                <a:schemeClr val="accent3"/>
              </a:buClr>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804863" indent="-17780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035050" indent="-180975"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1260475" indent="-144463"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9">
            <a:extLst>
              <a:ext uri="{FF2B5EF4-FFF2-40B4-BE49-F238E27FC236}">
                <a16:creationId xmlns:a16="http://schemas.microsoft.com/office/drawing/2014/main" id="{6544A727-5F45-1043-BB60-6F31C6975D60}"/>
              </a:ext>
            </a:extLst>
          </p:cNvPr>
          <p:cNvSpPr txBox="1">
            <a:spLocks/>
          </p:cNvSpPr>
          <p:nvPr/>
        </p:nvSpPr>
        <p:spPr>
          <a:xfrm>
            <a:off x="3207224" y="304620"/>
            <a:ext cx="5768454" cy="472361"/>
          </a:xfrm>
          <a:prstGeom prst="rect">
            <a:avLst/>
          </a:prstGeom>
          <a:solidFill>
            <a:schemeClr val="accent1"/>
          </a:solidFill>
          <a:ln>
            <a:solidFill>
              <a:schemeClr val="accent1"/>
            </a:solidFill>
          </a:ln>
        </p:spPr>
        <p:txBody>
          <a:bodyPr vert="horz" lIns="0" tIns="28800" rIns="0" bIns="0" rtlCol="0" anchor="ctr">
            <a:noAutofit/>
          </a:bodyPr>
          <a:lstStyle>
            <a:lvl1pPr algn="ctr" defTabSz="914400" rtl="0" eaLnBrk="1" latinLnBrk="0" hangingPunct="1">
              <a:lnSpc>
                <a:spcPct val="90000"/>
              </a:lnSpc>
              <a:spcBef>
                <a:spcPct val="0"/>
              </a:spcBef>
              <a:buNone/>
              <a:defRPr lang="en-US" sz="2400" b="0" i="0" kern="1200" dirty="0">
                <a:solidFill>
                  <a:schemeClr val="tx1"/>
                </a:solidFill>
                <a:latin typeface="Calibri" panose="020F0502020204030204" pitchFamily="34" charset="0"/>
                <a:ea typeface="+mj-ea"/>
                <a:cs typeface="+mj-cs"/>
              </a:defRPr>
            </a:lvl1pPr>
          </a:lstStyle>
          <a:p>
            <a:r>
              <a:rPr lang="nl-NL"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Leefomgeving</a:t>
            </a:r>
          </a:p>
        </p:txBody>
      </p:sp>
      <p:sp>
        <p:nvSpPr>
          <p:cNvPr id="13" name="Rechthoek 12">
            <a:extLst>
              <a:ext uri="{FF2B5EF4-FFF2-40B4-BE49-F238E27FC236}">
                <a16:creationId xmlns:a16="http://schemas.microsoft.com/office/drawing/2014/main" id="{F840E9BF-910B-8C56-BC3A-85D580F45A02}"/>
              </a:ext>
            </a:extLst>
          </p:cNvPr>
          <p:cNvSpPr/>
          <p:nvPr/>
        </p:nvSpPr>
        <p:spPr>
          <a:xfrm>
            <a:off x="9152389" y="5509301"/>
            <a:ext cx="3039611" cy="394283"/>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100" i="1" dirty="0">
                <a:solidFill>
                  <a:schemeClr val="bg1"/>
                </a:solidFill>
                <a:ea typeface="Times New Roman" panose="02020603050405020304" pitchFamily="18" charset="0"/>
                <a:cs typeface="Calibri Light" panose="020F0302020204030204" pitchFamily="34" charset="0"/>
              </a:rPr>
              <a:t>Uit de praktijk</a:t>
            </a:r>
            <a:r>
              <a:rPr lang="nl-NL" sz="1100" i="1" dirty="0">
                <a:solidFill>
                  <a:srgbClr val="0563C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 </a:t>
            </a:r>
            <a:r>
              <a:rPr lang="nl-NL" sz="1100" i="1" dirty="0">
                <a:solidFill>
                  <a:schemeClr val="bg1"/>
                </a:solidFill>
                <a:ea typeface="Times New Roman" panose="0202060305040502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“Betonfabriek wordt zonnepar</a:t>
            </a:r>
            <a:r>
              <a:rPr lang="nl-NL" sz="1100" i="1" dirty="0">
                <a:solidFill>
                  <a:schemeClr val="bg1"/>
                </a:solidFill>
                <a:ea typeface="Times New Roman" panose="02020603050405020304" pitchFamily="18" charset="0"/>
                <a:cs typeface="Calibri Light" panose="020F0302020204030204" pitchFamily="34" charset="0"/>
              </a:rPr>
              <a:t>k”</a:t>
            </a:r>
            <a:endParaRPr lang="nl-NL" sz="1100" i="1" dirty="0">
              <a:solidFill>
                <a:schemeClr val="bg1"/>
              </a:solidFill>
            </a:endParaRPr>
          </a:p>
        </p:txBody>
      </p:sp>
      <p:pic>
        <p:nvPicPr>
          <p:cNvPr id="5" name="Afbeelding 4" descr="Afbeelding met tekst&#10;&#10;Automatisch gegenereerde beschrijving">
            <a:extLst>
              <a:ext uri="{FF2B5EF4-FFF2-40B4-BE49-F238E27FC236}">
                <a16:creationId xmlns:a16="http://schemas.microsoft.com/office/drawing/2014/main" id="{B49AD2F7-8493-3C4E-B2BB-7CA076E16CF8}"/>
              </a:ext>
            </a:extLst>
          </p:cNvPr>
          <p:cNvPicPr>
            <a:picLocks noChangeAspect="1"/>
          </p:cNvPicPr>
          <p:nvPr/>
        </p:nvPicPr>
        <p:blipFill rotWithShape="1">
          <a:blip r:embed="rId4"/>
          <a:srcRect l="15000" r="14743"/>
          <a:stretch/>
        </p:blipFill>
        <p:spPr>
          <a:xfrm>
            <a:off x="6521800" y="1638645"/>
            <a:ext cx="5261178" cy="3738025"/>
          </a:xfrm>
          <a:prstGeom prst="rect">
            <a:avLst/>
          </a:prstGeom>
        </p:spPr>
      </p:pic>
    </p:spTree>
    <p:extLst>
      <p:ext uri="{BB962C8B-B14F-4D97-AF65-F5344CB8AC3E}">
        <p14:creationId xmlns:p14="http://schemas.microsoft.com/office/powerpoint/2010/main" val="634963696"/>
      </p:ext>
    </p:extLst>
  </p:cSld>
  <p:clrMapOvr>
    <a:masterClrMapping/>
  </p:clrMapOvr>
</p:sld>
</file>

<file path=ppt/theme/theme1.xml><?xml version="1.0" encoding="utf-8"?>
<a:theme xmlns:a="http://schemas.openxmlformats.org/drawingml/2006/main" name="1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2.xml><?xml version="1.0" encoding="utf-8"?>
<a:theme xmlns:a="http://schemas.openxmlformats.org/drawingml/2006/main" name="2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5555B60CE7E74982E2D54968AF2CC2" ma:contentTypeVersion="17" ma:contentTypeDescription="Een nieuw document maken." ma:contentTypeScope="" ma:versionID="8d941df845e9772cb6cfcf020237710b">
  <xsd:schema xmlns:xsd="http://www.w3.org/2001/XMLSchema" xmlns:xs="http://www.w3.org/2001/XMLSchema" xmlns:p="http://schemas.microsoft.com/office/2006/metadata/properties" xmlns:ns2="300abf11-c33e-4c07-8832-88eae3a4b5f0" xmlns:ns3="84ab1a25-b4c4-430d-aad9-ae60ae8f8e07" targetNamespace="http://schemas.microsoft.com/office/2006/metadata/properties" ma:root="true" ma:fieldsID="6d10c4fe9bfb287d852c45b1b83c43e7" ns2:_="" ns3:_="">
    <xsd:import namespace="300abf11-c33e-4c07-8832-88eae3a4b5f0"/>
    <xsd:import namespace="84ab1a25-b4c4-430d-aad9-ae60ae8f8e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abf11-c33e-4c07-8832-88eae3a4b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b705441-c2e5-486a-bd7e-bff236cce7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ab1a25-b4c4-430d-aad9-ae60ae8f8e0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9f117ded-17ad-4e4d-b7e6-9c48c73b2ed5}" ma:internalName="TaxCatchAll" ma:showField="CatchAllData" ma:web="84ab1a25-b4c4-430d-aad9-ae60ae8f8e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4ab1a25-b4c4-430d-aad9-ae60ae8f8e07">
      <UserInfo>
        <DisplayName>Nicky Struijker Boudier</DisplayName>
        <AccountId>12</AccountId>
        <AccountType/>
      </UserInfo>
    </SharedWithUsers>
    <lcf76f155ced4ddcb4097134ff3c332f xmlns="300abf11-c33e-4c07-8832-88eae3a4b5f0">
      <Terms xmlns="http://schemas.microsoft.com/office/infopath/2007/PartnerControls"/>
    </lcf76f155ced4ddcb4097134ff3c332f>
    <TaxCatchAll xmlns="84ab1a25-b4c4-430d-aad9-ae60ae8f8e07" xsi:nil="true"/>
  </documentManagement>
</p:properties>
</file>

<file path=customXml/itemProps1.xml><?xml version="1.0" encoding="utf-8"?>
<ds:datastoreItem xmlns:ds="http://schemas.openxmlformats.org/officeDocument/2006/customXml" ds:itemID="{BDE9BAC6-7508-4F45-AB4C-82864424B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abf11-c33e-4c07-8832-88eae3a4b5f0"/>
    <ds:schemaRef ds:uri="84ab1a25-b4c4-430d-aad9-ae60ae8f8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EF19EE-79BF-405E-90BB-EEE51829675E}">
  <ds:schemaRefs>
    <ds:schemaRef ds:uri="http://schemas.microsoft.com/sharepoint/v3/contenttype/forms"/>
  </ds:schemaRefs>
</ds:datastoreItem>
</file>

<file path=customXml/itemProps3.xml><?xml version="1.0" encoding="utf-8"?>
<ds:datastoreItem xmlns:ds="http://schemas.openxmlformats.org/officeDocument/2006/customXml" ds:itemID="{648694F0-B1B1-4763-81EC-794E212D852E}">
  <ds:schemaRefs>
    <ds:schemaRef ds:uri="4b63c612-7c3b-4d54-9639-3fb1a5f490e0"/>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28d1d69e-7693-4ffe-96f7-9385a4cf8032"/>
    <ds:schemaRef ds:uri="http://purl.org/dc/terms/"/>
    <ds:schemaRef ds:uri="http://purl.org/dc/elements/1.1/"/>
    <ds:schemaRef ds:uri="84ab1a25-b4c4-430d-aad9-ae60ae8f8e07"/>
    <ds:schemaRef ds:uri="300abf11-c33e-4c07-8832-88eae3a4b5f0"/>
  </ds:schemaRefs>
</ds:datastoreItem>
</file>

<file path=docProps/app.xml><?xml version="1.0" encoding="utf-8"?>
<Properties xmlns="http://schemas.openxmlformats.org/officeDocument/2006/extended-properties" xmlns:vt="http://schemas.openxmlformats.org/officeDocument/2006/docPropsVTypes">
  <TotalTime>654</TotalTime>
  <Words>4492</Words>
  <Application>Microsoft Macintosh PowerPoint</Application>
  <PresentationFormat>Breedbeeld</PresentationFormat>
  <Paragraphs>369</Paragraphs>
  <Slides>35</Slides>
  <Notes>31</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35</vt:i4>
      </vt:variant>
    </vt:vector>
  </HeadingPairs>
  <TitlesOfParts>
    <vt:vector size="44" baseType="lpstr">
      <vt:lpstr>Calibri Light</vt:lpstr>
      <vt:lpstr>Open Sans Light (Hoofdtekst)</vt:lpstr>
      <vt:lpstr>Open Sans</vt:lpstr>
      <vt:lpstr>Calibri</vt:lpstr>
      <vt:lpstr>Arial</vt:lpstr>
      <vt:lpstr>Open Sans Light</vt:lpstr>
      <vt:lpstr>Open Sans Semibold</vt:lpstr>
      <vt:lpstr>1_Kantoorthema</vt:lpstr>
      <vt:lpstr>2_Kantoorthema</vt:lpstr>
      <vt:lpstr>100% Foto juli 2022  Definitief 7 juli 2022 </vt:lpstr>
      <vt:lpstr>PowerPoint-presentatie</vt:lpstr>
      <vt:lpstr>Inhoudsopgave</vt:lpstr>
      <vt:lpstr>Over deze foto</vt:lpstr>
      <vt:lpstr>Deel I – Stand van zaken</vt:lpstr>
      <vt:lpstr>Deel I</vt:lpstr>
      <vt:lpstr>Algemeen</vt:lpstr>
      <vt:lpstr>Voortgang uitvoering RES 1.0</vt:lpstr>
      <vt:lpstr>HO</vt:lpstr>
      <vt:lpstr>Energiesysteem</vt:lpstr>
      <vt:lpstr>HO</vt:lpstr>
      <vt:lpstr>Warmte</vt:lpstr>
      <vt:lpstr>Voortgang uitvoering RES 1.0</vt:lpstr>
      <vt:lpstr>Deel II – RES in een veranderende context</vt:lpstr>
      <vt:lpstr>PowerPoint-presentatie</vt:lpstr>
      <vt:lpstr>HO</vt:lpstr>
      <vt:lpstr>HO</vt:lpstr>
      <vt:lpstr>HO</vt:lpstr>
      <vt:lpstr>HO</vt:lpstr>
      <vt:lpstr>HO</vt:lpstr>
      <vt:lpstr>HO</vt:lpstr>
      <vt:lpstr>Deel III – Signalen uit de omgeving</vt:lpstr>
      <vt:lpstr>PowerPoint-presentatie</vt:lpstr>
      <vt:lpstr>HO</vt:lpstr>
      <vt:lpstr>HO</vt:lpstr>
      <vt:lpstr>PowerPoint-presentatie</vt:lpstr>
      <vt:lpstr>Deel IV – Vooruitblik</vt:lpstr>
      <vt:lpstr>Wat vraagt de komende periode aandacht?</vt:lpstr>
      <vt:lpstr>Wat vraagt de komende periode aandacht?</vt:lpstr>
      <vt:lpstr>Wat vraagt de komende periode aandacht?</vt:lpstr>
      <vt:lpstr>Kennis en ondersteuning</vt:lpstr>
      <vt:lpstr>Achtergrond</vt:lpstr>
      <vt:lpstr>PowerPoint-presentatie</vt:lpstr>
      <vt:lpstr>Over de RES’en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 Februari 2021 95%-versie, 20 januari 2021</dc:title>
  <dc:creator>Nicky Struijker Boudier</dc:creator>
  <cp:lastModifiedBy>Nicky Struijker Boudier</cp:lastModifiedBy>
  <cp:revision>667</cp:revision>
  <cp:lastPrinted>2021-01-27T09:56:54Z</cp:lastPrinted>
  <dcterms:created xsi:type="dcterms:W3CDTF">2021-01-20T23:15:31Z</dcterms:created>
  <dcterms:modified xsi:type="dcterms:W3CDTF">2022-07-06T17:01:39Z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0x010100205555B60CE7E74982E2D54968AF2CC2</vt:lpwstr>
  </property>
  <property fmtid="{D5CDD505-2E9C-101B-9397-08002B2CF9AE}" pid="3" name="MediaServiceImageTags">
    <vt:lpwstr/>
  </property>
</Properties>
</file>