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18"/>
  </p:notesMasterIdLst>
  <p:sldIdLst>
    <p:sldId id="301" r:id="rId4"/>
    <p:sldId id="285" r:id="rId5"/>
    <p:sldId id="308" r:id="rId6"/>
    <p:sldId id="306" r:id="rId7"/>
    <p:sldId id="280" r:id="rId8"/>
    <p:sldId id="276" r:id="rId9"/>
    <p:sldId id="277" r:id="rId10"/>
    <p:sldId id="278" r:id="rId11"/>
    <p:sldId id="279" r:id="rId12"/>
    <p:sldId id="310" r:id="rId13"/>
    <p:sldId id="311" r:id="rId14"/>
    <p:sldId id="312" r:id="rId15"/>
    <p:sldId id="313" r:id="rId16"/>
    <p:sldId id="314"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e 1" id="{EC2B9083-D292-489F-B2A2-969D2C90E06A}">
          <p14:sldIdLst>
            <p14:sldId id="301"/>
            <p14:sldId id="285"/>
          </p14:sldIdLst>
        </p14:section>
        <p14:section name="2022 - 2025" id="{BF59A2C1-8AAC-4A72-8409-617DFAB92A26}">
          <p14:sldIdLst>
            <p14:sldId id="308"/>
            <p14:sldId id="306"/>
          </p14:sldIdLst>
        </p14:section>
        <p14:section name="Overzichtssectie" id="{0A8B74DE-15A8-4332-8350-40779A6B1066}">
          <p14:sldIdLst>
            <p14:sldId id="280"/>
          </p14:sldIdLst>
        </p14:section>
        <p14:section name="Platform" id="{525E551E-4580-4861-8011-FB68C53F8D52}">
          <p14:sldIdLst>
            <p14:sldId id="276"/>
          </p14:sldIdLst>
        </p14:section>
        <p14:section name="Vraag en Aanbod" id="{031D7EA3-E161-49F0-BCD3-BB15F6C164B4}">
          <p14:sldIdLst>
            <p14:sldId id="277"/>
          </p14:sldIdLst>
        </p14:section>
        <p14:section name="Datalacunes" id="{32026294-D252-4FB0-8436-3DDF6639F765}">
          <p14:sldIdLst>
            <p14:sldId id="278"/>
          </p14:sldIdLst>
        </p14:section>
        <p14:section name="Datadelen" id="{4615A40C-1D4D-4F77-BF10-B5BF951D2B57}">
          <p14:sldIdLst>
            <p14:sldId id="279"/>
          </p14:sldIdLst>
        </p14:section>
        <p14:section name="Projecten" id="{42764F1C-3CD6-4E24-B300-B7F13E3EEB96}">
          <p14:sldIdLst>
            <p14:sldId id="310"/>
            <p14:sldId id="311"/>
            <p14:sldId id="312"/>
            <p14:sldId id="313"/>
            <p14:sldId id="31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terkate, M.F. (Marja)" initials="EM(" lastIdx="0" clrIdx="0">
    <p:extLst>
      <p:ext uri="{19B8F6BF-5375-455C-9EA6-DF929625EA0E}">
        <p15:presenceInfo xmlns:p15="http://schemas.microsoft.com/office/powerpoint/2012/main" userId="Exterkate, M.F. (Mar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EC125"/>
    <a:srgbClr val="69A11F"/>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8427" autoAdjust="0"/>
  </p:normalViewPr>
  <p:slideViewPr>
    <p:cSldViewPr snapToGrid="0">
      <p:cViewPr varScale="1">
        <p:scale>
          <a:sx n="46" d="100"/>
          <a:sy n="46" d="100"/>
        </p:scale>
        <p:origin x="14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04840-6E73-436D-B09F-1F696548B227}" type="datetimeFigureOut">
              <a:rPr lang="nl-NL" smtClean="0"/>
              <a:t>23-3-2023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BF717-E497-4B21-A0BA-2693B816C3CA}" type="slidenum">
              <a:rPr lang="nl-NL" smtClean="0"/>
              <a:t>‹nr.›</a:t>
            </a:fld>
            <a:endParaRPr lang="nl-NL"/>
          </a:p>
        </p:txBody>
      </p:sp>
    </p:spTree>
    <p:extLst>
      <p:ext uri="{BB962C8B-B14F-4D97-AF65-F5344CB8AC3E}">
        <p14:creationId xmlns:p14="http://schemas.microsoft.com/office/powerpoint/2010/main" val="12756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ta.overheid.nl/community/dataverzoeken/dataverzoek-indien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ta.overheid.nl/communities/energi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ata.overheid.nl/community/dataverzoeken?search=energie" TargetMode="External"/><Relationship Id="rId4" Type="http://schemas.openxmlformats.org/officeDocument/2006/relationships/hyperlink" Target="https://data.overheid.nl/community/dataverzoeken/dataverzoek-indien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indent="449580">
              <a:lnSpc>
                <a:spcPct val="115000"/>
              </a:lnSpc>
            </a:pPr>
            <a:r>
              <a:rPr lang="nl-NL" sz="1800" b="1" dirty="0" err="1">
                <a:effectLst/>
                <a:latin typeface="Calibri" panose="020F0502020204030204" pitchFamily="34" charset="0"/>
                <a:ea typeface="Calibri" panose="020F0502020204030204" pitchFamily="34" charset="0"/>
              </a:rPr>
              <a:t>Vivet</a:t>
            </a:r>
            <a:r>
              <a:rPr lang="nl-NL" sz="1800" b="1" dirty="0">
                <a:effectLst/>
                <a:latin typeface="Calibri" panose="020F0502020204030204" pitchFamily="34" charset="0"/>
                <a:ea typeface="Calibri" panose="020F0502020204030204" pitchFamily="34" charset="0"/>
              </a:rPr>
              <a:t> </a:t>
            </a:r>
            <a:r>
              <a:rPr lang="nl-NL" sz="1800" b="1" i="1" dirty="0">
                <a:effectLst/>
                <a:latin typeface="Calibri" panose="020F0502020204030204" pitchFamily="34" charset="0"/>
                <a:ea typeface="Calibri" panose="020F0502020204030204" pitchFamily="34" charset="0"/>
              </a:rPr>
              <a:t>Samenwerken voor eenduidige data voor de energietransitie </a:t>
            </a:r>
            <a:endParaRPr lang="nl-NL" sz="1800" dirty="0">
              <a:effectLst/>
              <a:latin typeface="Calibri" panose="020F0502020204030204" pitchFamily="34" charset="0"/>
              <a:ea typeface="Calibri" panose="020F0502020204030204" pitchFamily="34" charset="0"/>
            </a:endParaRPr>
          </a:p>
          <a:p>
            <a:pPr marL="449580"/>
            <a:r>
              <a:rPr lang="nl-NL" sz="1800" kern="1200" dirty="0">
                <a:solidFill>
                  <a:schemeClr val="tx1"/>
                </a:solidFill>
                <a:effectLst/>
                <a:latin typeface="+mn-lt"/>
                <a:ea typeface="+mn-ea"/>
                <a:cs typeface="+mn-cs"/>
              </a:rPr>
              <a:t>VIVET is een samenwerkingsverband tussen het Kadaster, Planbureau voor de Leefomgeving (PBL), Rijksdienst voor Ondernemend Nederland (RVO), Rijkswaterstaat en het Centraal Bureau voor de Statistiek (CBS), en wordt ondersteund door de ministeries van Economische Zaken en Klimaat (EZK) en Binnenlandse Zaken en Koninkrijksrelaties (BZK). </a:t>
            </a:r>
          </a:p>
          <a:p>
            <a:pPr marL="449580"/>
            <a:endParaRPr lang="nl-NL" sz="1800" kern="1200" dirty="0">
              <a:solidFill>
                <a:schemeClr val="tx1"/>
              </a:solidFill>
              <a:effectLst/>
              <a:latin typeface="+mn-lt"/>
              <a:ea typeface="+mn-ea"/>
              <a:cs typeface="+mn-cs"/>
            </a:endParaRPr>
          </a:p>
          <a:p>
            <a:pPr marL="449580"/>
            <a:r>
              <a:rPr lang="nl-NL" sz="1800" kern="1200" dirty="0">
                <a:solidFill>
                  <a:schemeClr val="tx1"/>
                </a:solidFill>
                <a:effectLst/>
                <a:latin typeface="+mn-lt"/>
                <a:ea typeface="+mn-ea"/>
                <a:cs typeface="+mn-cs"/>
              </a:rPr>
              <a:t>In 2019</a:t>
            </a:r>
            <a:r>
              <a:rPr lang="nl-NL" sz="1800" kern="1200" baseline="0" dirty="0">
                <a:solidFill>
                  <a:schemeClr val="tx1"/>
                </a:solidFill>
                <a:effectLst/>
                <a:latin typeface="+mn-lt"/>
                <a:ea typeface="+mn-ea"/>
                <a:cs typeface="+mn-cs"/>
              </a:rPr>
              <a:t> als tijdelijk programma opgestart. In 2021 visie: VIVET 2022-2025.  In 2022: structureel geborgd – in miljoenennota opgenomen.</a:t>
            </a:r>
          </a:p>
          <a:p>
            <a:pPr marL="449580"/>
            <a:endParaRPr lang="nl-NL" sz="1800" kern="1200" baseline="0" dirty="0">
              <a:solidFill>
                <a:schemeClr val="tx1"/>
              </a:solidFill>
              <a:effectLst/>
              <a:latin typeface="+mn-lt"/>
              <a:ea typeface="+mn-ea"/>
              <a:cs typeface="+mn-cs"/>
            </a:endParaRPr>
          </a:p>
          <a:p>
            <a:pPr marL="449580"/>
            <a:r>
              <a:rPr lang="nl-NL" sz="1800" kern="1200" dirty="0">
                <a:solidFill>
                  <a:schemeClr val="tx1"/>
                </a:solidFill>
                <a:effectLst/>
                <a:latin typeface="+mn-lt"/>
                <a:ea typeface="+mn-ea"/>
                <a:cs typeface="+mn-cs"/>
              </a:rPr>
              <a:t>In 2022 zijn Netbeheer Nederland (NBNL) en het RIVM </a:t>
            </a:r>
            <a:r>
              <a:rPr lang="nl-NL" sz="1800" kern="1200" dirty="0" err="1">
                <a:solidFill>
                  <a:schemeClr val="tx1"/>
                </a:solidFill>
                <a:effectLst/>
                <a:latin typeface="+mn-lt"/>
                <a:ea typeface="+mn-ea"/>
                <a:cs typeface="+mn-cs"/>
              </a:rPr>
              <a:t>agendalid</a:t>
            </a:r>
            <a:r>
              <a:rPr lang="nl-NL" sz="1800" kern="1200" dirty="0">
                <a:solidFill>
                  <a:schemeClr val="tx1"/>
                </a:solidFill>
                <a:effectLst/>
                <a:latin typeface="+mn-lt"/>
                <a:ea typeface="+mn-ea"/>
                <a:cs typeface="+mn-cs"/>
              </a:rPr>
              <a:t> geworden. Het gebruikerspanel bestaat uit IPO, VNG, NPRES en PBL. </a:t>
            </a:r>
            <a:r>
              <a:rPr lang="nl-NL" sz="1800" kern="1200" dirty="0" smtClean="0">
                <a:solidFill>
                  <a:schemeClr val="tx1"/>
                </a:solidFill>
                <a:effectLst/>
                <a:latin typeface="+mn-lt"/>
                <a:ea typeface="+mn-ea"/>
                <a:cs typeface="+mn-cs"/>
              </a:rPr>
              <a:t>En sinds</a:t>
            </a:r>
            <a:r>
              <a:rPr lang="nl-NL" sz="1800" kern="1200" baseline="0" dirty="0" smtClean="0">
                <a:solidFill>
                  <a:schemeClr val="tx1"/>
                </a:solidFill>
                <a:effectLst/>
                <a:latin typeface="+mn-lt"/>
                <a:ea typeface="+mn-ea"/>
                <a:cs typeface="+mn-cs"/>
              </a:rPr>
              <a:t> 2023 ook NPLW</a:t>
            </a:r>
            <a:endParaRPr lang="nl-NL" sz="1800" kern="1200" dirty="0">
              <a:solidFill>
                <a:schemeClr val="tx1"/>
              </a:solidFill>
              <a:effectLst/>
              <a:latin typeface="+mn-lt"/>
              <a:ea typeface="+mn-ea"/>
              <a:cs typeface="+mn-cs"/>
            </a:endParaRPr>
          </a:p>
          <a:p>
            <a:pPr marL="449580"/>
            <a:r>
              <a:rPr lang="nl-NL" sz="1200" kern="1200" dirty="0">
                <a:solidFill>
                  <a:schemeClr val="tx1"/>
                </a:solidFill>
                <a:effectLst/>
                <a:latin typeface="+mn-lt"/>
                <a:ea typeface="+mn-ea"/>
                <a:cs typeface="+mn-cs"/>
              </a:rPr>
              <a:t>Soms huren we een externe partij in, als de kennis, vaardigheden of capaciteit bij de VIVET-partijen ontbreekt. (o.a. </a:t>
            </a:r>
            <a:r>
              <a:rPr lang="nl-NL" sz="1200" kern="1200" dirty="0" err="1">
                <a:solidFill>
                  <a:schemeClr val="tx1"/>
                </a:solidFill>
                <a:effectLst/>
                <a:latin typeface="+mn-lt"/>
                <a:ea typeface="+mn-ea"/>
                <a:cs typeface="+mn-cs"/>
              </a:rPr>
              <a:t>WaterZin</a:t>
            </a:r>
            <a:r>
              <a:rPr lang="nl-NL" sz="1200" kern="1200" dirty="0">
                <a:solidFill>
                  <a:schemeClr val="tx1"/>
                </a:solidFill>
                <a:effectLst/>
                <a:latin typeface="+mn-lt"/>
                <a:ea typeface="+mn-ea"/>
                <a:cs typeface="+mn-cs"/>
              </a:rPr>
              <a:t>, TNO, Geonovum,</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CE Delft, </a:t>
            </a:r>
            <a:r>
              <a:rPr lang="nl-NL" sz="1200" kern="1200" dirty="0" err="1">
                <a:solidFill>
                  <a:schemeClr val="tx1"/>
                </a:solidFill>
                <a:effectLst/>
                <a:latin typeface="+mn-lt"/>
                <a:ea typeface="+mn-ea"/>
                <a:cs typeface="+mn-cs"/>
              </a:rPr>
              <a:t>OverMorgen</a:t>
            </a:r>
            <a:r>
              <a:rPr lang="nl-NL" sz="1200" kern="1200" dirty="0">
                <a:solidFill>
                  <a:schemeClr val="tx1"/>
                </a:solidFill>
                <a:effectLst/>
                <a:latin typeface="+mn-lt"/>
                <a:ea typeface="+mn-ea"/>
                <a:cs typeface="+mn-cs"/>
              </a:rPr>
              <a:t>, ABF, I&amp;O research)</a:t>
            </a:r>
            <a:endParaRPr lang="nl-NL" dirty="0"/>
          </a:p>
        </p:txBody>
      </p:sp>
      <p:sp>
        <p:nvSpPr>
          <p:cNvPr id="4" name="Tijdelijke aanduiding voor dianummer 3"/>
          <p:cNvSpPr>
            <a:spLocks noGrp="1"/>
          </p:cNvSpPr>
          <p:nvPr>
            <p:ph type="sldNum" sz="quarter" idx="5"/>
          </p:nvPr>
        </p:nvSpPr>
        <p:spPr/>
        <p:txBody>
          <a:bodyPr/>
          <a:lstStyle/>
          <a:p>
            <a:fld id="{65ABF717-E497-4B21-A0BA-2693B816C3CA}" type="slidenum">
              <a:rPr lang="nl-NL" smtClean="0"/>
              <a:t>1</a:t>
            </a:fld>
            <a:endParaRPr lang="nl-NL"/>
          </a:p>
        </p:txBody>
      </p:sp>
    </p:spTree>
    <p:extLst>
      <p:ext uri="{BB962C8B-B14F-4D97-AF65-F5344CB8AC3E}">
        <p14:creationId xmlns:p14="http://schemas.microsoft.com/office/powerpoint/2010/main" val="123327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err="1">
                <a:solidFill>
                  <a:schemeClr val="tx1"/>
                </a:solidFill>
                <a:latin typeface="+mn-lt"/>
                <a:ea typeface="+mn-ea"/>
                <a:cs typeface="+mn-cs"/>
              </a:rPr>
              <a:t>Wegnemen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datalacunes</a:t>
            </a:r>
            <a:r>
              <a:rPr lang="en-US" sz="1200" b="1" kern="120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err="1">
                <a:solidFill>
                  <a:schemeClr val="tx1"/>
                </a:solidFill>
                <a:latin typeface="+mn-lt"/>
                <a:ea typeface="+mn-ea"/>
                <a:cs typeface="+mn-cs"/>
              </a:rPr>
              <a:t>Energieinfrastructuur</a:t>
            </a:r>
            <a:r>
              <a:rPr lang="nl-NL" sz="1200" kern="1200" dirty="0">
                <a:solidFill>
                  <a:schemeClr val="tx1"/>
                </a:solidFill>
                <a:latin typeface="+mn-lt"/>
                <a:ea typeface="+mn-ea"/>
                <a:cs typeface="+mn-cs"/>
              </a:rPr>
              <a:t> in kaart gebracht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latin typeface="+mn-lt"/>
                <a:ea typeface="+mn-ea"/>
                <a:cs typeface="+mn-cs"/>
              </a:rPr>
              <a:t>Data over </a:t>
            </a:r>
            <a:r>
              <a:rPr lang="nl-NL" sz="1200" kern="1200" dirty="0" err="1">
                <a:solidFill>
                  <a:schemeClr val="tx1"/>
                </a:solidFill>
                <a:latin typeface="+mn-lt"/>
                <a:ea typeface="+mn-ea"/>
                <a:cs typeface="+mn-cs"/>
              </a:rPr>
              <a:t>energie-verbruik</a:t>
            </a:r>
            <a:r>
              <a:rPr lang="nl-NL" sz="1200" kern="1200" dirty="0">
                <a:solidFill>
                  <a:schemeClr val="tx1"/>
                </a:solidFill>
                <a:latin typeface="+mn-lt"/>
                <a:ea typeface="+mn-ea"/>
                <a:cs typeface="+mn-cs"/>
              </a:rPr>
              <a:t> verbeterd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latin typeface="+mn-lt"/>
                <a:ea typeface="+mn-ea"/>
                <a:cs typeface="+mn-cs"/>
              </a:rPr>
              <a:t>Data over energie- opwek/productie verbeterd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1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Bedrijventerreinen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Ihkv</a:t>
            </a:r>
            <a:r>
              <a:rPr lang="en-US" dirty="0"/>
              <a:t> het overall </a:t>
            </a:r>
            <a:r>
              <a:rPr lang="en-US" dirty="0" err="1"/>
              <a:t>programma</a:t>
            </a:r>
            <a:r>
              <a:rPr lang="en-US" dirty="0"/>
              <a:t> </a:t>
            </a:r>
            <a:r>
              <a:rPr lang="en-US" dirty="0" err="1"/>
              <a:t>Verduurzaming</a:t>
            </a:r>
            <a:r>
              <a:rPr lang="en-US" dirty="0"/>
              <a:t> </a:t>
            </a:r>
            <a:r>
              <a:rPr lang="en-US" dirty="0" err="1"/>
              <a:t>Bedrijventerreinen</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Verbeteren</a:t>
            </a:r>
            <a:r>
              <a:rPr lang="en-US" dirty="0"/>
              <a:t> </a:t>
            </a:r>
            <a:r>
              <a:rPr lang="en-US" dirty="0" err="1"/>
              <a:t>datakwaliteit</a:t>
            </a:r>
            <a:r>
              <a:rPr lang="en-US" baseline="0" dirty="0"/>
              <a:t> </a:t>
            </a:r>
            <a:r>
              <a:rPr lang="en-US" baseline="0" dirty="0" err="1"/>
              <a:t>laagregionaal</a:t>
            </a:r>
            <a:r>
              <a:rPr lang="en-US" baseline="0" dirty="0"/>
              <a:t> </a:t>
            </a:r>
            <a:r>
              <a:rPr lang="en-US" baseline="0" dirty="0" err="1"/>
              <a:t>niveau</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Hernieuwbare energie: Per techniek afspreken: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tot hoever het CBS regionaliseert, al dan niet met toestemming van bedrijven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waar de Klimaatmonitor aanvullende brondata, schattingen, imputaties toevoegt waardoor verdere regionalisatie mogelijk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waarbij  het CBS waar mogelijk gecheckt heeft of de werkwijze in de Klimaatmonitor leidt tot acceptabele resultaten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Energiebalans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Per provincie, regio en eventueel gemeente een beter beeld van niet alleen de </a:t>
            </a:r>
            <a:r>
              <a:rPr lang="nl-NL" dirty="0" err="1"/>
              <a:t>brutoleveringen</a:t>
            </a:r>
            <a:r>
              <a:rPr lang="nl-NL" dirty="0"/>
              <a:t> van aardgas en elektriciteit vanuit het openbare net, maar ook van omzettingen, verbruik achter de meter en </a:t>
            </a:r>
            <a:r>
              <a:rPr lang="nl-NL" dirty="0" err="1"/>
              <a:t>teruglevering</a:t>
            </a:r>
            <a:r>
              <a:rPr lang="nl-NL" dirty="0"/>
              <a:t> aan het net en daarmee van finaal verbruik.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Industriele</a:t>
            </a:r>
            <a:r>
              <a:rPr lang="en-US" baseline="0" dirty="0"/>
              <a:t> </a:t>
            </a:r>
            <a:r>
              <a:rPr lang="en-US" baseline="0" dirty="0" err="1"/>
              <a:t>energiedragers</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Per provincie, regio en eventueel gemeente een beter beeld van verbruik/inzet van andere fossiele energiedragers (andere dan aardgas en </a:t>
            </a:r>
            <a:r>
              <a:rPr lang="nl-NL" baseline="0" dirty="0" err="1"/>
              <a:t>elekriciteit</a:t>
            </a:r>
            <a:r>
              <a:rPr lang="nl-NL" baseline="0" dirty="0"/>
              <a:t>) (al dan niet gesommeerd tot </a:t>
            </a:r>
            <a:r>
              <a:rPr lang="nl-NL" baseline="0" dirty="0" err="1"/>
              <a:t>TJ’s</a:t>
            </a:r>
            <a:r>
              <a:rPr lang="nl-NL" baseline="0" dirty="0"/>
              <a:t>)</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IPCC/</a:t>
            </a:r>
            <a:r>
              <a:rPr lang="en-US" dirty="0" err="1"/>
              <a:t>broeikas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Verbeterde decentrale CO2 cijfers: in lijn brengen met IPCC definities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5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1" dirty="0">
                <a:solidFill>
                  <a:srgbClr val="0070C0"/>
                </a:solidFill>
              </a:rPr>
              <a:t>Datadelen en combineren verbeterd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accent5">
                    <a:lumMod val="50000"/>
                  </a:schemeClr>
                </a:solidFill>
              </a:rPr>
              <a:t>Streven naar eenduidige cijfers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accent5">
                    <a:lumMod val="50000"/>
                  </a:schemeClr>
                </a:solidFill>
              </a:rPr>
              <a:t>Het koppelen van registers/bronnen gefaciliteerd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accent5">
                    <a:lumMod val="50000"/>
                  </a:schemeClr>
                </a:solidFill>
              </a:rPr>
              <a:t>Juridische obstakels en wetgeving in kaart gebracht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solidFill>
                  <a:schemeClr val="accent5">
                    <a:lumMod val="50000"/>
                  </a:schemeClr>
                </a:solidFill>
              </a:rPr>
              <a:t>Bredere behoeftes uitgediept en geadviseerd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50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energie</a:t>
            </a:r>
            <a:endParaRPr lang="en-US" sz="1200" kern="1200" dirty="0">
              <a:solidFill>
                <a:srgbClr val="00206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rgbClr val="002060"/>
                </a:solidFill>
                <a:latin typeface="+mn-lt"/>
                <a:ea typeface="+mn-ea"/>
                <a:cs typeface="+mn-cs"/>
              </a:rPr>
              <a:t>Creëren van herkenbaarheid en vindbaarheid (over ruimte en tijd) van de geplande, gesubsidieerde, vergunde en gerealiseerde ruimtelijke objecten voor de opwek van hernieuwbare energie in de </a:t>
            </a:r>
            <a:r>
              <a:rPr lang="nl-NL" sz="1200" kern="1200" dirty="0" err="1">
                <a:solidFill>
                  <a:srgbClr val="002060"/>
                </a:solidFill>
                <a:latin typeface="+mn-lt"/>
                <a:ea typeface="+mn-ea"/>
                <a:cs typeface="+mn-cs"/>
              </a:rPr>
              <a:t>geo</a:t>
            </a:r>
            <a:r>
              <a:rPr lang="nl-NL" sz="1200" kern="1200" dirty="0">
                <a:solidFill>
                  <a:srgbClr val="002060"/>
                </a:solidFill>
                <a:latin typeface="+mn-lt"/>
                <a:ea typeface="+mn-ea"/>
                <a:cs typeface="+mn-cs"/>
              </a:rPr>
              <a:t>-basisregistraties en DSO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5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rgbClr val="271D6C"/>
                </a:solidFill>
                <a:latin typeface="Calibri" panose="020F0502020204030204" pitchFamily="34" charset="0"/>
                <a:ea typeface="+mn-ea"/>
                <a:cs typeface="+mn-cs"/>
              </a:rPr>
              <a:t>Deze partijen samen werken aan consistente, betrouwbare en goed vindbare data voor de gebouwde omgeving en elektriciteit (productie hernieuwbare energie op land). Deze data ontwikkelt, bundelt en/of verbetert VIVET en maakt ze zo toegankelijk voor (de)centrale overheden, onderzoeks- en </a:t>
            </a:r>
            <a:r>
              <a:rPr lang="nl-NL" sz="900" kern="1200" dirty="0" err="1">
                <a:solidFill>
                  <a:srgbClr val="271D6C"/>
                </a:solidFill>
                <a:latin typeface="Calibri" panose="020F0502020204030204" pitchFamily="34" charset="0"/>
                <a:ea typeface="+mn-ea"/>
                <a:cs typeface="+mn-cs"/>
              </a:rPr>
              <a:t>adviesbureau’s</a:t>
            </a:r>
            <a:r>
              <a:rPr lang="nl-NL" sz="900" kern="1200" dirty="0">
                <a:solidFill>
                  <a:srgbClr val="271D6C"/>
                </a:solidFill>
                <a:latin typeface="Calibri" panose="020F0502020204030204" pitchFamily="34" charset="0"/>
                <a:ea typeface="+mn-ea"/>
                <a:cs typeface="+mn-cs"/>
              </a:rPr>
              <a:t> die data gebruiken. Het VIVET-programma werkt dus aan het op orde brengen van het datafundament, zodat gebruikers goed onderbouwd kunnen werken aan de energietransitie.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rgbClr val="271D6C"/>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rgbClr val="271D6C"/>
                </a:solidFill>
                <a:latin typeface="Calibri" panose="020F0502020204030204" pitchFamily="34" charset="0"/>
                <a:ea typeface="+mn-ea"/>
                <a:cs typeface="+mn-cs"/>
              </a:rPr>
              <a:t>VIVET werkt </a:t>
            </a:r>
            <a:r>
              <a:rPr lang="nl-NL" sz="900" kern="1200" dirty="0" err="1">
                <a:solidFill>
                  <a:srgbClr val="271D6C"/>
                </a:solidFill>
                <a:latin typeface="Calibri" panose="020F0502020204030204" pitchFamily="34" charset="0"/>
                <a:ea typeface="+mn-ea"/>
                <a:cs typeface="+mn-cs"/>
              </a:rPr>
              <a:t>vraaggestuurd</a:t>
            </a:r>
            <a:r>
              <a:rPr lang="nl-NL" sz="900" kern="1200" dirty="0">
                <a:solidFill>
                  <a:srgbClr val="271D6C"/>
                </a:solidFill>
                <a:latin typeface="Calibri" panose="020F0502020204030204" pitchFamily="34" charset="0"/>
                <a:ea typeface="+mn-ea"/>
                <a:cs typeface="+mn-cs"/>
              </a:rPr>
              <a:t>. </a:t>
            </a:r>
            <a:r>
              <a:rPr lang="nl-NL" sz="900" kern="1200" dirty="0">
                <a:solidFill>
                  <a:srgbClr val="271D6C"/>
                </a:solidFill>
                <a:latin typeface="Calibri" panose="020F0502020204030204" pitchFamily="34" charset="0"/>
                <a:ea typeface="Calibri" panose="020F0502020204030204" pitchFamily="34" charset="0"/>
                <a:cs typeface="+mn-cs"/>
              </a:rPr>
              <a:t>Vragende partijen zijn partijen die de energietransitie moeten realiseren, denk aan de Regionale Energie Strategieën (RES-regio’s), provincies, gemeenten, netbeheerders. </a:t>
            </a:r>
            <a:endParaRPr lang="nl-NL" sz="900" kern="1200" dirty="0">
              <a:solidFill>
                <a:srgbClr val="271D6C"/>
              </a:solidFill>
              <a:latin typeface="Calibri" panose="020F0502020204030204" pitchFamily="34" charset="0"/>
              <a:cs typeface="+mn-cs"/>
            </a:endParaRPr>
          </a:p>
          <a:p>
            <a:pPr marL="449580"/>
            <a:endParaRPr lang="nl-NL"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dirty="0">
                <a:solidFill>
                  <a:srgbClr val="271D6C"/>
                </a:solidFill>
                <a:latin typeface="Calibri" panose="020F0502020204030204" pitchFamily="34" charset="0"/>
                <a:ea typeface="+mn-ea"/>
                <a:cs typeface="+mn-cs"/>
              </a:rPr>
              <a:t>VIVET is gestart in okt 2019, in eerste instantie voor drie jaar, tot maart 2022. Omdat de databehoefte blijft bestaan, gaat ook VIVET na maart 2022 door. Structureel en met een duidelijker focus, in een iets andere organisatievorm (zie hieronder).  Een dataverzoek kun je indienen via het </a:t>
            </a:r>
            <a:r>
              <a:rPr lang="nl-NL" sz="900" kern="1200" dirty="0">
                <a:solidFill>
                  <a:srgbClr val="271D6C"/>
                </a:solidFill>
                <a:latin typeface="Calibri" panose="020F0502020204030204" pitchFamily="34" charset="0"/>
                <a:ea typeface="+mn-ea"/>
                <a:cs typeface="+mn-cs"/>
                <a:hlinkClick r:id="rId3">
                  <a:extLst>
                    <a:ext uri="{A12FA001-AC4F-418D-AE19-62706E023703}">
                      <ahyp:hlinkClr xmlns:ahyp="http://schemas.microsoft.com/office/drawing/2018/hyperlinkcolor" xmlns="" val="tx"/>
                    </a:ext>
                  </a:extLst>
                </a:hlinkClick>
              </a:rPr>
              <a:t>dataverzoekformulier</a:t>
            </a:r>
            <a:r>
              <a:rPr lang="nl-NL" sz="900" kern="1200" dirty="0">
                <a:solidFill>
                  <a:srgbClr val="271D6C"/>
                </a:solidFill>
                <a:latin typeface="Calibri" panose="020F0502020204030204" pitchFamily="34" charset="0"/>
                <a:ea typeface="+mn-ea"/>
                <a:cs typeface="+mn-cs"/>
              </a:rPr>
              <a:t>.  (zie ook laatste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dirty="0">
              <a:solidFill>
                <a:srgbClr val="271D6C"/>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271D6C"/>
                </a:solidFill>
                <a:latin typeface="Calibri" panose="020F0502020204030204" pitchFamily="34" charset="0"/>
                <a:ea typeface="Calibri" panose="020F0502020204030204" pitchFamily="34" charset="0"/>
              </a:rPr>
              <a:t>Governance van VIVET-</a:t>
            </a:r>
            <a:r>
              <a:rPr lang="en-US" sz="900" dirty="0" err="1">
                <a:solidFill>
                  <a:srgbClr val="271D6C"/>
                </a:solidFill>
                <a:latin typeface="Calibri" panose="020F0502020204030204" pitchFamily="34" charset="0"/>
                <a:ea typeface="Calibri" panose="020F0502020204030204" pitchFamily="34" charset="0"/>
              </a:rPr>
              <a:t>programma</a:t>
            </a:r>
            <a:r>
              <a:rPr lang="en-US" sz="900" dirty="0">
                <a:solidFill>
                  <a:srgbClr val="271D6C"/>
                </a:solidFill>
                <a:latin typeface="Calibri" panose="020F0502020204030204" pitchFamily="34" charset="0"/>
                <a:ea typeface="Calibri" panose="020F050202020403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rgbClr val="271D6C"/>
                </a:solidFill>
                <a:latin typeface="Calibri" panose="020F0502020204030204" pitchFamily="34" charset="0"/>
                <a:ea typeface="Calibri" panose="020F0502020204030204" pitchFamily="34" charset="0"/>
              </a:rPr>
              <a:t>Gebruikerspanel (PBL, IPO,VNG, NPRES)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rgbClr val="271D6C"/>
                </a:solidFill>
                <a:latin typeface="Calibri" panose="020F0502020204030204" pitchFamily="34" charset="0"/>
                <a:ea typeface="Calibri" panose="020F0502020204030204" pitchFamily="34" charset="0"/>
              </a:rPr>
              <a:t>Operationeel beraad (CBS, Kadaster, PBL, RWS,RVO en als agenda-leden: NBNL en RIVM)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rgbClr val="271D6C"/>
                </a:solidFill>
                <a:latin typeface="Calibri" panose="020F0502020204030204" pitchFamily="34" charset="0"/>
                <a:ea typeface="Calibri" panose="020F0502020204030204" pitchFamily="34" charset="0"/>
              </a:rPr>
              <a:t>Opdrachtgevers-opdrachtnemers overleg (EZK,BZK, CBS, RVO, RWS, Kadaster)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rgbClr val="271D6C"/>
                </a:solidFill>
                <a:latin typeface="Calibri" panose="020F0502020204030204" pitchFamily="34" charset="0"/>
                <a:ea typeface="Calibri" panose="020F0502020204030204" pitchFamily="34" charset="0"/>
              </a:rPr>
              <a:t>Een secretariaat (BZK,EZK en de VIVET coördinator), de communicatiegroep (CBS, Kadaster, PBL, RWS, RVO)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rgbClr val="271D6C"/>
                </a:solidFill>
                <a:latin typeface="Calibri" panose="020F0502020204030204" pitchFamily="34" charset="0"/>
                <a:ea typeface="Calibri" panose="020F0502020204030204" pitchFamily="34" charset="0"/>
              </a:rPr>
              <a:t>Gevoed door het brede netwerk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1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5ABF717-E497-4B21-A0BA-2693B816C3CA}" type="slidenum">
              <a:rPr lang="nl-NL" smtClean="0"/>
              <a:t>2</a:t>
            </a:fld>
            <a:endParaRPr lang="nl-NL"/>
          </a:p>
        </p:txBody>
      </p:sp>
    </p:spTree>
    <p:extLst>
      <p:ext uri="{BB962C8B-B14F-4D97-AF65-F5344CB8AC3E}">
        <p14:creationId xmlns:p14="http://schemas.microsoft.com/office/powerpoint/2010/main" val="47781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VIVET werkt </a:t>
            </a:r>
            <a:r>
              <a:rPr lang="nl-NL" baseline="0" dirty="0" err="1"/>
              <a:t>vraaggestuurd</a:t>
            </a:r>
            <a:r>
              <a:rPr lang="nl-NL"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Gebruikers zijn m.n. mensen die opgavegericht, </a:t>
            </a:r>
            <a:r>
              <a:rPr lang="nl-NL" baseline="0" dirty="0" err="1"/>
              <a:t>gebiedspecifiek</a:t>
            </a:r>
            <a:r>
              <a:rPr lang="nl-NL" baseline="0" dirty="0"/>
              <a:t> en </a:t>
            </a:r>
            <a:r>
              <a:rPr lang="nl-NL" baseline="0" dirty="0" err="1"/>
              <a:t>datagedreven</a:t>
            </a:r>
            <a:r>
              <a:rPr lang="nl-NL" baseline="0" dirty="0"/>
              <a:t> werken en op zoek zijn naar data.</a:t>
            </a:r>
            <a:endParaRPr lang="nl-NL" dirty="0"/>
          </a:p>
          <a:p>
            <a:endParaRPr lang="nl-NL" dirty="0"/>
          </a:p>
          <a:p>
            <a:r>
              <a:rPr lang="nl-NL" dirty="0"/>
              <a:t>Primaire doelgroep: </a:t>
            </a:r>
          </a:p>
          <a:p>
            <a:pPr marL="171450" indent="-171450">
              <a:buFont typeface="Arial" panose="020B0604020202020204" pitchFamily="34" charset="0"/>
              <a:buChar char="•"/>
            </a:pPr>
            <a:r>
              <a:rPr lang="nl-NL" dirty="0"/>
              <a:t>Medewerkers (beleidsmedewerkers, datamedewerkers,</a:t>
            </a:r>
            <a:r>
              <a:rPr lang="nl-NL" baseline="0" dirty="0"/>
              <a:t> </a:t>
            </a:r>
            <a:r>
              <a:rPr lang="nl-NL" baseline="0" dirty="0" err="1"/>
              <a:t>datascientists</a:t>
            </a:r>
            <a:r>
              <a:rPr lang="nl-NL" baseline="0" dirty="0"/>
              <a:t>) van centrale en decentrale overheden</a:t>
            </a:r>
          </a:p>
          <a:p>
            <a:pPr marL="171450" indent="-171450">
              <a:buFont typeface="Arial" panose="020B0604020202020204" pitchFamily="34" charset="0"/>
              <a:buChar char="•"/>
            </a:pPr>
            <a:r>
              <a:rPr lang="nl-NL" baseline="0" dirty="0"/>
              <a:t>Advies- en </a:t>
            </a:r>
            <a:r>
              <a:rPr lang="nl-NL" baseline="0" dirty="0" err="1"/>
              <a:t>onderzoeksbureau’s</a:t>
            </a:r>
            <a:r>
              <a:rPr lang="nl-NL" baseline="0" dirty="0"/>
              <a:t>, universiteiten, ingehuurd door (de)centrale overheden</a:t>
            </a:r>
          </a:p>
          <a:p>
            <a:pPr marL="171450" indent="-171450">
              <a:buFont typeface="Arial" panose="020B0604020202020204" pitchFamily="34" charset="0"/>
              <a:buChar char="•"/>
            </a:pPr>
            <a:r>
              <a:rPr lang="nl-NL" baseline="0" dirty="0"/>
              <a:t>Groot Technologische Instituten (</a:t>
            </a:r>
            <a:r>
              <a:rPr lang="nl-NL" baseline="0" dirty="0" err="1"/>
              <a:t>GTI’s</a:t>
            </a:r>
            <a:r>
              <a:rPr lang="nl-NL" baseline="0" dirty="0"/>
              <a:t>), o.a. TNO, PBL, EG ETRM, RVO</a:t>
            </a:r>
          </a:p>
          <a:p>
            <a:pPr marL="171450" indent="-171450">
              <a:buFont typeface="Arial" panose="020B0604020202020204" pitchFamily="34" charset="0"/>
              <a:buChar char="•"/>
            </a:pPr>
            <a:r>
              <a:rPr lang="nl-NL" baseline="0" dirty="0"/>
              <a:t>Netbeheerders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Behoefte</a:t>
            </a:r>
            <a:endParaRPr lang="nl-NL" dirty="0"/>
          </a:p>
          <a:p>
            <a:pPr marL="171450" indent="-171450">
              <a:buFont typeface="Arial" panose="020B0604020202020204" pitchFamily="34" charset="0"/>
              <a:buChar char="•"/>
            </a:pPr>
            <a:r>
              <a:rPr lang="nl-NL" dirty="0"/>
              <a:t>Dataproducten die er nog niet zijn, die nog ontwikkeld</a:t>
            </a:r>
            <a:r>
              <a:rPr lang="nl-NL" baseline="0" dirty="0"/>
              <a:t> moeten worden, veelal op laagregionaal niveau, waarvoor verschillende registers met elkaar gekoppeld moeten worden</a:t>
            </a:r>
          </a:p>
          <a:p>
            <a:pPr marL="171450" indent="-171450">
              <a:buFont typeface="Arial" panose="020B0604020202020204" pitchFamily="34" charset="0"/>
              <a:buChar char="•"/>
            </a:pPr>
            <a:r>
              <a:rPr lang="nl-NL" baseline="0" dirty="0"/>
              <a:t>Lopen tegen knelpunten met datadelen aan.  Kunnen zijn: juridische, technische of organisatorische knelpunten,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vooralsnog de focus op data t.b.v. de maatschappelijke opgave energietransitie gebouwde omgeving en productie van hernieuwbare energie op land;</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39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Aanbod</a:t>
            </a:r>
          </a:p>
          <a:p>
            <a:pPr lvl="0"/>
            <a:r>
              <a:rPr lang="nl-NL" sz="1200" kern="1200" dirty="0">
                <a:solidFill>
                  <a:schemeClr val="tx1"/>
                </a:solidFill>
                <a:effectLst/>
                <a:latin typeface="+mn-lt"/>
                <a:ea typeface="+mn-ea"/>
                <a:cs typeface="+mn-cs"/>
              </a:rPr>
              <a:t>Dataverzoeken</a:t>
            </a:r>
            <a:r>
              <a:rPr lang="nl-NL" sz="1200" kern="1200" baseline="0" dirty="0">
                <a:solidFill>
                  <a:schemeClr val="tx1"/>
                </a:solidFill>
                <a:effectLst/>
                <a:latin typeface="+mn-lt"/>
                <a:ea typeface="+mn-ea"/>
                <a:cs typeface="+mn-cs"/>
              </a:rPr>
              <a:t> die VIVET oppakt:</a:t>
            </a:r>
          </a:p>
          <a:p>
            <a:pPr lvl="0"/>
            <a:endParaRPr lang="nl-NL"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Vragen/verzoeken naar nieuwe dataproducten en m.b.t. het oplossen of agenderen van barrières in datadelen, waarbij een nauwe samenwerking tussen de partijen noodzakelijk is;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Vragen/verzoeken met vooralsnog de focus op data t.b.v. de maatschappelijke opgave energietransitie gebouwde omgeving en productie van hernieuwbare energie op land;</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Vragen/verzoeken vanuit m.n. de Regionale Energie Strategieën (RES-regio’s), provincies, gemeenten, netbeheerders, onderzoeks- en adviesbureaus. Deze vragen/verzoeken betreffen databehoeftes ter onderbouwing van (</a:t>
            </a:r>
            <a:r>
              <a:rPr lang="nl-NL" sz="1200" kern="1200" dirty="0" err="1">
                <a:solidFill>
                  <a:schemeClr val="tx1"/>
                </a:solidFill>
                <a:effectLst/>
                <a:latin typeface="+mn-lt"/>
                <a:ea typeface="+mn-ea"/>
                <a:cs typeface="+mn-cs"/>
              </a:rPr>
              <a:t>beleids</a:t>
            </a:r>
            <a:r>
              <a:rPr lang="nl-NL" sz="1200" kern="1200" dirty="0">
                <a:solidFill>
                  <a:schemeClr val="tx1"/>
                </a:solidFill>
                <a:effectLst/>
                <a:latin typeface="+mn-lt"/>
                <a:ea typeface="+mn-ea"/>
                <a:cs typeface="+mn-cs"/>
              </a:rPr>
              <a:t>)plannen, de uitvoering, het monitoren en de evaluatie van de activiteiten die partijen uitvoeren in de energietransitie.</a:t>
            </a:r>
          </a:p>
          <a:p>
            <a:endParaRPr lang="nl-NL" dirty="0"/>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VIVET ontwikkelt nieuwe producten en levert</a:t>
            </a:r>
            <a:r>
              <a:rPr lang="nl-NL" sz="1200" kern="1200" baseline="0" dirty="0">
                <a:solidFill>
                  <a:schemeClr val="tx1"/>
                </a:solidFill>
                <a:effectLst/>
                <a:latin typeface="+mn-lt"/>
                <a:ea typeface="+mn-ea"/>
                <a:cs typeface="+mn-cs"/>
              </a:rPr>
              <a:t> eenmalig of tijdelijk. </a:t>
            </a:r>
            <a:r>
              <a:rPr lang="nl-NL" dirty="0"/>
              <a:t>Producten die regelmatig moeten worden</a:t>
            </a:r>
            <a:r>
              <a:rPr lang="nl-NL" baseline="0" dirty="0"/>
              <a:t> </a:t>
            </a:r>
            <a:r>
              <a:rPr lang="nl-NL" dirty="0"/>
              <a:t>geactualiseerd, worden structureel geborgd bij één van de Vivet-partijen of een </a:t>
            </a:r>
            <a:r>
              <a:rPr lang="nl-NL" sz="1200" kern="1200" baseline="0" dirty="0">
                <a:solidFill>
                  <a:schemeClr val="tx1"/>
                </a:solidFill>
                <a:effectLst/>
                <a:latin typeface="+mn-lt"/>
                <a:ea typeface="+mn-ea"/>
                <a:cs typeface="+mn-cs"/>
              </a:rPr>
              <a:t>andere partij, als dat een meest logische plek is </a:t>
            </a:r>
          </a:p>
          <a:p>
            <a:pPr marL="171450" lvl="0" indent="-171450">
              <a:buFont typeface="Arial" panose="020B0604020202020204" pitchFamily="34" charset="0"/>
              <a:buChar char="•"/>
            </a:pPr>
            <a:endParaRPr lang="nl-NL"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nl-NL" dirty="0"/>
              <a:t>Het VIVET-programma is 'technisch' - pakt  vragen op die een nieuwe databewerking  met zich meebrengen, combineert bekende databronnen, die nog niet eerder gecombineerd zijn, en houdt zich bezig met randvoorwaarden om data te combineren. </a:t>
            </a:r>
          </a:p>
          <a:p>
            <a:pPr marL="171450" lvl="0" indent="-171450">
              <a:buFont typeface="Arial" panose="020B0604020202020204" pitchFamily="34" charset="0"/>
              <a:buChar char="•"/>
            </a:pPr>
            <a:endParaRPr lang="nl-NL" dirty="0"/>
          </a:p>
          <a:p>
            <a:pPr marL="171450" lvl="0" indent="-171450">
              <a:buFont typeface="Arial" panose="020B0604020202020204" pitchFamily="34" charset="0"/>
              <a:buChar char="•"/>
            </a:pPr>
            <a:r>
              <a:rPr lang="nl-NL" dirty="0"/>
              <a:t>We streven er naar dat onze producten schaalbaar zijn: altijd van toepassing op meerdere regionale </a:t>
            </a:r>
            <a:r>
              <a:rPr lang="nl-NL" dirty="0" err="1"/>
              <a:t>niveau's</a:t>
            </a:r>
            <a:r>
              <a:rPr lang="nl-NL" dirty="0"/>
              <a:t> (o.m. wijk,  buurt, gemeente, (sub)RES, provincie),  zodat vergelijking en optelling mogelijk</a:t>
            </a:r>
            <a:r>
              <a:rPr lang="nl-NL" baseline="0" dirty="0"/>
              <a:t> is </a:t>
            </a:r>
          </a:p>
          <a:p>
            <a:pPr marL="171450" lvl="0" indent="-171450">
              <a:buFont typeface="Arial" panose="020B0604020202020204" pitchFamily="34" charset="0"/>
              <a:buChar char="•"/>
            </a:pPr>
            <a:endParaRPr lang="nl-NL" baseline="0" dirty="0"/>
          </a:p>
          <a:p>
            <a:r>
              <a:rPr lang="en-US" sz="1200" b="1" dirty="0" err="1">
                <a:effectLst/>
                <a:latin typeface="Calibri" panose="020F0502020204030204" pitchFamily="34" charset="0"/>
                <a:ea typeface="Calibri" panose="020F0502020204030204" pitchFamily="34" charset="0"/>
              </a:rPr>
              <a:t>Resultaat</a:t>
            </a:r>
            <a:endParaRPr lang="nl-NL" sz="1200" b="1"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nl-NL" sz="1200" dirty="0">
                <a:effectLst/>
                <a:latin typeface="Calibri" panose="020F0502020204030204" pitchFamily="34" charset="0"/>
                <a:ea typeface="Calibri" panose="020F0502020204030204" pitchFamily="34" charset="0"/>
              </a:rPr>
              <a:t>Beleidsmedewerkers</a:t>
            </a:r>
            <a:r>
              <a:rPr lang="nl-NL" sz="1200" baseline="0" dirty="0">
                <a:effectLst/>
                <a:latin typeface="Calibri" panose="020F0502020204030204" pitchFamily="34" charset="0"/>
                <a:ea typeface="Calibri" panose="020F0502020204030204" pitchFamily="34" charset="0"/>
              </a:rPr>
              <a:t> kunnen deze data gebruiken als eindproduct om hun beleid verder te onderbouwen</a:t>
            </a:r>
          </a:p>
          <a:p>
            <a:pPr marL="171450" indent="-171450">
              <a:buFont typeface="Arial" panose="020B0604020202020204" pitchFamily="34" charset="0"/>
              <a:buChar char="•"/>
            </a:pPr>
            <a:r>
              <a:rPr lang="nl-NL" sz="1200" baseline="0" dirty="0">
                <a:effectLst/>
                <a:latin typeface="Calibri" panose="020F0502020204030204" pitchFamily="34" charset="0"/>
                <a:ea typeface="Calibri" panose="020F0502020204030204" pitchFamily="34" charset="0"/>
              </a:rPr>
              <a:t>Datamedewerkers kunnen deze data gebruiken als input voor hun verdere analyses of modellen</a:t>
            </a:r>
          </a:p>
          <a:p>
            <a:pPr marL="171450" indent="-171450">
              <a:buFont typeface="Arial" panose="020B0604020202020204" pitchFamily="34" charset="0"/>
              <a:buChar char="•"/>
            </a:pPr>
            <a:r>
              <a:rPr lang="nl-NL" sz="1200" baseline="0" dirty="0">
                <a:effectLst/>
                <a:latin typeface="Calibri" panose="020F0502020204030204" pitchFamily="34" charset="0"/>
                <a:ea typeface="Calibri" panose="020F0502020204030204" pitchFamily="34" charset="0"/>
              </a:rPr>
              <a:t>Advies en </a:t>
            </a:r>
            <a:r>
              <a:rPr lang="nl-NL" sz="1200" baseline="0" dirty="0" err="1">
                <a:effectLst/>
                <a:latin typeface="Calibri" panose="020F0502020204030204" pitchFamily="34" charset="0"/>
                <a:ea typeface="Calibri" panose="020F0502020204030204" pitchFamily="34" charset="0"/>
              </a:rPr>
              <a:t>onderzoeksbureau’s</a:t>
            </a:r>
            <a:r>
              <a:rPr lang="nl-NL" sz="1200" baseline="0" dirty="0">
                <a:effectLst/>
                <a:latin typeface="Calibri" panose="020F0502020204030204" pitchFamily="34" charset="0"/>
                <a:ea typeface="Calibri" panose="020F0502020204030204" pitchFamily="34" charset="0"/>
              </a:rPr>
              <a:t>, universiteiten kunnen we gebruikersvriendelijke tools van maken</a:t>
            </a:r>
          </a:p>
          <a:p>
            <a:pPr marL="171450" indent="-171450">
              <a:buFont typeface="Arial" panose="020B0604020202020204" pitchFamily="34" charset="0"/>
              <a:buChar char="•"/>
            </a:pPr>
            <a:r>
              <a:rPr lang="nl-NL" sz="1200" baseline="0" dirty="0">
                <a:effectLst/>
                <a:latin typeface="Calibri" panose="020F0502020204030204" pitchFamily="34" charset="0"/>
                <a:ea typeface="Calibri" panose="020F0502020204030204" pitchFamily="34" charset="0"/>
              </a:rPr>
              <a:t>Individuele VIVET-partijen kunnen de data gebruiken voor verdere analyses</a:t>
            </a:r>
          </a:p>
          <a:p>
            <a:pPr marL="171450" indent="-171450">
              <a:buFont typeface="Arial" panose="020B0604020202020204" pitchFamily="34" charset="0"/>
              <a:buChar char="•"/>
            </a:pPr>
            <a:r>
              <a:rPr lang="nl-NL" sz="1200" baseline="0" dirty="0">
                <a:effectLst/>
                <a:latin typeface="Calibri" panose="020F0502020204030204" pitchFamily="34" charset="0"/>
                <a:ea typeface="Calibri" panose="020F0502020204030204" pitchFamily="34" charset="0"/>
              </a:rPr>
              <a:t>Andere partijen kunnen hun businessmodellen beter doorrekenen en hun projecten opschalen</a:t>
            </a:r>
          </a:p>
          <a:p>
            <a:pPr marL="171450" indent="-171450">
              <a:buFont typeface="Arial" panose="020B0604020202020204" pitchFamily="34" charset="0"/>
              <a:buChar char="•"/>
            </a:pPr>
            <a:r>
              <a:rPr lang="nl-NL" sz="1200" baseline="0" dirty="0">
                <a:effectLst/>
                <a:latin typeface="Calibri" panose="020F0502020204030204" pitchFamily="34" charset="0"/>
                <a:ea typeface="Calibri" panose="020F0502020204030204" pitchFamily="34" charset="0"/>
              </a:rPr>
              <a:t>Indicatoren worden beter op elkaar afgestemd</a:t>
            </a:r>
          </a:p>
          <a:p>
            <a:endParaRPr lang="nl-NL" sz="1200" baseline="0" dirty="0">
              <a:effectLst/>
              <a:latin typeface="Calibri" panose="020F0502020204030204" pitchFamily="34" charset="0"/>
              <a:ea typeface="Calibri" panose="020F0502020204030204" pitchFamily="34" charset="0"/>
            </a:endParaRPr>
          </a:p>
          <a:p>
            <a:r>
              <a:rPr lang="nl-NL" sz="1200" baseline="0" dirty="0">
                <a:effectLst/>
                <a:latin typeface="Calibri" panose="020F0502020204030204" pitchFamily="34" charset="0"/>
                <a:ea typeface="Calibri" panose="020F0502020204030204" pitchFamily="34" charset="0"/>
              </a:rPr>
              <a:t>Kortom: VIVET zorgt ervoor data de basis (het datafundament) op orde is, zodat gebruikers goed onderbouwd verder kunnen werken aan de energietransitie</a:t>
            </a:r>
          </a:p>
          <a:p>
            <a:endParaRPr lang="nl-NL" sz="1200" baseline="0" dirty="0">
              <a:effectLst/>
              <a:latin typeface="Calibri" panose="020F0502020204030204" pitchFamily="34" charset="0"/>
              <a:ea typeface="Calibri" panose="020F0502020204030204" pitchFamily="34" charset="0"/>
            </a:endParaRPr>
          </a:p>
          <a:p>
            <a:endParaRPr lang="nl-NL" sz="1200" baseline="0" dirty="0">
              <a:effectLst/>
              <a:latin typeface="Calibri" panose="020F0502020204030204" pitchFamily="34" charset="0"/>
              <a:ea typeface="Calibri" panose="020F0502020204030204" pitchFamily="34" charset="0"/>
            </a:endParaRPr>
          </a:p>
          <a:p>
            <a:endParaRPr lang="nl-NL" sz="1200" dirty="0">
              <a:effectLst/>
              <a:latin typeface="Calibri" panose="020F0502020204030204" pitchFamily="34" charset="0"/>
              <a:ea typeface="Calibri" panose="020F0502020204030204" pitchFamily="34" charset="0"/>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16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5ABF717-E497-4B21-A0BA-2693B816C3CA}" type="slidenum">
              <a:rPr lang="nl-NL" smtClean="0"/>
              <a:t>6</a:t>
            </a:fld>
            <a:endParaRPr lang="nl-NL"/>
          </a:p>
        </p:txBody>
      </p:sp>
    </p:spTree>
    <p:extLst>
      <p:ext uri="{BB962C8B-B14F-4D97-AF65-F5344CB8AC3E}">
        <p14:creationId xmlns:p14="http://schemas.microsoft.com/office/powerpoint/2010/main" val="288710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70C0"/>
                </a:solidFill>
                <a:ea typeface="+mj-ea"/>
                <a:cs typeface="+mj-cs"/>
              </a:rPr>
              <a:t>De projecten onder deze pijler vallen na maart 2022 niet meer onder regie van het VIVET-programma. De ‘overzichten’ vallen dan onder regie van EZK, het beschikbaar stellen van open data onder regie van data.overheid.nl.  VIVET blijft wel nauw betrokken bij deze activiteiten.</a:t>
            </a:r>
          </a:p>
          <a:p>
            <a:endParaRPr lang="nl-NL" dirty="0"/>
          </a:p>
        </p:txBody>
      </p:sp>
      <p:sp>
        <p:nvSpPr>
          <p:cNvPr id="4" name="Tijdelijke aanduiding voor dianummer 3"/>
          <p:cNvSpPr>
            <a:spLocks noGrp="1"/>
          </p:cNvSpPr>
          <p:nvPr>
            <p:ph type="sldNum" sz="quarter" idx="5"/>
          </p:nvPr>
        </p:nvSpPr>
        <p:spPr/>
        <p:txBody>
          <a:bodyPr/>
          <a:lstStyle/>
          <a:p>
            <a:fld id="{65ABF717-E497-4B21-A0BA-2693B816C3CA}" type="slidenum">
              <a:rPr lang="nl-NL" smtClean="0"/>
              <a:t>7</a:t>
            </a:fld>
            <a:endParaRPr lang="nl-NL"/>
          </a:p>
        </p:txBody>
      </p:sp>
    </p:spTree>
    <p:extLst>
      <p:ext uri="{BB962C8B-B14F-4D97-AF65-F5344CB8AC3E}">
        <p14:creationId xmlns:p14="http://schemas.microsoft.com/office/powerpoint/2010/main" val="49847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5ABF717-E497-4B21-A0BA-2693B816C3CA}" type="slidenum">
              <a:rPr lang="nl-NL" smtClean="0"/>
              <a:t>8</a:t>
            </a:fld>
            <a:endParaRPr lang="nl-NL"/>
          </a:p>
        </p:txBody>
      </p:sp>
    </p:spTree>
    <p:extLst>
      <p:ext uri="{BB962C8B-B14F-4D97-AF65-F5344CB8AC3E}">
        <p14:creationId xmlns:p14="http://schemas.microsoft.com/office/powerpoint/2010/main" val="344052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5ABF717-E497-4B21-A0BA-2693B816C3CA}" type="slidenum">
              <a:rPr lang="nl-NL" smtClean="0"/>
              <a:t>9</a:t>
            </a:fld>
            <a:endParaRPr lang="nl-NL"/>
          </a:p>
        </p:txBody>
      </p:sp>
    </p:spTree>
    <p:extLst>
      <p:ext uri="{BB962C8B-B14F-4D97-AF65-F5344CB8AC3E}">
        <p14:creationId xmlns:p14="http://schemas.microsoft.com/office/powerpoint/2010/main" val="256866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Het</a:t>
            </a:r>
            <a:r>
              <a:rPr lang="nl-NL" sz="1200" kern="1200" baseline="0" dirty="0">
                <a:solidFill>
                  <a:schemeClr val="tx1"/>
                </a:solidFill>
                <a:effectLst/>
                <a:latin typeface="+mn-lt"/>
                <a:ea typeface="+mn-ea"/>
                <a:cs typeface="+mn-cs"/>
              </a:rPr>
              <a:t> VIVET</a:t>
            </a:r>
            <a:r>
              <a:rPr lang="nl-NL" dirty="0"/>
              <a:t>-programma komt pas in beeld als de eerste vraagarticulatie al gedaan is.</a:t>
            </a:r>
            <a:r>
              <a:rPr lang="nl-NL" sz="1200" kern="1200" dirty="0">
                <a:solidFill>
                  <a:schemeClr val="tx1"/>
                </a:solidFill>
                <a:effectLst/>
                <a:latin typeface="+mn-lt"/>
                <a:ea typeface="+mn-ea"/>
                <a:cs typeface="+mn-cs"/>
              </a:rPr>
              <a:t> Hoe komt de behoefte</a:t>
            </a:r>
            <a:r>
              <a:rPr lang="nl-NL" sz="1200" kern="1200" baseline="0" dirty="0">
                <a:solidFill>
                  <a:schemeClr val="tx1"/>
                </a:solidFill>
                <a:effectLst/>
                <a:latin typeface="+mn-lt"/>
                <a:ea typeface="+mn-ea"/>
                <a:cs typeface="+mn-cs"/>
              </a:rPr>
              <a:t> bij VIVET terecht?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VIVET heeft i.s.m. data.overheid.nl een </a:t>
            </a:r>
            <a:r>
              <a:rPr lang="nl-NL" sz="1200" u="sng" kern="1200" dirty="0">
                <a:solidFill>
                  <a:schemeClr val="tx1"/>
                </a:solidFill>
                <a:effectLst/>
                <a:latin typeface="+mn-lt"/>
                <a:ea typeface="+mn-ea"/>
                <a:cs typeface="+mn-cs"/>
                <a:hlinkClick r:id="rId3"/>
              </a:rPr>
              <a:t>Data community Energie</a:t>
            </a:r>
            <a:r>
              <a:rPr lang="nl-NL" sz="1200" kern="1200" dirty="0">
                <a:solidFill>
                  <a:schemeClr val="tx1"/>
                </a:solidFill>
                <a:effectLst/>
                <a:latin typeface="+mn-lt"/>
                <a:ea typeface="+mn-ea"/>
                <a:cs typeface="+mn-cs"/>
              </a:rPr>
              <a:t> (https://data.overheid.nl/communities/energie)</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ingericht. Daar vind je verwijzingen naar data en veel gebruikte informatieproducten/monitors en kun je een energietransitie-gerelateerd dataverzoek indienen via het </a:t>
            </a:r>
            <a:r>
              <a:rPr lang="nl-NL" sz="1200" u="sng" kern="1200" dirty="0">
                <a:solidFill>
                  <a:schemeClr val="tx1"/>
                </a:solidFill>
                <a:effectLst/>
                <a:latin typeface="+mn-lt"/>
                <a:ea typeface="+mn-ea"/>
                <a:cs typeface="+mn-cs"/>
                <a:hlinkClick r:id="rId4"/>
              </a:rPr>
              <a:t>dataverzoekformulier</a:t>
            </a:r>
            <a:r>
              <a:rPr lang="nl-NL" sz="1200" u="none"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https://data.overheid.nl/community/dataverzoeken/dataverzoek-indienen). Op de </a:t>
            </a:r>
            <a:r>
              <a:rPr lang="nl-NL" sz="1200" u="sng" kern="1200" dirty="0">
                <a:solidFill>
                  <a:schemeClr val="tx1"/>
                </a:solidFill>
                <a:effectLst/>
                <a:latin typeface="+mn-lt"/>
                <a:ea typeface="+mn-ea"/>
                <a:cs typeface="+mn-cs"/>
                <a:hlinkClick r:id="rId5"/>
              </a:rPr>
              <a:t>site</a:t>
            </a:r>
            <a:r>
              <a:rPr lang="nl-NL" sz="1200" kern="1200" dirty="0">
                <a:solidFill>
                  <a:schemeClr val="tx1"/>
                </a:solidFill>
                <a:effectLst/>
                <a:latin typeface="+mn-lt"/>
                <a:ea typeface="+mn-ea"/>
                <a:cs typeface="+mn-cs"/>
              </a:rPr>
              <a:t> (https://data.overheid.nl/community/dataverzoeken?search=energie) staat ook vermeld wat er met de verzoeken gedaan is. Deze community-site is nog volop in ontwikkeling. Mocht je iets opvallen of niet duidelijk zijn, dan ontvangen wij graag jullie feedback voor de verdere doorontwikkeling. </a:t>
            </a:r>
            <a:r>
              <a:rPr lang="nl-NL" sz="1200" u="sng"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nl-NL"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nl-NL" sz="1200" b="1" u="sng" kern="1200" dirty="0">
                <a:solidFill>
                  <a:schemeClr val="tx1"/>
                </a:solidFill>
                <a:effectLst/>
                <a:latin typeface="+mn-lt"/>
                <a:ea typeface="+mn-ea"/>
                <a:cs typeface="+mn-cs"/>
              </a:rPr>
              <a:t>D</a:t>
            </a:r>
            <a:r>
              <a:rPr lang="nl-NL" sz="1200" b="1" kern="1200" dirty="0">
                <a:solidFill>
                  <a:schemeClr val="tx1"/>
                </a:solidFill>
                <a:effectLst/>
                <a:latin typeface="+mn-lt"/>
                <a:ea typeface="+mn-ea"/>
                <a:cs typeface="+mn-cs"/>
              </a:rPr>
              <a:t>ataverzoeken</a:t>
            </a:r>
            <a:r>
              <a:rPr lang="nl-NL" sz="1200" kern="1200" dirty="0">
                <a:solidFill>
                  <a:schemeClr val="tx1"/>
                </a:solidFill>
                <a:effectLst/>
                <a:latin typeface="+mn-lt"/>
                <a:ea typeface="+mn-ea"/>
                <a:cs typeface="+mn-cs"/>
              </a:rPr>
              <a:t> kunnen het hele jaar door worden ingediend via het dataverzoekformulier. De content-manager (ondersteund door een adviesgroep die (op dit moment) bestaat uit de VIVET-partijen) selecteert de verzoeken, verwijst naar bestaande datasets en/of kijkt welke partij of programma het verzoek op </a:t>
            </a:r>
            <a:r>
              <a:rPr lang="nl-NL" sz="1200" b="0" kern="1200" dirty="0">
                <a:solidFill>
                  <a:schemeClr val="tx1"/>
                </a:solidFill>
                <a:effectLst/>
                <a:latin typeface="+mn-lt"/>
                <a:ea typeface="+mn-ea"/>
                <a:cs typeface="+mn-cs"/>
              </a:rPr>
              <a:t>kan pakken. Twee keer per jaar zal een deel van de ingediende dataverzoeken op data.overheid.nl worden doorgezet naar het VIVET-programma. In 2022 is dat eind maart en september.  Binnen VIVET: weging, prioritering.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33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75840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32698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8369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‹nr.›</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Titel 1 regel</a:t>
            </a:r>
          </a:p>
        </p:txBody>
      </p:sp>
    </p:spTree>
    <p:extLst>
      <p:ext uri="{BB962C8B-B14F-4D97-AF65-F5344CB8AC3E}">
        <p14:creationId xmlns:p14="http://schemas.microsoft.com/office/powerpoint/2010/main" val="90583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82721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43068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85352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493286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73795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2609849"/>
            <a:ext cx="5181600" cy="35671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2609849"/>
            <a:ext cx="5181600" cy="35671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904083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1430338"/>
            <a:ext cx="10515600" cy="1074737"/>
          </a:xfrm>
        </p:spPr>
        <p:txBody>
          <a:bodyPr/>
          <a:lstStyle/>
          <a:p>
            <a:r>
              <a:rPr lang="nl-NL"/>
              <a:t>Klik om de stijl te bewerken</a:t>
            </a:r>
          </a:p>
        </p:txBody>
      </p:sp>
      <p:sp>
        <p:nvSpPr>
          <p:cNvPr id="3" name="Tijdelijke aanduiding voor tekst 2"/>
          <p:cNvSpPr>
            <a:spLocks noGrp="1"/>
          </p:cNvSpPr>
          <p:nvPr>
            <p:ph type="body" idx="1"/>
          </p:nvPr>
        </p:nvSpPr>
        <p:spPr>
          <a:xfrm>
            <a:off x="839788" y="25050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3328987"/>
            <a:ext cx="5157787" cy="2860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25050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3328987"/>
            <a:ext cx="5183188" cy="2860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DAB9E6C-D992-46B8-A699-3121959111B1}" type="datetimeFigureOut">
              <a:rPr lang="nl-NL" smtClean="0"/>
              <a:t>23-3-2023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9277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DAB9E6C-D992-46B8-A699-3121959111B1}" type="datetimeFigureOut">
              <a:rPr lang="nl-NL" smtClean="0"/>
              <a:t>23-3-2023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058808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DAB9E6C-D992-46B8-A699-3121959111B1}" type="datetimeFigureOut">
              <a:rPr lang="nl-NL" smtClean="0"/>
              <a:t>23-3-2023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61639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138186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795249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1079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788544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792548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‹nr.›</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Titel 1 regel</a:t>
            </a:r>
          </a:p>
        </p:txBody>
      </p:sp>
    </p:spTree>
    <p:extLst>
      <p:ext uri="{BB962C8B-B14F-4D97-AF65-F5344CB8AC3E}">
        <p14:creationId xmlns:p14="http://schemas.microsoft.com/office/powerpoint/2010/main" val="1402918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82721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43068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368943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634570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89309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2609849"/>
            <a:ext cx="5181600" cy="35671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2609849"/>
            <a:ext cx="5181600" cy="35671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106836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1430338"/>
            <a:ext cx="10515600" cy="1074737"/>
          </a:xfrm>
        </p:spPr>
        <p:txBody>
          <a:bodyPr/>
          <a:lstStyle/>
          <a:p>
            <a:r>
              <a:rPr lang="nl-NL"/>
              <a:t>Klik om de stijl te bewerken</a:t>
            </a:r>
          </a:p>
        </p:txBody>
      </p:sp>
      <p:sp>
        <p:nvSpPr>
          <p:cNvPr id="3" name="Tijdelijke aanduiding voor tekst 2"/>
          <p:cNvSpPr>
            <a:spLocks noGrp="1"/>
          </p:cNvSpPr>
          <p:nvPr>
            <p:ph type="body" idx="1"/>
          </p:nvPr>
        </p:nvSpPr>
        <p:spPr>
          <a:xfrm>
            <a:off x="839788" y="25050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3328987"/>
            <a:ext cx="5157787" cy="2860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25050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3328987"/>
            <a:ext cx="5183188" cy="2860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DAB9E6C-D992-46B8-A699-3121959111B1}" type="datetimeFigureOut">
              <a:rPr lang="nl-NL" smtClean="0"/>
              <a:t>23-3-2023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5954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170216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DAB9E6C-D992-46B8-A699-3121959111B1}" type="datetimeFigureOut">
              <a:rPr lang="nl-NL" smtClean="0"/>
              <a:t>23-3-2023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515293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DAB9E6C-D992-46B8-A699-3121959111B1}" type="datetimeFigureOut">
              <a:rPr lang="nl-NL" smtClean="0"/>
              <a:t>23-3-2023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41077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643966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4028022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42305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488510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‹nr.›</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Titel 1 regel</a:t>
            </a:r>
          </a:p>
        </p:txBody>
      </p:sp>
    </p:spTree>
    <p:extLst>
      <p:ext uri="{BB962C8B-B14F-4D97-AF65-F5344CB8AC3E}">
        <p14:creationId xmlns:p14="http://schemas.microsoft.com/office/powerpoint/2010/main" val="36123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8446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DAB9E6C-D992-46B8-A699-3121959111B1}" type="datetimeFigureOut">
              <a:rPr lang="nl-NL" smtClean="0"/>
              <a:t>23-3-2023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48641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DAB9E6C-D992-46B8-A699-3121959111B1}" type="datetimeFigureOut">
              <a:rPr lang="nl-NL" smtClean="0"/>
              <a:t>23-3-2023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88311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DAB9E6C-D992-46B8-A699-3121959111B1}" type="datetimeFigureOut">
              <a:rPr lang="nl-NL" smtClean="0"/>
              <a:t>23-3-2023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61634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9036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23-3-2023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82905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502BE-BC54-4451-A7A6-20A718925AEB}" type="slidenum">
              <a:rPr lang="nl-NL" smtClean="0"/>
              <a:t>‹nr.›</a:t>
            </a:fld>
            <a:endParaRPr lang="nl-NL"/>
          </a:p>
        </p:txBody>
      </p:sp>
    </p:spTree>
    <p:extLst>
      <p:ext uri="{BB962C8B-B14F-4D97-AF65-F5344CB8AC3E}">
        <p14:creationId xmlns:p14="http://schemas.microsoft.com/office/powerpoint/2010/main" val="61793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Tijdelijke aanduiding voor inhoud 4" descr="Afbeelding met tekst&#10;&#10;Automatisch gegenereerde beschrijving">
            <a:extLst>
              <a:ext uri="{FF2B5EF4-FFF2-40B4-BE49-F238E27FC236}">
                <a16:creationId xmlns:a16="http://schemas.microsoft.com/office/drawing/2014/main" id="{AE0008A4-FDCF-4D77-BAAE-4D9BF6D034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60777"/>
          </a:xfrm>
          <a:prstGeom prst="rect">
            <a:avLst/>
          </a:prstGeom>
        </p:spPr>
      </p:pic>
      <p:sp>
        <p:nvSpPr>
          <p:cNvPr id="2" name="Tijdelijke aanduiding voor titel 1"/>
          <p:cNvSpPr>
            <a:spLocks noGrp="1"/>
          </p:cNvSpPr>
          <p:nvPr>
            <p:ph type="title"/>
          </p:nvPr>
        </p:nvSpPr>
        <p:spPr>
          <a:xfrm>
            <a:off x="838200" y="1447800"/>
            <a:ext cx="10515600" cy="116204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2609849"/>
            <a:ext cx="10515600" cy="356711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502BE-BC54-4451-A7A6-20A718925AEB}" type="slidenum">
              <a:rPr lang="nl-NL" smtClean="0"/>
              <a:t>‹nr.›</a:t>
            </a:fld>
            <a:endParaRPr lang="nl-NL"/>
          </a:p>
        </p:txBody>
      </p:sp>
    </p:spTree>
    <p:extLst>
      <p:ext uri="{BB962C8B-B14F-4D97-AF65-F5344CB8AC3E}">
        <p14:creationId xmlns:p14="http://schemas.microsoft.com/office/powerpoint/2010/main" val="3070850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AE0008A4-FDCF-4D77-BAAE-4D9BF6D034C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91999" cy="6860777"/>
          </a:xfrm>
          <a:prstGeom prst="rect">
            <a:avLst/>
          </a:prstGeom>
        </p:spPr>
      </p:pic>
      <p:sp>
        <p:nvSpPr>
          <p:cNvPr id="2" name="Tijdelijke aanduiding voor titel 1"/>
          <p:cNvSpPr>
            <a:spLocks noGrp="1"/>
          </p:cNvSpPr>
          <p:nvPr>
            <p:ph type="title"/>
          </p:nvPr>
        </p:nvSpPr>
        <p:spPr>
          <a:xfrm>
            <a:off x="838200" y="1447800"/>
            <a:ext cx="10515600" cy="116204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2609849"/>
            <a:ext cx="10515600" cy="356711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9E6C-D992-46B8-A699-3121959111B1}" type="datetimeFigureOut">
              <a:rPr lang="nl-NL" smtClean="0"/>
              <a:t>23-3-2023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502BE-BC54-4451-A7A6-20A718925AEB}" type="slidenum">
              <a:rPr lang="nl-NL" smtClean="0"/>
              <a:t>‹nr.›</a:t>
            </a:fld>
            <a:endParaRPr lang="nl-NL"/>
          </a:p>
        </p:txBody>
      </p:sp>
    </p:spTree>
    <p:extLst>
      <p:ext uri="{BB962C8B-B14F-4D97-AF65-F5344CB8AC3E}">
        <p14:creationId xmlns:p14="http://schemas.microsoft.com/office/powerpoint/2010/main" val="19390127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data.overheid.nl/community/dataverzoeken/dataverzoek-indienen"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9.xml"/><Relationship Id="rId3" Type="http://schemas.openxmlformats.org/officeDocument/2006/relationships/image" Target="../media/image26.png"/><Relationship Id="rId7" Type="http://schemas.openxmlformats.org/officeDocument/2006/relationships/slide" Target="slide6.xml"/><Relationship Id="rId12"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slide" Target="slide8.xml"/><Relationship Id="rId5"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image" Target="../media/image27.png"/><Relationship Id="rId9" Type="http://schemas.openxmlformats.org/officeDocument/2006/relationships/slide" Target="slide7.xml"/><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hyperlink" Target="https://www.regionale-energiestrategie.nl/vivet_info/default.aspx" TargetMode="External"/><Relationship Id="rId4" Type="http://schemas.openxmlformats.org/officeDocument/2006/relationships/hyperlink" Target="https://data.overheid.nl/juridische-kaders-energiedata#_Verdiepende_achtergrondinformati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klimaatmonitor.databank.nl/report/VIVET_III_Proces_verbeteren_vraagarticulatie_def.pdf" TargetMode="External"/><Relationship Id="rId3" Type="http://schemas.openxmlformats.org/officeDocument/2006/relationships/image" Target="../media/image31.png"/><Relationship Id="rId7" Type="http://schemas.openxmlformats.org/officeDocument/2006/relationships/hyperlink" Target="http://www.warmteatlas.n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ce.nl/publicaties/bundeling-van-geoportalen-inventarisatie-visie-en-functioneel-ontwerp/" TargetMode="External"/><Relationship Id="rId11" Type="http://schemas.openxmlformats.org/officeDocument/2006/relationships/image" Target="../media/image33.png"/><Relationship Id="rId5" Type="http://schemas.openxmlformats.org/officeDocument/2006/relationships/hyperlink" Target="https://www.rijksoverheid.nl/documenten/publicaties/2021/06/23/klimaatwijzer" TargetMode="External"/><Relationship Id="rId10" Type="http://schemas.openxmlformats.org/officeDocument/2006/relationships/hyperlink" Target="https://data.overheid.nl/community/dataverzoeken/dataverzoek-indienen" TargetMode="External"/><Relationship Id="rId4" Type="http://schemas.openxmlformats.org/officeDocument/2006/relationships/hyperlink" Target="https://klimaatmonitor.databank.nl/report/VIVET_D_Informatielandschap_def.pdf" TargetMode="External"/><Relationship Id="rId9" Type="http://schemas.openxmlformats.org/officeDocument/2006/relationships/hyperlink" Target="https://data.overheid.nl/communities/energi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bs.nl/nl-nl/maatwerk/2022/17/biomassa-regionaal-2019-2020" TargetMode="External"/><Relationship Id="rId13" Type="http://schemas.openxmlformats.org/officeDocument/2006/relationships/hyperlink" Target="https://www.cbs.nl/nl-nl/maatwerk/2022/12/aardgas-en-elektriciteitsleveringen-gemeentelijk-vastgoed-2019" TargetMode="External"/><Relationship Id="rId1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hyperlink" Target="https://opendata.cbs.nl/statline/#/CBS/nl/dataset/85004NED/table?ts=1625811880580" TargetMode="External"/><Relationship Id="rId12" Type="http://schemas.openxmlformats.org/officeDocument/2006/relationships/hyperlink" Target="https://dashboards.cbs.nl/v3/energieverbruik_logistiekvastgoed/" TargetMode="External"/><Relationship Id="rId17" Type="http://schemas.openxmlformats.org/officeDocument/2006/relationships/hyperlink" Target="https://www.pdok.nl/-/kadaster-lanceert-via-vivet-en-pdok-nieuwe-dataset-beschikbare-capaciteit-elektriciteitsnet" TargetMode="External"/><Relationship Id="rId2" Type="http://schemas.openxmlformats.org/officeDocument/2006/relationships/notesSlide" Target="../notesSlides/notesSlide7.xml"/><Relationship Id="rId16" Type="http://schemas.openxmlformats.org/officeDocument/2006/relationships/hyperlink" Target="https://www.kadaster.nl/-/rapport-gebiedsgerichte-ontsluiting-energie-infrastructuur" TargetMode="External"/><Relationship Id="rId1" Type="http://schemas.openxmlformats.org/officeDocument/2006/relationships/slideLayout" Target="../slideLayouts/slideLayout7.xml"/><Relationship Id="rId6" Type="http://schemas.openxmlformats.org/officeDocument/2006/relationships/hyperlink" Target="https://www.cbs.nl/nl-nl/maatwerk/2020/25/hernieuwbaar-op-land-naar-res-regio-2018-en-2019" TargetMode="External"/><Relationship Id="rId11" Type="http://schemas.openxmlformats.org/officeDocument/2006/relationships/hyperlink" Target="https://dashboards.cbs.nl/v2/energieverbruik_retailvastgoed/" TargetMode="External"/><Relationship Id="rId5" Type="http://schemas.openxmlformats.org/officeDocument/2006/relationships/hyperlink" Target="https://opendata.cbs.nl/statline/#/CBS/nl/dataset/85005NED/table?dl=55D77" TargetMode="External"/><Relationship Id="rId15" Type="http://schemas.openxmlformats.org/officeDocument/2006/relationships/hyperlink" Target="https://opendata.cbs.nl/statline/#/CBS/nl/dataset/84948NED/table?ts=1614180511804" TargetMode="External"/><Relationship Id="rId10" Type="http://schemas.openxmlformats.org/officeDocument/2006/relationships/hyperlink" Target="https://dashboards.cbs.nl/v2/energieverbruik_vastgoed_funderend_onderwijs/" TargetMode="External"/><Relationship Id="rId4" Type="http://schemas.openxmlformats.org/officeDocument/2006/relationships/hyperlink" Target="https://www.cbs.nl/nl-nl/maatwerk/2019/52/productie-van-zonnestroom-op-regionaal-niveau-in-2018" TargetMode="External"/><Relationship Id="rId9" Type="http://schemas.openxmlformats.org/officeDocument/2006/relationships/hyperlink" Target="https://www.cbs.nl/nl-nl/maatwerk/2021/18/biomassa-regionaal-2019" TargetMode="External"/><Relationship Id="rId14" Type="http://schemas.openxmlformats.org/officeDocument/2006/relationships/hyperlink" Target="https://www.cbs.nl/nl-nl/maatwerk/2020/51/elektriciteit-geleverd-aan-datacenters-2017-2019"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rvo.nl/sites/default/files/2022-09/Inzicht-in-private-laadinfrastructuur-bevindingen-en-aanbevelingen-augustus-2022.pdf" TargetMode="External"/><Relationship Id="rId13" Type="http://schemas.openxmlformats.org/officeDocument/2006/relationships/hyperlink" Target="https://geonovum.github.io/VIVET-Werkomgeving/VIMET-I/" TargetMode="External"/><Relationship Id="rId18" Type="http://schemas.openxmlformats.org/officeDocument/2006/relationships/hyperlink" Target="https://geonovum.github.io/VIVET-Werkomgeving/VIMET-VIII-B/" TargetMode="External"/><Relationship Id="rId3" Type="http://schemas.openxmlformats.org/officeDocument/2006/relationships/image" Target="../media/image31.png"/><Relationship Id="rId7" Type="http://schemas.openxmlformats.org/officeDocument/2006/relationships/hyperlink" Target="https://www.cbs.nl/nl-nl/maatwerk/2022/07/bedrijventerreinen-en-de-energietransitie" TargetMode="External"/><Relationship Id="rId12" Type="http://schemas.openxmlformats.org/officeDocument/2006/relationships/hyperlink" Target="https://www.cbs.nl/nl-nl/maatwerk/2020/17/hernieuwbare-energie-installaties-bij-woningen" TargetMode="External"/><Relationship Id="rId17" Type="http://schemas.openxmlformats.org/officeDocument/2006/relationships/hyperlink" Target="https://begrippen.geostandaarden.nl/energie/nl/index" TargetMode="External"/><Relationship Id="rId2" Type="http://schemas.openxmlformats.org/officeDocument/2006/relationships/notesSlide" Target="../notesSlides/notesSlide8.xml"/><Relationship Id="rId16" Type="http://schemas.openxmlformats.org/officeDocument/2006/relationships/hyperlink" Target="https://www.regionale-energiestrategie.nl/werkwijze/data+monitoring/begrippenkader/default.aspx" TargetMode="External"/><Relationship Id="rId1" Type="http://schemas.openxmlformats.org/officeDocument/2006/relationships/slideLayout" Target="../slideLayouts/slideLayout7.xml"/><Relationship Id="rId6" Type="http://schemas.openxmlformats.org/officeDocument/2006/relationships/hyperlink" Target="https://www.cbs.nl/nl-nl/maatwerk/2021/29/warmteleveringen-gebouwde-omgeving" TargetMode="External"/><Relationship Id="rId11" Type="http://schemas.openxmlformats.org/officeDocument/2006/relationships/hyperlink" Target="https://www.kadaster.nl/documents/1953498/4977898/2211_Eindrapportage+VIVET+Informatieproducten.pdf/2af541b0-b696-0e85-a8bb-bfe44012e8a7?t=1671523131273" TargetMode="External"/><Relationship Id="rId5" Type="http://schemas.openxmlformats.org/officeDocument/2006/relationships/hyperlink" Target="https://beta-vivet.databank.nl/mosaic/dashboard" TargetMode="External"/><Relationship Id="rId15" Type="http://schemas.openxmlformats.org/officeDocument/2006/relationships/hyperlink" Target="https://www.cbs.nl/nl-nl/maatwerk/2022/36/detectie-zonnepanelen-regionaal" TargetMode="External"/><Relationship Id="rId10" Type="http://schemas.openxmlformats.org/officeDocument/2006/relationships/hyperlink" Target="https://www.kadaster.nl/-/onderzoek-bag-ean-koppeling-beschikbaar" TargetMode="External"/><Relationship Id="rId19" Type="http://schemas.openxmlformats.org/officeDocument/2006/relationships/image" Target="../media/image35.png"/><Relationship Id="rId4" Type="http://schemas.openxmlformats.org/officeDocument/2006/relationships/hyperlink" Target="https://data.overheid.nl/juridische-kaders-rondom-het-delen-van-energiedata" TargetMode="External"/><Relationship Id="rId9" Type="http://schemas.openxmlformats.org/officeDocument/2006/relationships/hyperlink" Target="https://www.cbs.nl/nl-nl/maatwerk/2019/49/regionale-energiestrategieen-regio-s-in-nederland" TargetMode="External"/><Relationship Id="rId14" Type="http://schemas.openxmlformats.org/officeDocument/2006/relationships/hyperlink" Target="https://www.cbs.nl/nl-nl/achtergrond/2021/04/verkenning-samenhang-regionale-zonnestroomcijf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9CD09AA-4728-4B0C-AF3D-20CB7D5EFDE0}"/>
              </a:ext>
            </a:extLst>
          </p:cNvPr>
          <p:cNvSpPr>
            <a:spLocks noGrp="1"/>
          </p:cNvSpPr>
          <p:nvPr>
            <p:ph type="title" idx="4294967295"/>
          </p:nvPr>
        </p:nvSpPr>
        <p:spPr>
          <a:xfrm>
            <a:off x="769834" y="1412222"/>
            <a:ext cx="10515600" cy="1162050"/>
          </a:xfrm>
        </p:spPr>
        <p:txBody>
          <a:bodyPr>
            <a:noAutofit/>
          </a:bodyPr>
          <a:lstStyle/>
          <a:p>
            <a:pPr algn="ctr"/>
            <a:r>
              <a:rPr lang="nl-NL" sz="3600" dirty="0">
                <a:solidFill>
                  <a:schemeClr val="accent1">
                    <a:lumMod val="50000"/>
                  </a:schemeClr>
                </a:solidFill>
                <a:effectLst/>
                <a:latin typeface="Calibri" panose="020F0502020204030204" pitchFamily="34" charset="0"/>
                <a:ea typeface="Calibri" panose="020F0502020204030204" pitchFamily="34" charset="0"/>
              </a:rPr>
              <a:t>VIVET is een samenwerkingsverband tussen</a:t>
            </a:r>
            <a:endParaRPr lang="nl-NL" sz="3600" dirty="0">
              <a:solidFill>
                <a:schemeClr val="accent1">
                  <a:lumMod val="50000"/>
                </a:schemeClr>
              </a:solidFill>
            </a:endParaRPr>
          </a:p>
        </p:txBody>
      </p:sp>
      <p:pic>
        <p:nvPicPr>
          <p:cNvPr id="12" name="Afbeelding 11">
            <a:extLst>
              <a:ext uri="{FF2B5EF4-FFF2-40B4-BE49-F238E27FC236}">
                <a16:creationId xmlns:a16="http://schemas.microsoft.com/office/drawing/2014/main" id="{71A7EF15-DA69-41BF-BF03-988D983CE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159" y="2549456"/>
            <a:ext cx="560680" cy="860094"/>
          </a:xfrm>
          <a:prstGeom prst="rect">
            <a:avLst/>
          </a:prstGeom>
        </p:spPr>
      </p:pic>
      <p:pic>
        <p:nvPicPr>
          <p:cNvPr id="13" name="Afbeelding 12">
            <a:extLst>
              <a:ext uri="{FF2B5EF4-FFF2-40B4-BE49-F238E27FC236}">
                <a16:creationId xmlns:a16="http://schemas.microsoft.com/office/drawing/2014/main" id="{E72E33CC-4E14-41D2-8B39-058893DE8213}"/>
              </a:ext>
            </a:extLst>
          </p:cNvPr>
          <p:cNvPicPr>
            <a:picLocks noChangeAspect="1"/>
          </p:cNvPicPr>
          <p:nvPr/>
        </p:nvPicPr>
        <p:blipFill rotWithShape="1">
          <a:blip r:embed="rId4"/>
          <a:srcRect l="17605" r="14743"/>
          <a:stretch/>
        </p:blipFill>
        <p:spPr>
          <a:xfrm>
            <a:off x="1885218" y="2452994"/>
            <a:ext cx="1424763" cy="1053018"/>
          </a:xfrm>
          <a:prstGeom prst="rect">
            <a:avLst/>
          </a:prstGeom>
        </p:spPr>
      </p:pic>
      <p:pic>
        <p:nvPicPr>
          <p:cNvPr id="15" name="Afbeelding 14">
            <a:extLst>
              <a:ext uri="{FF2B5EF4-FFF2-40B4-BE49-F238E27FC236}">
                <a16:creationId xmlns:a16="http://schemas.microsoft.com/office/drawing/2014/main" id="{BF1072C7-429A-45ED-8F35-C1B64A6BB886}"/>
              </a:ext>
            </a:extLst>
          </p:cNvPr>
          <p:cNvPicPr>
            <a:picLocks noChangeAspect="1"/>
          </p:cNvPicPr>
          <p:nvPr/>
        </p:nvPicPr>
        <p:blipFill>
          <a:blip r:embed="rId5"/>
          <a:stretch>
            <a:fillRect/>
          </a:stretch>
        </p:blipFill>
        <p:spPr>
          <a:xfrm>
            <a:off x="9503749" y="2547853"/>
            <a:ext cx="2388725" cy="1030864"/>
          </a:xfrm>
          <a:prstGeom prst="rect">
            <a:avLst/>
          </a:prstGeom>
        </p:spPr>
      </p:pic>
      <p:pic>
        <p:nvPicPr>
          <p:cNvPr id="16" name="Picture 2" descr="http://corporate.intranet.rws.nl/Content/Media/5030a8a3-8c7f-4e6e-b327-2c05ca79a9ce/IW_RW_Logo_online_ex_pos_nl.png">
            <a:extLst>
              <a:ext uri="{FF2B5EF4-FFF2-40B4-BE49-F238E27FC236}">
                <a16:creationId xmlns:a16="http://schemas.microsoft.com/office/drawing/2014/main" id="{AA678EA3-B61B-48E7-9581-0BD0322DBE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5081" y="2557953"/>
            <a:ext cx="2748466" cy="102076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AD648E5-7462-4296-B546-A109814EECC6}"/>
              </a:ext>
            </a:extLst>
          </p:cNvPr>
          <p:cNvPicPr>
            <a:picLocks noChangeAspect="1"/>
          </p:cNvPicPr>
          <p:nvPr/>
        </p:nvPicPr>
        <p:blipFill>
          <a:blip r:embed="rId7"/>
          <a:stretch>
            <a:fillRect/>
          </a:stretch>
        </p:blipFill>
        <p:spPr>
          <a:xfrm>
            <a:off x="3917021" y="2549456"/>
            <a:ext cx="2508060" cy="1029261"/>
          </a:xfrm>
          <a:prstGeom prst="rect">
            <a:avLst/>
          </a:prstGeom>
        </p:spPr>
      </p:pic>
      <p:pic>
        <p:nvPicPr>
          <p:cNvPr id="25" name="Afbeelding 24">
            <a:extLst>
              <a:ext uri="{FF2B5EF4-FFF2-40B4-BE49-F238E27FC236}">
                <a16:creationId xmlns:a16="http://schemas.microsoft.com/office/drawing/2014/main" id="{5DC1E632-2A62-6381-26F0-E35F3DB1D0A8}"/>
              </a:ext>
            </a:extLst>
          </p:cNvPr>
          <p:cNvPicPr>
            <a:picLocks noChangeAspect="1"/>
          </p:cNvPicPr>
          <p:nvPr/>
        </p:nvPicPr>
        <p:blipFill>
          <a:blip r:embed="rId8"/>
          <a:stretch>
            <a:fillRect/>
          </a:stretch>
        </p:blipFill>
        <p:spPr>
          <a:xfrm>
            <a:off x="38513" y="4643246"/>
            <a:ext cx="2323219" cy="836358"/>
          </a:xfrm>
          <a:prstGeom prst="rect">
            <a:avLst/>
          </a:prstGeom>
        </p:spPr>
      </p:pic>
      <p:pic>
        <p:nvPicPr>
          <p:cNvPr id="26" name="Afbeelding 25">
            <a:extLst>
              <a:ext uri="{FF2B5EF4-FFF2-40B4-BE49-F238E27FC236}">
                <a16:creationId xmlns:a16="http://schemas.microsoft.com/office/drawing/2014/main" id="{00767DF5-B076-AFC3-B90B-51D5418EA401}"/>
              </a:ext>
            </a:extLst>
          </p:cNvPr>
          <p:cNvPicPr>
            <a:picLocks noChangeAspect="1"/>
          </p:cNvPicPr>
          <p:nvPr/>
        </p:nvPicPr>
        <p:blipFill>
          <a:blip r:embed="rId9"/>
          <a:stretch>
            <a:fillRect/>
          </a:stretch>
        </p:blipFill>
        <p:spPr>
          <a:xfrm>
            <a:off x="38513" y="3769759"/>
            <a:ext cx="2381153" cy="976568"/>
          </a:xfrm>
          <a:prstGeom prst="rect">
            <a:avLst/>
          </a:prstGeom>
        </p:spPr>
      </p:pic>
      <p:pic>
        <p:nvPicPr>
          <p:cNvPr id="27" name="Afbeelding 26">
            <a:extLst>
              <a:ext uri="{FF2B5EF4-FFF2-40B4-BE49-F238E27FC236}">
                <a16:creationId xmlns:a16="http://schemas.microsoft.com/office/drawing/2014/main" id="{A7AC1D58-B584-8501-AEE1-ABE2EDC6EE8A}"/>
              </a:ext>
            </a:extLst>
          </p:cNvPr>
          <p:cNvPicPr>
            <a:picLocks noChangeAspect="1"/>
          </p:cNvPicPr>
          <p:nvPr/>
        </p:nvPicPr>
        <p:blipFill>
          <a:blip r:embed="rId10"/>
          <a:stretch>
            <a:fillRect/>
          </a:stretch>
        </p:blipFill>
        <p:spPr>
          <a:xfrm>
            <a:off x="9503749" y="3815398"/>
            <a:ext cx="907531" cy="472672"/>
          </a:xfrm>
          <a:prstGeom prst="rect">
            <a:avLst/>
          </a:prstGeom>
        </p:spPr>
      </p:pic>
      <p:pic>
        <p:nvPicPr>
          <p:cNvPr id="28" name="Afbeelding 27">
            <a:extLst>
              <a:ext uri="{FF2B5EF4-FFF2-40B4-BE49-F238E27FC236}">
                <a16:creationId xmlns:a16="http://schemas.microsoft.com/office/drawing/2014/main" id="{B9B8F9FD-F2AC-56CD-F4EA-40AD43AD7804}"/>
              </a:ext>
            </a:extLst>
          </p:cNvPr>
          <p:cNvPicPr>
            <a:picLocks noChangeAspect="1"/>
          </p:cNvPicPr>
          <p:nvPr/>
        </p:nvPicPr>
        <p:blipFill>
          <a:blip r:embed="rId11"/>
          <a:stretch>
            <a:fillRect/>
          </a:stretch>
        </p:blipFill>
        <p:spPr>
          <a:xfrm>
            <a:off x="9503749" y="4485662"/>
            <a:ext cx="829303" cy="505783"/>
          </a:xfrm>
          <a:prstGeom prst="rect">
            <a:avLst/>
          </a:prstGeom>
        </p:spPr>
      </p:pic>
      <p:pic>
        <p:nvPicPr>
          <p:cNvPr id="29" name="Afbeelding 28">
            <a:extLst>
              <a:ext uri="{FF2B5EF4-FFF2-40B4-BE49-F238E27FC236}">
                <a16:creationId xmlns:a16="http://schemas.microsoft.com/office/drawing/2014/main" id="{A40F76F5-45FB-B2DF-5ED8-F8EA606E6594}"/>
              </a:ext>
            </a:extLst>
          </p:cNvPr>
          <p:cNvPicPr>
            <a:picLocks noChangeAspect="1"/>
          </p:cNvPicPr>
          <p:nvPr/>
        </p:nvPicPr>
        <p:blipFill>
          <a:blip r:embed="rId12"/>
          <a:stretch>
            <a:fillRect/>
          </a:stretch>
        </p:blipFill>
        <p:spPr>
          <a:xfrm>
            <a:off x="9503749" y="5269287"/>
            <a:ext cx="1153590" cy="490164"/>
          </a:xfrm>
          <a:prstGeom prst="rect">
            <a:avLst/>
          </a:prstGeom>
        </p:spPr>
      </p:pic>
      <p:pic>
        <p:nvPicPr>
          <p:cNvPr id="30" name="Afbeelding 29">
            <a:extLst>
              <a:ext uri="{FF2B5EF4-FFF2-40B4-BE49-F238E27FC236}">
                <a16:creationId xmlns:a16="http://schemas.microsoft.com/office/drawing/2014/main" id="{E9EC8F30-7989-50D6-3493-FEA60E964294}"/>
              </a:ext>
            </a:extLst>
          </p:cNvPr>
          <p:cNvPicPr>
            <a:picLocks noChangeAspect="1"/>
          </p:cNvPicPr>
          <p:nvPr/>
        </p:nvPicPr>
        <p:blipFill>
          <a:blip r:embed="rId13"/>
          <a:stretch>
            <a:fillRect/>
          </a:stretch>
        </p:blipFill>
        <p:spPr>
          <a:xfrm>
            <a:off x="6293214" y="3901900"/>
            <a:ext cx="1678204" cy="852682"/>
          </a:xfrm>
          <a:prstGeom prst="rect">
            <a:avLst/>
          </a:prstGeom>
        </p:spPr>
      </p:pic>
      <p:pic>
        <p:nvPicPr>
          <p:cNvPr id="31" name="Afbeelding 30">
            <a:extLst>
              <a:ext uri="{FF2B5EF4-FFF2-40B4-BE49-F238E27FC236}">
                <a16:creationId xmlns:a16="http://schemas.microsoft.com/office/drawing/2014/main" id="{56B484F5-7D84-D9CC-E64D-6BB2AA5DF55D}"/>
              </a:ext>
            </a:extLst>
          </p:cNvPr>
          <p:cNvPicPr>
            <a:picLocks noChangeAspect="1"/>
          </p:cNvPicPr>
          <p:nvPr/>
        </p:nvPicPr>
        <p:blipFill>
          <a:blip r:embed="rId14"/>
          <a:stretch>
            <a:fillRect/>
          </a:stretch>
        </p:blipFill>
        <p:spPr>
          <a:xfrm>
            <a:off x="3895858" y="3882605"/>
            <a:ext cx="1736138" cy="833346"/>
          </a:xfrm>
          <a:prstGeom prst="rect">
            <a:avLst/>
          </a:prstGeom>
        </p:spPr>
      </p:pic>
      <p:pic>
        <p:nvPicPr>
          <p:cNvPr id="2" name="Afbeelding 1"/>
          <p:cNvPicPr>
            <a:picLocks noChangeAspect="1"/>
          </p:cNvPicPr>
          <p:nvPr/>
        </p:nvPicPr>
        <p:blipFill>
          <a:blip r:embed="rId15"/>
          <a:stretch>
            <a:fillRect/>
          </a:stretch>
        </p:blipFill>
        <p:spPr>
          <a:xfrm>
            <a:off x="9503749" y="5972662"/>
            <a:ext cx="1973548" cy="321730"/>
          </a:xfrm>
          <a:prstGeom prst="rect">
            <a:avLst/>
          </a:prstGeom>
        </p:spPr>
      </p:pic>
    </p:spTree>
    <p:extLst>
      <p:ext uri="{BB962C8B-B14F-4D97-AF65-F5344CB8AC3E}">
        <p14:creationId xmlns:p14="http://schemas.microsoft.com/office/powerpoint/2010/main" val="3963859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D273D3-AE6D-4481-A209-2FE0652ECFA2}"/>
              </a:ext>
            </a:extLst>
          </p:cNvPr>
          <p:cNvSpPr>
            <a:spLocks noGrp="1"/>
          </p:cNvSpPr>
          <p:nvPr>
            <p:ph idx="1"/>
          </p:nvPr>
        </p:nvSpPr>
        <p:spPr>
          <a:xfrm>
            <a:off x="354278" y="1503123"/>
            <a:ext cx="10911214" cy="5267195"/>
          </a:xfrm>
        </p:spPr>
        <p:txBody>
          <a:bodyPr>
            <a:noAutofit/>
          </a:bodyPr>
          <a:lstStyle/>
          <a:p>
            <a:endParaRPr lang="en-US" sz="800" dirty="0"/>
          </a:p>
          <a:p>
            <a:r>
              <a:rPr lang="en-US" dirty="0"/>
              <a:t>Via </a:t>
            </a:r>
            <a:r>
              <a:rPr lang="nl-NL" u="sng" dirty="0">
                <a:hlinkClick r:id="rId3"/>
              </a:rPr>
              <a:t>dataverzoekformulier</a:t>
            </a:r>
            <a:r>
              <a:rPr lang="en-US" sz="1600" dirty="0">
                <a:solidFill>
                  <a:srgbClr val="271D6C"/>
                </a:solidFill>
                <a:latin typeface="Calibri" panose="020F0502020204030204" pitchFamily="34" charset="0"/>
                <a:ea typeface="Calibri" panose="020F0502020204030204" pitchFamily="34" charset="0"/>
              </a:rPr>
              <a:t> </a:t>
            </a:r>
            <a:r>
              <a:rPr lang="en-US" dirty="0"/>
              <a:t>op data.overheid.nl</a:t>
            </a:r>
          </a:p>
          <a:p>
            <a:r>
              <a:rPr lang="en-US" dirty="0" err="1"/>
              <a:t>Vervolg</a:t>
            </a:r>
            <a:r>
              <a:rPr lang="en-US" dirty="0"/>
              <a:t> op </a:t>
            </a:r>
            <a:r>
              <a:rPr lang="en-US" dirty="0" err="1"/>
              <a:t>bestaand</a:t>
            </a:r>
            <a:r>
              <a:rPr lang="en-US" dirty="0"/>
              <a:t> project</a:t>
            </a:r>
          </a:p>
          <a:p>
            <a:r>
              <a:rPr lang="en-US" dirty="0"/>
              <a:t>Via </a:t>
            </a:r>
            <a:r>
              <a:rPr lang="en-US" dirty="0" err="1"/>
              <a:t>een</a:t>
            </a:r>
            <a:r>
              <a:rPr lang="en-US" dirty="0"/>
              <a:t> </a:t>
            </a:r>
            <a:r>
              <a:rPr lang="en-US" dirty="0" err="1"/>
              <a:t>bestaand</a:t>
            </a:r>
            <a:r>
              <a:rPr lang="en-US" dirty="0"/>
              <a:t> </a:t>
            </a:r>
            <a:r>
              <a:rPr lang="en-US" dirty="0" err="1"/>
              <a:t>traject</a:t>
            </a:r>
            <a:r>
              <a:rPr lang="en-US" dirty="0"/>
              <a:t>, </a:t>
            </a:r>
            <a:r>
              <a:rPr lang="en-US" dirty="0" err="1"/>
              <a:t>gebruikerspanel</a:t>
            </a:r>
            <a:endParaRPr lang="en-US" dirty="0"/>
          </a:p>
          <a:p>
            <a:r>
              <a:rPr lang="en-US" dirty="0" err="1"/>
              <a:t>Overleg</a:t>
            </a:r>
            <a:r>
              <a:rPr lang="en-US" dirty="0"/>
              <a:t> </a:t>
            </a:r>
            <a:r>
              <a:rPr lang="en-US" dirty="0" err="1"/>
              <a:t>Decentrale</a:t>
            </a:r>
            <a:r>
              <a:rPr lang="en-US" dirty="0"/>
              <a:t> </a:t>
            </a:r>
            <a:r>
              <a:rPr lang="en-US" dirty="0" err="1"/>
              <a:t>Overheden</a:t>
            </a:r>
            <a:r>
              <a:rPr lang="en-US" dirty="0"/>
              <a:t> (ODO) </a:t>
            </a:r>
            <a:r>
              <a:rPr lang="en-US" dirty="0" err="1"/>
              <a:t>tbv</a:t>
            </a:r>
            <a:r>
              <a:rPr lang="en-US" dirty="0"/>
              <a:t> monitoring </a:t>
            </a:r>
            <a:r>
              <a:rPr lang="en-US" dirty="0" err="1"/>
              <a:t>klimaatbeleid</a:t>
            </a:r>
            <a:endParaRPr lang="en-US" dirty="0"/>
          </a:p>
          <a:p>
            <a:endParaRPr lang="en-US" dirty="0"/>
          </a:p>
          <a:p>
            <a:pPr>
              <a:tabLst>
                <a:tab pos="274638" algn="l"/>
              </a:tabLst>
            </a:pPr>
            <a:r>
              <a:rPr lang="nl-NL"/>
              <a:t>Twee </a:t>
            </a:r>
            <a:r>
              <a:rPr lang="nl-NL" dirty="0"/>
              <a:t>keer per jaar verzoeken bij elkaar gezet (maart en september)</a:t>
            </a:r>
          </a:p>
          <a:p>
            <a:r>
              <a:rPr lang="en-US" dirty="0"/>
              <a:t>In VIVET </a:t>
            </a:r>
            <a:r>
              <a:rPr lang="en-US" dirty="0" err="1"/>
              <a:t>besproken</a:t>
            </a:r>
            <a:r>
              <a:rPr lang="en-US" dirty="0"/>
              <a:t>, </a:t>
            </a:r>
            <a:r>
              <a:rPr lang="en-US" dirty="0" err="1"/>
              <a:t>gewogen</a:t>
            </a:r>
            <a:r>
              <a:rPr lang="en-US" dirty="0"/>
              <a:t> (</a:t>
            </a:r>
            <a:r>
              <a:rPr lang="en-US" dirty="0" err="1"/>
              <a:t>maatschappelijk</a:t>
            </a:r>
            <a:r>
              <a:rPr lang="en-US" dirty="0"/>
              <a:t> </a:t>
            </a:r>
            <a:r>
              <a:rPr lang="en-US" dirty="0" err="1"/>
              <a:t>belang</a:t>
            </a:r>
            <a:r>
              <a:rPr lang="en-US" dirty="0"/>
              <a:t>, </a:t>
            </a:r>
            <a:r>
              <a:rPr lang="en-US" dirty="0" err="1"/>
              <a:t>uitvoerbaarheid</a:t>
            </a:r>
            <a:r>
              <a:rPr lang="en-US" dirty="0"/>
              <a:t>) en </a:t>
            </a:r>
            <a:r>
              <a:rPr lang="en-US" dirty="0" err="1"/>
              <a:t>geprioriteerd</a:t>
            </a:r>
            <a:r>
              <a:rPr lang="en-US" dirty="0"/>
              <a:t> (</a:t>
            </a:r>
            <a:r>
              <a:rPr lang="en-US" dirty="0" err="1"/>
              <a:t>operationeel</a:t>
            </a:r>
            <a:r>
              <a:rPr lang="en-US" dirty="0"/>
              <a:t> </a:t>
            </a:r>
            <a:r>
              <a:rPr lang="en-US" dirty="0" err="1"/>
              <a:t>beraad</a:t>
            </a:r>
            <a:r>
              <a:rPr lang="en-US" dirty="0"/>
              <a:t> en </a:t>
            </a:r>
            <a:r>
              <a:rPr lang="en-US" dirty="0" err="1"/>
              <a:t>gebruikerspanel</a:t>
            </a:r>
            <a:r>
              <a:rPr lang="en-US" dirty="0"/>
              <a:t>)</a:t>
            </a:r>
          </a:p>
          <a:p>
            <a:r>
              <a:rPr lang="en-US" dirty="0" err="1"/>
              <a:t>Besluit</a:t>
            </a:r>
            <a:r>
              <a:rPr lang="en-US" dirty="0"/>
              <a:t> door </a:t>
            </a:r>
            <a:r>
              <a:rPr lang="en-US" dirty="0" err="1"/>
              <a:t>Opdrachtgevers-Opdrachtnemers</a:t>
            </a:r>
            <a:r>
              <a:rPr lang="en-US" dirty="0"/>
              <a:t> </a:t>
            </a:r>
          </a:p>
          <a:p>
            <a:endParaRPr lang="en-US" sz="800" dirty="0"/>
          </a:p>
          <a:p>
            <a:pPr marL="0" indent="0">
              <a:buNone/>
            </a:pPr>
            <a:endParaRPr lang="en-US" sz="2400" dirty="0">
              <a:solidFill>
                <a:srgbClr val="271D6C"/>
              </a:solidFill>
              <a:latin typeface="Calibri" panose="020F0502020204030204" pitchFamily="34" charset="0"/>
              <a:ea typeface="Calibri" panose="020F0502020204030204" pitchFamily="34" charset="0"/>
            </a:endParaRPr>
          </a:p>
          <a:p>
            <a:pPr marL="0" indent="0">
              <a:buNone/>
            </a:pPr>
            <a:endParaRPr lang="nl-NL" sz="2400" dirty="0">
              <a:solidFill>
                <a:srgbClr val="271D6C"/>
              </a:solidFill>
              <a:latin typeface="Calibri" panose="020F0502020204030204" pitchFamily="34" charset="0"/>
              <a:ea typeface="Calibri" panose="020F0502020204030204" pitchFamily="34" charset="0"/>
            </a:endParaRPr>
          </a:p>
          <a:p>
            <a:pPr marL="0" indent="0">
              <a:spcAft>
                <a:spcPts val="0"/>
              </a:spcAft>
              <a:buNone/>
            </a:pPr>
            <a:endParaRPr lang="nl-NL" sz="2400" dirty="0">
              <a:solidFill>
                <a:srgbClr val="271D6C"/>
              </a:solidFill>
              <a:latin typeface="Calibri" panose="020F0502020204030204" pitchFamily="34" charset="0"/>
              <a:ea typeface="Calibri" panose="020F0502020204030204" pitchFamily="34" charset="0"/>
            </a:endParaRPr>
          </a:p>
        </p:txBody>
      </p:sp>
      <p:sp>
        <p:nvSpPr>
          <p:cNvPr id="4" name="Tekstvak 3"/>
          <p:cNvSpPr txBox="1"/>
          <p:nvPr/>
        </p:nvSpPr>
        <p:spPr>
          <a:xfrm>
            <a:off x="3920647" y="173009"/>
            <a:ext cx="82713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rPr>
              <a:t>Hoe komt een verzoek bij VIVET?</a:t>
            </a:r>
          </a:p>
        </p:txBody>
      </p:sp>
      <p:pic>
        <p:nvPicPr>
          <p:cNvPr id="2" name="Afbeelding 1"/>
          <p:cNvPicPr>
            <a:picLocks noChangeAspect="1"/>
          </p:cNvPicPr>
          <p:nvPr/>
        </p:nvPicPr>
        <p:blipFill rotWithShape="1">
          <a:blip r:embed="rId4"/>
          <a:srcRect l="10444" t="7517" r="13280" b="5867"/>
          <a:stretch/>
        </p:blipFill>
        <p:spPr>
          <a:xfrm>
            <a:off x="9234311" y="1717612"/>
            <a:ext cx="2585155" cy="1651251"/>
          </a:xfrm>
          <a:prstGeom prst="rect">
            <a:avLst/>
          </a:prstGeom>
        </p:spPr>
      </p:pic>
    </p:spTree>
    <p:extLst>
      <p:ext uri="{BB962C8B-B14F-4D97-AF65-F5344CB8AC3E}">
        <p14:creationId xmlns:p14="http://schemas.microsoft.com/office/powerpoint/2010/main" val="340017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D273D3-AE6D-4481-A209-2FE0652ECFA2}"/>
              </a:ext>
            </a:extLst>
          </p:cNvPr>
          <p:cNvSpPr>
            <a:spLocks noGrp="1"/>
          </p:cNvSpPr>
          <p:nvPr>
            <p:ph idx="1"/>
          </p:nvPr>
        </p:nvSpPr>
        <p:spPr>
          <a:xfrm>
            <a:off x="309122" y="1569660"/>
            <a:ext cx="11882878" cy="4324573"/>
          </a:xfrm>
        </p:spPr>
        <p:txBody>
          <a:bodyPr>
            <a:noAutofit/>
          </a:bodyPr>
          <a:lstStyle/>
          <a:p>
            <a:pPr marL="0" indent="0">
              <a:buNone/>
            </a:pPr>
            <a:r>
              <a:rPr lang="en-US" sz="3600" b="1" dirty="0" err="1">
                <a:solidFill>
                  <a:schemeClr val="accent1">
                    <a:lumMod val="50000"/>
                  </a:schemeClr>
                </a:solidFill>
                <a:latin typeface="Calibri" panose="020F0502020204030204" pitchFamily="34" charset="0"/>
                <a:ea typeface="Calibri" panose="020F0502020204030204" pitchFamily="34" charset="0"/>
                <a:cs typeface="+mj-cs"/>
              </a:rPr>
              <a:t>Voortgang</a:t>
            </a:r>
            <a:r>
              <a:rPr lang="en-US" sz="3600" b="1" dirty="0">
                <a:solidFill>
                  <a:schemeClr val="accent1">
                    <a:lumMod val="50000"/>
                  </a:schemeClr>
                </a:solidFill>
                <a:latin typeface="Calibri" panose="020F0502020204030204" pitchFamily="34" charset="0"/>
                <a:ea typeface="Calibri" panose="020F0502020204030204" pitchFamily="34" charset="0"/>
                <a:cs typeface="+mj-cs"/>
              </a:rPr>
              <a:t> van:</a:t>
            </a:r>
          </a:p>
          <a:p>
            <a:pPr marL="0" indent="0">
              <a:buNone/>
            </a:pPr>
            <a:endParaRPr lang="en-US" sz="800" b="1" dirty="0">
              <a:latin typeface="Calibri" panose="020F0502020204030204" pitchFamily="34" charset="0"/>
              <a:ea typeface="Calibri" panose="020F0502020204030204" pitchFamily="34" charset="0"/>
            </a:endParaRPr>
          </a:p>
          <a:p>
            <a:r>
              <a:rPr lang="en-US" dirty="0" err="1">
                <a:latin typeface="Calibri" panose="020F0502020204030204" pitchFamily="34" charset="0"/>
                <a:ea typeface="Calibri" panose="020F0502020204030204" pitchFamily="34" charset="0"/>
              </a:rPr>
              <a:t>Dataproducten</a:t>
            </a:r>
            <a:r>
              <a:rPr lang="en-US" dirty="0">
                <a:latin typeface="Calibri" panose="020F0502020204030204" pitchFamily="34" charset="0"/>
                <a:ea typeface="Calibri" panose="020F0502020204030204" pitchFamily="34" charset="0"/>
              </a:rPr>
              <a:t> </a:t>
            </a:r>
            <a:r>
              <a:rPr lang="en-US" b="1" dirty="0" err="1">
                <a:latin typeface="Calibri" panose="020F0502020204030204" pitchFamily="34" charset="0"/>
                <a:ea typeface="Calibri" panose="020F0502020204030204" pitchFamily="34" charset="0"/>
              </a:rPr>
              <a:t>energieinfra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Kadaster</a:t>
            </a:r>
            <a:r>
              <a:rPr lang="en-US" dirty="0">
                <a:latin typeface="Calibri" panose="020F0502020204030204" pitchFamily="34" charset="0"/>
                <a:ea typeface="Calibri" panose="020F0502020204030204" pitchFamily="34" charset="0"/>
              </a:rPr>
              <a:t>, NBNL, RNBs, PDOK)</a:t>
            </a:r>
          </a:p>
          <a:p>
            <a:pPr marL="457200" lvl="1" indent="0">
              <a:buNone/>
            </a:pPr>
            <a:r>
              <a:rPr lang="en-US" dirty="0" err="1">
                <a:latin typeface="Calibri" panose="020F0502020204030204" pitchFamily="34" charset="0"/>
                <a:ea typeface="Calibri" panose="020F0502020204030204" pitchFamily="34" charset="0"/>
              </a:rPr>
              <a:t>actualiseren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uitbreiden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liggingsgegevens</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netcapaciteitskaart</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borgen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aanvullende</a:t>
            </a:r>
            <a:r>
              <a:rPr lang="en-US" dirty="0">
                <a:latin typeface="Calibri" panose="020F0502020204030204" pitchFamily="34" charset="0"/>
                <a:ea typeface="Calibri" panose="020F0502020204030204" pitchFamily="34" charset="0"/>
              </a:rPr>
              <a:t> info</a:t>
            </a:r>
          </a:p>
          <a:p>
            <a:pPr marL="457200" lvl="1" indent="0">
              <a:buNone/>
            </a:pPr>
            <a:endParaRPr lang="en-US" dirty="0">
              <a:latin typeface="Calibri" panose="020F0502020204030204" pitchFamily="34" charset="0"/>
              <a:ea typeface="Calibri" panose="020F0502020204030204" pitchFamily="34" charset="0"/>
            </a:endParaRPr>
          </a:p>
          <a:p>
            <a:r>
              <a:rPr lang="nl-NL" dirty="0">
                <a:latin typeface="Calibri" panose="020F0502020204030204" pitchFamily="34" charset="0"/>
                <a:ea typeface="Calibri" panose="020F0502020204030204" pitchFamily="34" charset="0"/>
              </a:rPr>
              <a:t>Locatie, verbruik </a:t>
            </a:r>
            <a:r>
              <a:rPr lang="nl-NL" b="1" dirty="0">
                <a:latin typeface="Calibri" panose="020F0502020204030204" pitchFamily="34" charset="0"/>
                <a:ea typeface="Calibri" panose="020F0502020204030204" pitchFamily="34" charset="0"/>
              </a:rPr>
              <a:t>private laadpunten </a:t>
            </a:r>
            <a:r>
              <a:rPr lang="nl-NL" dirty="0">
                <a:latin typeface="Calibri" panose="020F0502020204030204" pitchFamily="34" charset="0"/>
                <a:ea typeface="Calibri" panose="020F0502020204030204" pitchFamily="34" charset="0"/>
              </a:rPr>
              <a:t>elektrisch vervoer (RVO, CBS, NBNL)</a:t>
            </a:r>
          </a:p>
          <a:p>
            <a:pPr marL="457200" lvl="1" indent="0">
              <a:buNone/>
            </a:pPr>
            <a:r>
              <a:rPr lang="en-US" dirty="0" err="1">
                <a:latin typeface="Calibri" panose="020F0502020204030204" pitchFamily="34" charset="0"/>
                <a:ea typeface="Calibri" panose="020F0502020204030204" pitchFamily="34" charset="0"/>
              </a:rPr>
              <a:t>betere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schatting</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thuislaadpunten</a:t>
            </a:r>
            <a:endParaRPr lang="en-US" dirty="0">
              <a:latin typeface="Calibri" panose="020F0502020204030204" pitchFamily="34" charset="0"/>
              <a:ea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endParaRPr>
          </a:p>
          <a:p>
            <a:r>
              <a:rPr lang="nl-NL" dirty="0">
                <a:latin typeface="Calibri" panose="020F0502020204030204" pitchFamily="34" charset="0"/>
                <a:ea typeface="Calibri" panose="020F0502020204030204" pitchFamily="34" charset="0"/>
              </a:rPr>
              <a:t>Referentieverbruik </a:t>
            </a:r>
            <a:r>
              <a:rPr lang="nl-NL" b="1" dirty="0">
                <a:latin typeface="Calibri" panose="020F0502020204030204" pitchFamily="34" charset="0"/>
                <a:ea typeface="Calibri" panose="020F0502020204030204" pitchFamily="34" charset="0"/>
              </a:rPr>
              <a:t>warmte woningen </a:t>
            </a:r>
            <a:r>
              <a:rPr lang="nl-NL" dirty="0">
                <a:latin typeface="Calibri" panose="020F0502020204030204" pitchFamily="34" charset="0"/>
                <a:ea typeface="Calibri" panose="020F0502020204030204" pitchFamily="34" charset="0"/>
              </a:rPr>
              <a:t>(PBL, CBS, RVO, TNO)</a:t>
            </a:r>
          </a:p>
          <a:p>
            <a:pPr marL="457200" lvl="1" indent="0">
              <a:buNone/>
            </a:pPr>
            <a:r>
              <a:rPr lang="en-US" dirty="0" err="1">
                <a:latin typeface="Calibri" panose="020F0502020204030204" pitchFamily="34" charset="0"/>
                <a:ea typeface="Calibri" panose="020F0502020204030204" pitchFamily="34" charset="0"/>
              </a:rPr>
              <a:t>gemodelleerde</a:t>
            </a:r>
            <a:r>
              <a:rPr lang="en-US" dirty="0">
                <a:latin typeface="Calibri" panose="020F0502020204030204" pitchFamily="34" charset="0"/>
                <a:ea typeface="Calibri" panose="020F0502020204030204" pitchFamily="34" charset="0"/>
              </a:rPr>
              <a:t> dataset </a:t>
            </a:r>
            <a:r>
              <a:rPr lang="en-US" dirty="0" err="1">
                <a:latin typeface="Calibri" panose="020F0502020204030204" pitchFamily="34" charset="0"/>
                <a:ea typeface="Calibri" panose="020F0502020204030204" pitchFamily="34" charset="0"/>
              </a:rPr>
              <a:t>voor</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woningen</a:t>
            </a:r>
            <a:endParaRPr lang="nl-NL" dirty="0">
              <a:latin typeface="Calibri" panose="020F0502020204030204" pitchFamily="34" charset="0"/>
              <a:ea typeface="Calibri" panose="020F0502020204030204" pitchFamily="34" charset="0"/>
            </a:endParaRPr>
          </a:p>
          <a:p>
            <a:pPr marL="0" indent="0">
              <a:spcAft>
                <a:spcPts val="0"/>
              </a:spcAft>
              <a:buNone/>
            </a:pPr>
            <a:endParaRPr lang="nl-NL" dirty="0">
              <a:latin typeface="Calibri" panose="020F0502020204030204" pitchFamily="34" charset="0"/>
              <a:ea typeface="Calibri" panose="020F0502020204030204" pitchFamily="34" charset="0"/>
            </a:endParaRPr>
          </a:p>
        </p:txBody>
      </p:sp>
      <p:sp>
        <p:nvSpPr>
          <p:cNvPr id="4" name="Tekstvak 3"/>
          <p:cNvSpPr txBox="1"/>
          <p:nvPr/>
        </p:nvSpPr>
        <p:spPr>
          <a:xfrm>
            <a:off x="3920647" y="0"/>
            <a:ext cx="827135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rPr>
              <a:t>VIVET projecten mei ’22 - dec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i="1" dirty="0" err="1">
                <a:solidFill>
                  <a:prstClr val="black"/>
                </a:solidFill>
                <a:latin typeface="Calibri Light" panose="020F0302020204030204"/>
              </a:rPr>
              <a:t>Wegnemen</a:t>
            </a:r>
            <a:r>
              <a:rPr lang="en-US" sz="4800" i="1" dirty="0">
                <a:solidFill>
                  <a:prstClr val="black"/>
                </a:solidFill>
                <a:latin typeface="Calibri Light" panose="020F0302020204030204"/>
              </a:rPr>
              <a:t> data </a:t>
            </a:r>
            <a:r>
              <a:rPr lang="en-US" sz="4800" i="1" dirty="0" err="1">
                <a:solidFill>
                  <a:prstClr val="black"/>
                </a:solidFill>
                <a:latin typeface="Calibri Light" panose="020F0302020204030204"/>
              </a:rPr>
              <a:t>lacunes</a:t>
            </a:r>
            <a:endPar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4260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D273D3-AE6D-4481-A209-2FE0652ECFA2}"/>
              </a:ext>
            </a:extLst>
          </p:cNvPr>
          <p:cNvSpPr>
            <a:spLocks noGrp="1"/>
          </p:cNvSpPr>
          <p:nvPr>
            <p:ph idx="1"/>
          </p:nvPr>
        </p:nvSpPr>
        <p:spPr>
          <a:xfrm>
            <a:off x="309122" y="1569660"/>
            <a:ext cx="11882878" cy="4324573"/>
          </a:xfrm>
        </p:spPr>
        <p:txBody>
          <a:bodyPr>
            <a:noAutofit/>
          </a:bodyPr>
          <a:lstStyle/>
          <a:p>
            <a:pPr marL="0" indent="0">
              <a:buNone/>
            </a:pPr>
            <a:r>
              <a:rPr lang="en-US" sz="3600" b="1" dirty="0" err="1">
                <a:solidFill>
                  <a:schemeClr val="accent1">
                    <a:lumMod val="50000"/>
                  </a:schemeClr>
                </a:solidFill>
                <a:latin typeface="Calibri" panose="020F0502020204030204" pitchFamily="34" charset="0"/>
                <a:ea typeface="Calibri" panose="020F0502020204030204" pitchFamily="34" charset="0"/>
                <a:cs typeface="+mj-cs"/>
              </a:rPr>
              <a:t>Nieuw</a:t>
            </a:r>
            <a:r>
              <a:rPr lang="en-US" sz="3600" b="1" dirty="0">
                <a:solidFill>
                  <a:schemeClr val="accent1">
                    <a:lumMod val="50000"/>
                  </a:schemeClr>
                </a:solidFill>
                <a:latin typeface="Calibri" panose="020F0502020204030204" pitchFamily="34" charset="0"/>
                <a:ea typeface="Calibri" panose="020F0502020204030204" pitchFamily="34" charset="0"/>
                <a:cs typeface="+mj-cs"/>
              </a:rPr>
              <a:t>:</a:t>
            </a:r>
          </a:p>
          <a:p>
            <a:pPr marL="0" indent="0">
              <a:buNone/>
            </a:pPr>
            <a:endParaRPr lang="en-US" sz="800" b="1" dirty="0">
              <a:latin typeface="Calibri" panose="020F0502020204030204" pitchFamily="34" charset="0"/>
              <a:ea typeface="Calibri" panose="020F0502020204030204" pitchFamily="34" charset="0"/>
            </a:endParaRPr>
          </a:p>
          <a:p>
            <a:r>
              <a:rPr lang="en-US" b="1" dirty="0" err="1">
                <a:latin typeface="Calibri" panose="020F0502020204030204" pitchFamily="34" charset="0"/>
                <a:ea typeface="Calibri" panose="020F0502020204030204" pitchFamily="34" charset="0"/>
              </a:rPr>
              <a:t>Bedrijventerreinen</a:t>
            </a:r>
            <a:r>
              <a:rPr lang="en-US" dirty="0">
                <a:latin typeface="Calibri" panose="020F0502020204030204" pitchFamily="34" charset="0"/>
                <a:ea typeface="Calibri" panose="020F0502020204030204" pitchFamily="34" charset="0"/>
              </a:rPr>
              <a:t> (TNO, CBS, </a:t>
            </a:r>
            <a:r>
              <a:rPr lang="en-US" dirty="0" err="1">
                <a:latin typeface="Calibri" panose="020F0502020204030204" pitchFamily="34" charset="0"/>
                <a:ea typeface="Calibri" panose="020F0502020204030204" pitchFamily="34" charset="0"/>
              </a:rPr>
              <a:t>Kadaster</a:t>
            </a:r>
            <a:r>
              <a:rPr lang="en-US" dirty="0">
                <a:latin typeface="Calibri" panose="020F0502020204030204" pitchFamily="34" charset="0"/>
                <a:ea typeface="Calibri" panose="020F0502020204030204" pitchFamily="34" charset="0"/>
              </a:rPr>
              <a:t>, RVO)</a:t>
            </a:r>
          </a:p>
          <a:p>
            <a:pPr marL="457200" lvl="1" indent="0">
              <a:buNone/>
            </a:pPr>
            <a:r>
              <a:rPr lang="en-US" dirty="0" err="1">
                <a:latin typeface="Calibri" panose="020F0502020204030204" pitchFamily="34" charset="0"/>
                <a:ea typeface="Calibri" panose="020F0502020204030204" pitchFamily="34" charset="0"/>
              </a:rPr>
              <a:t>eenduidige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afbakening</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basisset</a:t>
            </a:r>
            <a:endParaRPr lang="en-US" dirty="0">
              <a:latin typeface="Calibri" panose="020F0502020204030204" pitchFamily="34" charset="0"/>
              <a:ea typeface="Calibri" panose="020F0502020204030204" pitchFamily="34" charset="0"/>
            </a:endParaRPr>
          </a:p>
          <a:p>
            <a:pPr marL="457200" lvl="1" indent="0">
              <a:buNone/>
            </a:pPr>
            <a:endParaRPr lang="en-US" dirty="0">
              <a:latin typeface="Calibri" panose="020F0502020204030204" pitchFamily="34" charset="0"/>
              <a:ea typeface="Calibri" panose="020F0502020204030204" pitchFamily="34" charset="0"/>
            </a:endParaRPr>
          </a:p>
          <a:p>
            <a:pPr marL="228600" lvl="1">
              <a:spcBef>
                <a:spcPts val="1000"/>
              </a:spcBef>
            </a:pPr>
            <a:r>
              <a:rPr lang="en-US" sz="2800" dirty="0" err="1">
                <a:latin typeface="Calibri" panose="020F0502020204030204" pitchFamily="34" charset="0"/>
                <a:ea typeface="Calibri" panose="020F0502020204030204" pitchFamily="34" charset="0"/>
              </a:rPr>
              <a:t>Verbeteren</a:t>
            </a:r>
            <a:r>
              <a:rPr lang="en-US" sz="2800" dirty="0">
                <a:latin typeface="Calibri" panose="020F0502020204030204" pitchFamily="34" charset="0"/>
                <a:ea typeface="Calibri" panose="020F0502020204030204" pitchFamily="34" charset="0"/>
              </a:rPr>
              <a:t> </a:t>
            </a:r>
            <a:r>
              <a:rPr lang="en-US" sz="2800" dirty="0" err="1">
                <a:latin typeface="Calibri" panose="020F0502020204030204" pitchFamily="34" charset="0"/>
                <a:ea typeface="Calibri" panose="020F0502020204030204" pitchFamily="34" charset="0"/>
              </a:rPr>
              <a:t>datakwaliteit</a:t>
            </a:r>
            <a:r>
              <a:rPr lang="en-US" sz="2800" dirty="0">
                <a:latin typeface="Calibri" panose="020F0502020204030204" pitchFamily="34" charset="0"/>
                <a:ea typeface="Calibri" panose="020F0502020204030204" pitchFamily="34" charset="0"/>
              </a:rPr>
              <a:t> op </a:t>
            </a:r>
            <a:r>
              <a:rPr lang="en-US" sz="2800" b="1" dirty="0" err="1">
                <a:latin typeface="Calibri" panose="020F0502020204030204" pitchFamily="34" charset="0"/>
                <a:ea typeface="Calibri" panose="020F0502020204030204" pitchFamily="34" charset="0"/>
              </a:rPr>
              <a:t>laagregionaal</a:t>
            </a:r>
            <a:r>
              <a:rPr lang="en-US" sz="2800" b="1" dirty="0">
                <a:latin typeface="Calibri" panose="020F0502020204030204" pitchFamily="34" charset="0"/>
                <a:ea typeface="Calibri" panose="020F0502020204030204" pitchFamily="34" charset="0"/>
              </a:rPr>
              <a:t> </a:t>
            </a:r>
            <a:r>
              <a:rPr lang="en-US" sz="2800" b="1" dirty="0" err="1">
                <a:latin typeface="Calibri" panose="020F0502020204030204" pitchFamily="34" charset="0"/>
                <a:ea typeface="Calibri" panose="020F0502020204030204" pitchFamily="34" charset="0"/>
              </a:rPr>
              <a:t>niveau</a:t>
            </a:r>
            <a:r>
              <a:rPr lang="en-US" sz="2800" dirty="0">
                <a:latin typeface="Calibri" panose="020F0502020204030204" pitchFamily="34" charset="0"/>
                <a:ea typeface="Calibri" panose="020F0502020204030204" pitchFamily="34" charset="0"/>
              </a:rPr>
              <a:t>:</a:t>
            </a:r>
          </a:p>
          <a:p>
            <a:pPr marL="457200" lvl="2" indent="0">
              <a:spcBef>
                <a:spcPts val="1000"/>
              </a:spcBef>
              <a:spcAft>
                <a:spcPts val="0"/>
              </a:spcAft>
              <a:buNone/>
              <a:tabLst>
                <a:tab pos="449263" algn="l"/>
              </a:tabLst>
            </a:pPr>
            <a:r>
              <a:rPr lang="en-US" sz="2400" dirty="0" err="1">
                <a:latin typeface="Calibri" panose="020F0502020204030204" pitchFamily="34" charset="0"/>
                <a:ea typeface="Calibri" panose="020F0502020204030204" pitchFamily="34" charset="0"/>
              </a:rPr>
              <a:t>hernieuwbare</a:t>
            </a:r>
            <a:r>
              <a:rPr lang="en-US" sz="2400" dirty="0">
                <a:latin typeface="Calibri" panose="020F0502020204030204" pitchFamily="34" charset="0"/>
                <a:ea typeface="Calibri" panose="020F0502020204030204" pitchFamily="34" charset="0"/>
              </a:rPr>
              <a:t> energie, </a:t>
            </a:r>
            <a:r>
              <a:rPr lang="en-US" sz="2400" dirty="0" err="1">
                <a:latin typeface="Calibri" panose="020F0502020204030204" pitchFamily="34" charset="0"/>
                <a:ea typeface="Calibri" panose="020F0502020204030204" pitchFamily="34" charset="0"/>
              </a:rPr>
              <a:t>energiebalans</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industriele</a:t>
            </a:r>
            <a:r>
              <a:rPr lang="en-US" sz="2400" dirty="0">
                <a:latin typeface="Calibri" panose="020F0502020204030204" pitchFamily="34" charset="0"/>
                <a:ea typeface="Calibri" panose="020F0502020204030204" pitchFamily="34" charset="0"/>
              </a:rPr>
              <a:t> </a:t>
            </a:r>
            <a:r>
              <a:rPr lang="en-US" sz="2400" dirty="0" err="1">
                <a:latin typeface="Calibri" panose="020F0502020204030204" pitchFamily="34" charset="0"/>
                <a:ea typeface="Calibri" panose="020F0502020204030204" pitchFamily="34" charset="0"/>
              </a:rPr>
              <a:t>energiedragers</a:t>
            </a:r>
            <a:r>
              <a:rPr lang="en-US" sz="2400" dirty="0">
                <a:latin typeface="Calibri" panose="020F0502020204030204" pitchFamily="34" charset="0"/>
                <a:ea typeface="Calibri" panose="020F0502020204030204" pitchFamily="34" charset="0"/>
              </a:rPr>
              <a:t> (RWS, RVO, CBS)</a:t>
            </a:r>
          </a:p>
          <a:p>
            <a:pPr marL="457200" lvl="2" indent="0">
              <a:spcBef>
                <a:spcPts val="1000"/>
              </a:spcBef>
              <a:spcAft>
                <a:spcPts val="0"/>
              </a:spcAft>
              <a:buNone/>
              <a:tabLst>
                <a:tab pos="449263" algn="l"/>
              </a:tabLst>
            </a:pPr>
            <a:r>
              <a:rPr lang="nl-NL" sz="2400" dirty="0">
                <a:latin typeface="Calibri" panose="020F0502020204030204" pitchFamily="34" charset="0"/>
                <a:ea typeface="Calibri" panose="020F0502020204030204" pitchFamily="34" charset="0"/>
              </a:rPr>
              <a:t>vooronderzoek verbeteren datakwaliteit IPCC emissies (RWS, RVO, RIVM)</a:t>
            </a:r>
          </a:p>
          <a:p>
            <a:pPr marL="457200" lvl="2" indent="0">
              <a:spcBef>
                <a:spcPts val="1000"/>
              </a:spcBef>
              <a:buNone/>
              <a:tabLst>
                <a:tab pos="449263" algn="l"/>
              </a:tabLst>
            </a:pPr>
            <a:r>
              <a:rPr lang="nl-NL" sz="2400" dirty="0">
                <a:latin typeface="Calibri" panose="020F0502020204030204" pitchFamily="34" charset="0"/>
                <a:ea typeface="Calibri" panose="020F0502020204030204" pitchFamily="34" charset="0"/>
              </a:rPr>
              <a:t>verbeteren datakwaliteit Emissies van broeikasgassen (RWS, RVO, RIVM)</a:t>
            </a:r>
            <a:r>
              <a:rPr lang="en-US" sz="2400" dirty="0">
                <a:latin typeface="Calibri" panose="020F0502020204030204" pitchFamily="34" charset="0"/>
                <a:ea typeface="Calibri" panose="020F0502020204030204" pitchFamily="34" charset="0"/>
              </a:rPr>
              <a:t> </a:t>
            </a:r>
          </a:p>
          <a:p>
            <a:pPr marL="457200" lvl="1" indent="0">
              <a:buNone/>
            </a:pPr>
            <a:endParaRPr lang="en-US" dirty="0">
              <a:latin typeface="Calibri" panose="020F0502020204030204" pitchFamily="34" charset="0"/>
              <a:ea typeface="Calibri" panose="020F0502020204030204" pitchFamily="34" charset="0"/>
            </a:endParaRPr>
          </a:p>
          <a:p>
            <a:pPr marL="0" indent="0">
              <a:spcAft>
                <a:spcPts val="0"/>
              </a:spcAft>
              <a:buNone/>
            </a:pPr>
            <a:endParaRPr lang="nl-NL" dirty="0">
              <a:latin typeface="Calibri" panose="020F0502020204030204" pitchFamily="34" charset="0"/>
              <a:ea typeface="Calibri" panose="020F0502020204030204" pitchFamily="34" charset="0"/>
            </a:endParaRPr>
          </a:p>
        </p:txBody>
      </p:sp>
      <p:sp>
        <p:nvSpPr>
          <p:cNvPr id="4" name="Tekstvak 3"/>
          <p:cNvSpPr txBox="1"/>
          <p:nvPr/>
        </p:nvSpPr>
        <p:spPr>
          <a:xfrm>
            <a:off x="3920647" y="0"/>
            <a:ext cx="827135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rPr>
              <a:t>VIVET projecten mei ’22 - dec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i="1" dirty="0" err="1">
                <a:solidFill>
                  <a:prstClr val="black"/>
                </a:solidFill>
                <a:latin typeface="Calibri Light" panose="020F0302020204030204"/>
              </a:rPr>
              <a:t>Wegnemen</a:t>
            </a:r>
            <a:r>
              <a:rPr lang="en-US" sz="4800" i="1" dirty="0">
                <a:solidFill>
                  <a:prstClr val="black"/>
                </a:solidFill>
                <a:latin typeface="Calibri Light" panose="020F0302020204030204"/>
              </a:rPr>
              <a:t> data </a:t>
            </a:r>
            <a:r>
              <a:rPr lang="en-US" sz="4800" i="1" dirty="0" err="1">
                <a:solidFill>
                  <a:prstClr val="black"/>
                </a:solidFill>
                <a:latin typeface="Calibri Light" panose="020F0302020204030204"/>
              </a:rPr>
              <a:t>lacunes</a:t>
            </a:r>
            <a:endPar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2413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D273D3-AE6D-4481-A209-2FE0652ECFA2}"/>
              </a:ext>
            </a:extLst>
          </p:cNvPr>
          <p:cNvSpPr>
            <a:spLocks noGrp="1"/>
          </p:cNvSpPr>
          <p:nvPr>
            <p:ph idx="1"/>
          </p:nvPr>
        </p:nvSpPr>
        <p:spPr>
          <a:xfrm>
            <a:off x="309122" y="1590805"/>
            <a:ext cx="11629175" cy="5267195"/>
          </a:xfrm>
        </p:spPr>
        <p:txBody>
          <a:bodyPr>
            <a:noAutofit/>
          </a:bodyPr>
          <a:lstStyle/>
          <a:p>
            <a:pPr marL="0" indent="0">
              <a:buNone/>
            </a:pPr>
            <a:r>
              <a:rPr lang="en-US" sz="3600" b="1" dirty="0" err="1">
                <a:solidFill>
                  <a:schemeClr val="accent1">
                    <a:lumMod val="50000"/>
                  </a:schemeClr>
                </a:solidFill>
                <a:latin typeface="Calibri" panose="020F0502020204030204" pitchFamily="34" charset="0"/>
                <a:ea typeface="Calibri" panose="020F0502020204030204" pitchFamily="34" charset="0"/>
                <a:cs typeface="+mj-cs"/>
              </a:rPr>
              <a:t>Voortgang</a:t>
            </a:r>
            <a:r>
              <a:rPr lang="en-US" sz="3600" b="1" dirty="0">
                <a:solidFill>
                  <a:schemeClr val="accent1">
                    <a:lumMod val="50000"/>
                  </a:schemeClr>
                </a:solidFill>
                <a:latin typeface="Calibri" panose="020F0502020204030204" pitchFamily="34" charset="0"/>
                <a:ea typeface="Calibri" panose="020F0502020204030204" pitchFamily="34" charset="0"/>
                <a:cs typeface="+mj-cs"/>
              </a:rPr>
              <a:t> van:</a:t>
            </a:r>
          </a:p>
          <a:p>
            <a:pPr marL="0" indent="0">
              <a:buNone/>
            </a:pPr>
            <a:endParaRPr lang="en-US" sz="800" b="1" dirty="0">
              <a:latin typeface="Calibri" panose="020F0502020204030204" pitchFamily="34" charset="0"/>
              <a:ea typeface="Calibri" panose="020F0502020204030204" pitchFamily="34" charset="0"/>
            </a:endParaRPr>
          </a:p>
          <a:p>
            <a:r>
              <a:rPr lang="nl-NL" b="1" dirty="0">
                <a:latin typeface="Calibri" panose="020F0502020204030204" pitchFamily="34" charset="0"/>
                <a:ea typeface="Calibri" panose="020F0502020204030204" pitchFamily="34" charset="0"/>
              </a:rPr>
              <a:t>Juridische</a:t>
            </a:r>
            <a:r>
              <a:rPr lang="nl-NL" dirty="0">
                <a:latin typeface="Calibri" panose="020F0502020204030204" pitchFamily="34" charset="0"/>
                <a:ea typeface="Calibri" panose="020F0502020204030204" pitchFamily="34" charset="0"/>
              </a:rPr>
              <a:t> Kaders (</a:t>
            </a:r>
            <a:r>
              <a:rPr lang="nl-NL" dirty="0" err="1">
                <a:latin typeface="Calibri" panose="020F0502020204030204" pitchFamily="34" charset="0"/>
                <a:ea typeface="Calibri" panose="020F0502020204030204" pitchFamily="34" charset="0"/>
              </a:rPr>
              <a:t>WaterZin</a:t>
            </a:r>
            <a:r>
              <a:rPr lang="nl-NL" dirty="0">
                <a:latin typeface="Calibri" panose="020F0502020204030204" pitchFamily="34" charset="0"/>
                <a:ea typeface="Calibri" panose="020F0502020204030204" pitchFamily="34" charset="0"/>
              </a:rPr>
              <a:t>, RVO)</a:t>
            </a:r>
          </a:p>
          <a:p>
            <a:pPr marL="457200" lvl="1" indent="0">
              <a:buNone/>
            </a:pPr>
            <a:r>
              <a:rPr lang="en-US" dirty="0" err="1">
                <a:latin typeface="Calibri" panose="020F0502020204030204" pitchFamily="34" charset="0"/>
                <a:ea typeface="Calibri" panose="020F0502020204030204" pitchFamily="34" charset="0"/>
              </a:rPr>
              <a:t>ontsluiting</a:t>
            </a:r>
            <a:r>
              <a:rPr lang="en-US" dirty="0">
                <a:latin typeface="Calibri" panose="020F0502020204030204" pitchFamily="34" charset="0"/>
                <a:ea typeface="Calibri" panose="020F0502020204030204" pitchFamily="34" charset="0"/>
              </a:rPr>
              <a:t> dashboard, </a:t>
            </a:r>
            <a:r>
              <a:rPr lang="en-US" dirty="0" err="1">
                <a:latin typeface="Calibri" panose="020F0502020204030204" pitchFamily="34" charset="0"/>
                <a:ea typeface="Calibri" panose="020F0502020204030204" pitchFamily="34" charset="0"/>
              </a:rPr>
              <a:t>toevoegen</a:t>
            </a:r>
            <a:r>
              <a:rPr lang="en-US" dirty="0">
                <a:latin typeface="Calibri" panose="020F0502020204030204" pitchFamily="34" charset="0"/>
                <a:ea typeface="Calibri" panose="020F0502020204030204" pitchFamily="34" charset="0"/>
              </a:rPr>
              <a:t> info </a:t>
            </a:r>
            <a:r>
              <a:rPr lang="en-US" dirty="0" err="1">
                <a:latin typeface="Calibri" panose="020F0502020204030204" pitchFamily="34" charset="0"/>
                <a:ea typeface="Calibri" panose="020F0502020204030204" pitchFamily="34" charset="0"/>
              </a:rPr>
              <a:t>omgevingswet</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energiewet</a:t>
            </a:r>
            <a:r>
              <a:rPr lang="en-US" dirty="0">
                <a:latin typeface="Calibri" panose="020F0502020204030204" pitchFamily="34" charset="0"/>
                <a:ea typeface="Calibri" panose="020F0502020204030204" pitchFamily="34" charset="0"/>
              </a:rPr>
              <a:t>, wet </a:t>
            </a:r>
            <a:r>
              <a:rPr lang="en-US" dirty="0" err="1">
                <a:latin typeface="Calibri" panose="020F0502020204030204" pitchFamily="34" charset="0"/>
                <a:ea typeface="Calibri" panose="020F0502020204030204" pitchFamily="34" charset="0"/>
              </a:rPr>
              <a:t>collectieve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warmtevoorziening</a:t>
            </a:r>
            <a:r>
              <a:rPr lang="en-US" dirty="0">
                <a:latin typeface="Calibri" panose="020F0502020204030204" pitchFamily="34" charset="0"/>
                <a:ea typeface="Calibri" panose="020F0502020204030204" pitchFamily="34" charset="0"/>
              </a:rPr>
              <a:t> (WCW)</a:t>
            </a:r>
          </a:p>
          <a:p>
            <a:pPr marL="457200" lvl="1" indent="0">
              <a:buNone/>
            </a:pPr>
            <a:endParaRPr lang="nl-NL" sz="1000" dirty="0">
              <a:latin typeface="Calibri" panose="020F0502020204030204" pitchFamily="34" charset="0"/>
              <a:ea typeface="Calibri" panose="020F0502020204030204" pitchFamily="34" charset="0"/>
            </a:endParaRPr>
          </a:p>
          <a:p>
            <a:r>
              <a:rPr lang="en-US" b="1" dirty="0" err="1">
                <a:latin typeface="Calibri" panose="020F0502020204030204" pitchFamily="34" charset="0"/>
                <a:ea typeface="Calibri" panose="020F0502020204030204" pitchFamily="34" charset="0"/>
              </a:rPr>
              <a:t>Begrippenkader</a:t>
            </a:r>
            <a:r>
              <a:rPr lang="en-US" b="1" dirty="0">
                <a:latin typeface="Calibri" panose="020F0502020204030204" pitchFamily="34" charset="0"/>
                <a:ea typeface="Calibri" panose="020F0502020204030204" pitchFamily="34" charset="0"/>
              </a:rPr>
              <a:t> RES </a:t>
            </a:r>
            <a:r>
              <a:rPr lang="en-US" dirty="0" err="1">
                <a:latin typeface="Calibri" panose="020F0502020204030204" pitchFamily="34" charset="0"/>
                <a:ea typeface="Calibri" panose="020F0502020204030204" pitchFamily="34" charset="0"/>
              </a:rPr>
              <a:t>Zon</a:t>
            </a:r>
            <a:r>
              <a:rPr lang="en-US" dirty="0">
                <a:latin typeface="Calibri" panose="020F0502020204030204" pitchFamily="34" charset="0"/>
                <a:ea typeface="Calibri" panose="020F0502020204030204" pitchFamily="34" charset="0"/>
              </a:rPr>
              <a:t> op land </a:t>
            </a:r>
            <a:r>
              <a:rPr lang="en-US" dirty="0" err="1">
                <a:latin typeface="Calibri" panose="020F0502020204030204" pitchFamily="34" charset="0"/>
                <a:ea typeface="Calibri" panose="020F0502020204030204" pitchFamily="34" charset="0"/>
              </a:rPr>
              <a:t>en</a:t>
            </a:r>
            <a:r>
              <a:rPr lang="en-US" dirty="0">
                <a:latin typeface="Calibri" panose="020F0502020204030204" pitchFamily="34" charset="0"/>
                <a:ea typeface="Calibri" panose="020F0502020204030204" pitchFamily="34" charset="0"/>
              </a:rPr>
              <a:t> Wind op land (</a:t>
            </a:r>
            <a:r>
              <a:rPr lang="en-US" dirty="0" err="1">
                <a:latin typeface="Calibri" panose="020F0502020204030204" pitchFamily="34" charset="0"/>
                <a:ea typeface="Calibri" panose="020F0502020204030204" pitchFamily="34" charset="0"/>
              </a:rPr>
              <a:t>OverMorgen</a:t>
            </a:r>
            <a:r>
              <a:rPr lang="en-US" dirty="0">
                <a:latin typeface="Calibri" panose="020F0502020204030204" pitchFamily="34" charset="0"/>
                <a:ea typeface="Calibri" panose="020F0502020204030204" pitchFamily="34" charset="0"/>
              </a:rPr>
              <a:t>, NPRES, </a:t>
            </a:r>
            <a:r>
              <a:rPr lang="en-US" dirty="0" err="1">
                <a:latin typeface="Calibri" panose="020F0502020204030204" pitchFamily="34" charset="0"/>
                <a:ea typeface="Calibri" panose="020F0502020204030204" pitchFamily="34" charset="0"/>
              </a:rPr>
              <a:t>e.a</a:t>
            </a:r>
            <a:r>
              <a:rPr lang="en-US" dirty="0">
                <a:latin typeface="Calibri" panose="020F0502020204030204" pitchFamily="34" charset="0"/>
                <a:ea typeface="Calibri" panose="020F0502020204030204" pitchFamily="34" charset="0"/>
              </a:rPr>
              <a:t>.)</a:t>
            </a:r>
          </a:p>
          <a:p>
            <a:pPr marL="457200" lvl="1" indent="0">
              <a:buNone/>
            </a:pPr>
            <a:r>
              <a:rPr lang="en-US" dirty="0" err="1">
                <a:latin typeface="Calibri" panose="020F0502020204030204" pitchFamily="34" charset="0"/>
                <a:ea typeface="Calibri" panose="020F0502020204030204" pitchFamily="34" charset="0"/>
              </a:rPr>
              <a:t>actualisering</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doorontwikkeling</a:t>
            </a:r>
            <a:r>
              <a:rPr lang="en-US" dirty="0">
                <a:latin typeface="Calibri" panose="020F0502020204030204" pitchFamily="34" charset="0"/>
                <a:ea typeface="Calibri" panose="020F0502020204030204" pitchFamily="34" charset="0"/>
              </a:rPr>
              <a:t> </a:t>
            </a:r>
          </a:p>
          <a:p>
            <a:pPr marL="457200" lvl="1" indent="0">
              <a:buNone/>
            </a:pPr>
            <a:endParaRPr lang="nl-NL" sz="1000" dirty="0">
              <a:latin typeface="Calibri" panose="020F0502020204030204" pitchFamily="34" charset="0"/>
              <a:ea typeface="Calibri" panose="020F0502020204030204" pitchFamily="34" charset="0"/>
            </a:endParaRPr>
          </a:p>
          <a:p>
            <a:r>
              <a:rPr lang="nl-NL" dirty="0">
                <a:latin typeface="Calibri" panose="020F0502020204030204" pitchFamily="34" charset="0"/>
                <a:ea typeface="Calibri" panose="020F0502020204030204" pitchFamily="34" charset="0"/>
              </a:rPr>
              <a:t>Datadelen </a:t>
            </a:r>
            <a:r>
              <a:rPr lang="nl-NL" b="1" dirty="0">
                <a:latin typeface="Calibri" panose="020F0502020204030204" pitchFamily="34" charset="0"/>
                <a:ea typeface="Calibri" panose="020F0502020204030204" pitchFamily="34" charset="0"/>
              </a:rPr>
              <a:t>Warmtebedrijven</a:t>
            </a:r>
            <a:r>
              <a:rPr lang="nl-NL" dirty="0">
                <a:latin typeface="Calibri" panose="020F0502020204030204" pitchFamily="34" charset="0"/>
                <a:ea typeface="Calibri" panose="020F0502020204030204" pitchFamily="34" charset="0"/>
              </a:rPr>
              <a:t> (RVO/ECW, </a:t>
            </a:r>
            <a:r>
              <a:rPr lang="nl-NL" dirty="0" err="1">
                <a:latin typeface="Calibri" panose="020F0502020204030204" pitchFamily="34" charset="0"/>
                <a:ea typeface="Calibri" panose="020F0502020204030204" pitchFamily="34" charset="0"/>
              </a:rPr>
              <a:t>WaterZin</a:t>
            </a:r>
            <a:r>
              <a:rPr lang="nl-NL" dirty="0">
                <a:latin typeface="Calibri" panose="020F0502020204030204" pitchFamily="34" charset="0"/>
                <a:ea typeface="Calibri" panose="020F0502020204030204" pitchFamily="34" charset="0"/>
              </a:rPr>
              <a:t>, CBS, PBL, Kadaster, ENL, warmtebedrijven)</a:t>
            </a:r>
          </a:p>
          <a:p>
            <a:pPr marL="457200" lvl="1" indent="0">
              <a:buNone/>
            </a:pPr>
            <a:r>
              <a:rPr lang="en-US" dirty="0" err="1">
                <a:latin typeface="Calibri" panose="020F0502020204030204" pitchFamily="34" charset="0"/>
                <a:ea typeface="Calibri" panose="020F0502020204030204" pitchFamily="34" charset="0"/>
              </a:rPr>
              <a:t>opzetten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actieve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werkgroep</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komen</a:t>
            </a:r>
            <a:r>
              <a:rPr lang="en-US" dirty="0">
                <a:latin typeface="Calibri" panose="020F0502020204030204" pitchFamily="34" charset="0"/>
                <a:ea typeface="Calibri" panose="020F0502020204030204" pitchFamily="34" charset="0"/>
              </a:rPr>
              <a:t> tot </a:t>
            </a:r>
            <a:r>
              <a:rPr lang="en-US" dirty="0" err="1">
                <a:latin typeface="Calibri" panose="020F0502020204030204" pitchFamily="34" charset="0"/>
                <a:ea typeface="Calibri" panose="020F0502020204030204" pitchFamily="34" charset="0"/>
              </a:rPr>
              <a:t>afspraken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agendering</a:t>
            </a:r>
            <a:r>
              <a:rPr lang="en-US" dirty="0">
                <a:latin typeface="Calibri" panose="020F0502020204030204" pitchFamily="34" charset="0"/>
                <a:ea typeface="Calibri" panose="020F0502020204030204" pitchFamily="34" charset="0"/>
              </a:rPr>
              <a:t> WCW</a:t>
            </a:r>
          </a:p>
          <a:p>
            <a:pPr marL="457200" lvl="1" indent="0">
              <a:buNone/>
            </a:pPr>
            <a:endParaRPr lang="nl-NL" dirty="0">
              <a:latin typeface="Calibri" panose="020F0502020204030204" pitchFamily="34" charset="0"/>
              <a:ea typeface="Calibri" panose="020F0502020204030204" pitchFamily="34" charset="0"/>
            </a:endParaRPr>
          </a:p>
        </p:txBody>
      </p:sp>
      <p:sp>
        <p:nvSpPr>
          <p:cNvPr id="4" name="Tekstvak 3"/>
          <p:cNvSpPr txBox="1"/>
          <p:nvPr/>
        </p:nvSpPr>
        <p:spPr>
          <a:xfrm>
            <a:off x="3920647" y="0"/>
            <a:ext cx="82713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rPr>
              <a:t>VIVET projecten mei ‘22 - dec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200" i="1" dirty="0" err="1">
                <a:solidFill>
                  <a:prstClr val="black"/>
                </a:solidFill>
                <a:latin typeface="Calibri Light" panose="020F0302020204030204"/>
              </a:rPr>
              <a:t>Verbeteren</a:t>
            </a:r>
            <a:r>
              <a:rPr lang="en-US" sz="4200" i="1" dirty="0">
                <a:solidFill>
                  <a:prstClr val="black"/>
                </a:solidFill>
                <a:latin typeface="Calibri Light" panose="020F0302020204030204"/>
              </a:rPr>
              <a:t> </a:t>
            </a:r>
            <a:r>
              <a:rPr lang="en-US" sz="4200" i="1" dirty="0" err="1">
                <a:solidFill>
                  <a:prstClr val="black"/>
                </a:solidFill>
                <a:latin typeface="Calibri Light" panose="020F0302020204030204"/>
              </a:rPr>
              <a:t>datadelen</a:t>
            </a:r>
            <a:r>
              <a:rPr lang="en-US" sz="4200" i="1" dirty="0">
                <a:solidFill>
                  <a:prstClr val="black"/>
                </a:solidFill>
                <a:latin typeface="Calibri Light" panose="020F0302020204030204"/>
              </a:rPr>
              <a:t> </a:t>
            </a:r>
            <a:r>
              <a:rPr lang="en-US" sz="4200" i="1" dirty="0" err="1">
                <a:solidFill>
                  <a:prstClr val="black"/>
                </a:solidFill>
                <a:latin typeface="Calibri Light" panose="020F0302020204030204"/>
              </a:rPr>
              <a:t>en</a:t>
            </a:r>
            <a:r>
              <a:rPr lang="en-US" sz="4200" i="1" dirty="0">
                <a:solidFill>
                  <a:prstClr val="black"/>
                </a:solidFill>
                <a:latin typeface="Calibri Light" panose="020F0302020204030204"/>
              </a:rPr>
              <a:t> </a:t>
            </a:r>
            <a:r>
              <a:rPr lang="en-US" sz="4200" i="1" dirty="0" err="1">
                <a:solidFill>
                  <a:prstClr val="black"/>
                </a:solidFill>
                <a:latin typeface="Calibri Light" panose="020F0302020204030204"/>
              </a:rPr>
              <a:t>combineren</a:t>
            </a:r>
            <a:endParaRPr kumimoji="0" lang="nl-NL" sz="4200" b="0" i="1" u="none" strike="noStrike" kern="120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19026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AD273D3-AE6D-4481-A209-2FE0652ECFA2}"/>
              </a:ext>
            </a:extLst>
          </p:cNvPr>
          <p:cNvSpPr>
            <a:spLocks noGrp="1"/>
          </p:cNvSpPr>
          <p:nvPr>
            <p:ph idx="1"/>
          </p:nvPr>
        </p:nvSpPr>
        <p:spPr>
          <a:xfrm>
            <a:off x="376855" y="1477328"/>
            <a:ext cx="11629175" cy="5267195"/>
          </a:xfrm>
        </p:spPr>
        <p:txBody>
          <a:bodyPr>
            <a:noAutofit/>
          </a:bodyPr>
          <a:lstStyle/>
          <a:p>
            <a:pPr marL="0" indent="0">
              <a:buNone/>
            </a:pPr>
            <a:r>
              <a:rPr lang="nl-NL" sz="3600" b="1" dirty="0">
                <a:solidFill>
                  <a:schemeClr val="accent1">
                    <a:lumMod val="50000"/>
                  </a:schemeClr>
                </a:solidFill>
                <a:latin typeface="Calibri" panose="020F0502020204030204" pitchFamily="34" charset="0"/>
                <a:ea typeface="Calibri" panose="020F0502020204030204" pitchFamily="34" charset="0"/>
                <a:cs typeface="+mj-cs"/>
              </a:rPr>
              <a:t>Nieuw:</a:t>
            </a:r>
          </a:p>
          <a:p>
            <a:r>
              <a:rPr lang="nl-NL" b="1" dirty="0">
                <a:latin typeface="Calibri" panose="020F0502020204030204" pitchFamily="34" charset="0"/>
                <a:ea typeface="Calibri" panose="020F0502020204030204" pitchFamily="34" charset="0"/>
              </a:rPr>
              <a:t>#Energie</a:t>
            </a:r>
            <a:r>
              <a:rPr lang="nl-NL" dirty="0">
                <a:latin typeface="Calibri" panose="020F0502020204030204" pitchFamily="34" charset="0"/>
                <a:ea typeface="Calibri" panose="020F0502020204030204" pitchFamily="34" charset="0"/>
              </a:rPr>
              <a:t> in basisregistraties en Digitaal Stelsel Omgevingswet (RVO, </a:t>
            </a:r>
            <a:r>
              <a:rPr lang="nl-NL" dirty="0" err="1">
                <a:latin typeface="Calibri" panose="020F0502020204030204" pitchFamily="34" charset="0"/>
                <a:ea typeface="Calibri" panose="020F0502020204030204" pitchFamily="34" charset="0"/>
              </a:rPr>
              <a:t>WaterZin</a:t>
            </a:r>
            <a:r>
              <a:rPr lang="nl-NL" dirty="0">
                <a:latin typeface="Calibri" panose="020F0502020204030204" pitchFamily="34" charset="0"/>
                <a:ea typeface="Calibri" panose="020F0502020204030204" pitchFamily="34" charset="0"/>
              </a:rPr>
              <a:t>, Kadaster, PBL, </a:t>
            </a:r>
            <a:r>
              <a:rPr lang="nl-NL">
                <a:latin typeface="Calibri" panose="020F0502020204030204" pitchFamily="34" charset="0"/>
                <a:ea typeface="Calibri" panose="020F0502020204030204" pitchFamily="34" charset="0"/>
              </a:rPr>
              <a:t>RWS)</a:t>
            </a:r>
            <a:endParaRPr lang="nl-NL" dirty="0">
              <a:latin typeface="Calibri" panose="020F0502020204030204" pitchFamily="34" charset="0"/>
              <a:ea typeface="Calibri" panose="020F0502020204030204" pitchFamily="34" charset="0"/>
            </a:endParaRPr>
          </a:p>
          <a:p>
            <a:pPr marL="457200" lvl="1" indent="0">
              <a:buNone/>
            </a:pPr>
            <a:r>
              <a:rPr lang="en-US" dirty="0" err="1">
                <a:latin typeface="Calibri" panose="020F0502020204030204" pitchFamily="34" charset="0"/>
                <a:ea typeface="Calibri" panose="020F0502020204030204" pitchFamily="34" charset="0"/>
              </a:rPr>
              <a:t>eerste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stap</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naar</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harmonisatie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energiegerelateerde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termen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hernieuwbare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opwek</a:t>
            </a:r>
            <a:r>
              <a:rPr lang="en-US" dirty="0">
                <a:latin typeface="Calibri" panose="020F0502020204030204" pitchFamily="34" charset="0"/>
                <a:ea typeface="Calibri" panose="020F0502020204030204" pitchFamily="34" charset="0"/>
              </a:rPr>
              <a:t>)</a:t>
            </a:r>
          </a:p>
          <a:p>
            <a:pPr marL="457200" lvl="1" indent="0">
              <a:buNone/>
            </a:pPr>
            <a:endParaRPr lang="nl-NL" sz="800" dirty="0">
              <a:latin typeface="Calibri" panose="020F0502020204030204" pitchFamily="34" charset="0"/>
              <a:ea typeface="Calibri" panose="020F0502020204030204" pitchFamily="34" charset="0"/>
            </a:endParaRPr>
          </a:p>
          <a:p>
            <a:r>
              <a:rPr lang="en-US" dirty="0" err="1">
                <a:latin typeface="Calibri" panose="020F0502020204030204" pitchFamily="34" charset="0"/>
                <a:ea typeface="Calibri" panose="020F0502020204030204" pitchFamily="34" charset="0"/>
              </a:rPr>
              <a:t>Opzetten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registratie</a:t>
            </a:r>
            <a:r>
              <a:rPr lang="en-US" dirty="0">
                <a:latin typeface="Calibri" panose="020F0502020204030204" pitchFamily="34" charset="0"/>
                <a:ea typeface="Calibri" panose="020F0502020204030204" pitchFamily="34" charset="0"/>
              </a:rPr>
              <a:t> van </a:t>
            </a:r>
            <a:r>
              <a:rPr lang="en-US" b="1" dirty="0" err="1">
                <a:latin typeface="Calibri" panose="020F0502020204030204" pitchFamily="34" charset="0"/>
                <a:ea typeface="Calibri" panose="020F0502020204030204" pitchFamily="34" charset="0"/>
              </a:rPr>
              <a:t>installaties</a:t>
            </a:r>
            <a:r>
              <a:rPr lang="en-US" b="1" dirty="0">
                <a:latin typeface="Calibri" panose="020F0502020204030204" pitchFamily="34" charset="0"/>
                <a:ea typeface="Calibri" panose="020F0502020204030204" pitchFamily="34" charset="0"/>
              </a:rPr>
              <a:t> </a:t>
            </a:r>
            <a:r>
              <a:rPr lang="en-US" b="1" dirty="0" err="1">
                <a:latin typeface="Calibri" panose="020F0502020204030204" pitchFamily="34" charset="0"/>
                <a:ea typeface="Calibri" panose="020F0502020204030204" pitchFamily="34" charset="0"/>
              </a:rPr>
              <a:t>achter</a:t>
            </a:r>
            <a:r>
              <a:rPr lang="en-US" b="1" dirty="0">
                <a:latin typeface="Calibri" panose="020F0502020204030204" pitchFamily="34" charset="0"/>
                <a:ea typeface="Calibri" panose="020F0502020204030204" pitchFamily="34" charset="0"/>
              </a:rPr>
              <a:t> de meter </a:t>
            </a:r>
            <a:r>
              <a:rPr lang="en-US" dirty="0">
                <a:latin typeface="Calibri" panose="020F0502020204030204" pitchFamily="34" charset="0"/>
                <a:ea typeface="Calibri" panose="020F0502020204030204" pitchFamily="34" charset="0"/>
              </a:rPr>
              <a:t>(RVO, EDSN, NBNL, CBS)</a:t>
            </a:r>
          </a:p>
          <a:p>
            <a:pPr marL="457200" lvl="1" indent="0">
              <a:buNone/>
            </a:pPr>
            <a:r>
              <a:rPr lang="en-US" dirty="0" err="1">
                <a:latin typeface="Calibri" panose="020F0502020204030204" pitchFamily="34" charset="0"/>
                <a:ea typeface="Calibri" panose="020F0502020204030204" pitchFamily="34" charset="0"/>
              </a:rPr>
              <a:t>biedt</a:t>
            </a:r>
            <a:r>
              <a:rPr lang="en-US" dirty="0">
                <a:latin typeface="Calibri" panose="020F0502020204030204" pitchFamily="34" charset="0"/>
                <a:ea typeface="Calibri" panose="020F0502020204030204" pitchFamily="34" charset="0"/>
              </a:rPr>
              <a:t> CERES de </a:t>
            </a:r>
            <a:r>
              <a:rPr lang="en-US" dirty="0" err="1">
                <a:latin typeface="Calibri" panose="020F0502020204030204" pitchFamily="34" charset="0"/>
                <a:ea typeface="Calibri" panose="020F0502020204030204" pitchFamily="34" charset="0"/>
              </a:rPr>
              <a:t>oplossing</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Een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verkenning</a:t>
            </a:r>
            <a:r>
              <a:rPr lang="en-US" dirty="0">
                <a:latin typeface="Calibri" panose="020F0502020204030204" pitchFamily="34" charset="0"/>
                <a:ea typeface="Calibri" panose="020F0502020204030204" pitchFamily="34" charset="0"/>
              </a:rPr>
              <a:t>.</a:t>
            </a:r>
          </a:p>
          <a:p>
            <a:pPr marL="457200" lvl="1" indent="0">
              <a:buNone/>
            </a:pPr>
            <a:endParaRPr lang="en-US" sz="800" dirty="0">
              <a:latin typeface="Calibri" panose="020F0502020204030204" pitchFamily="34" charset="0"/>
              <a:ea typeface="Calibri" panose="020F0502020204030204" pitchFamily="34" charset="0"/>
            </a:endParaRPr>
          </a:p>
          <a:p>
            <a:pPr marL="271463" lvl="2" indent="-271463">
              <a:spcBef>
                <a:spcPts val="1000"/>
              </a:spcBef>
            </a:pPr>
            <a:r>
              <a:rPr lang="en-US" sz="2800" dirty="0" err="1">
                <a:latin typeface="Calibri" panose="020F0502020204030204" pitchFamily="34" charset="0"/>
                <a:ea typeface="Calibri" panose="020F0502020204030204" pitchFamily="34" charset="0"/>
              </a:rPr>
              <a:t>Overzicht</a:t>
            </a:r>
            <a:r>
              <a:rPr lang="en-US" sz="2800" dirty="0">
                <a:latin typeface="Calibri" panose="020F0502020204030204" pitchFamily="34" charset="0"/>
                <a:ea typeface="Calibri" panose="020F0502020204030204" pitchFamily="34" charset="0"/>
              </a:rPr>
              <a:t> </a:t>
            </a:r>
            <a:r>
              <a:rPr lang="en-US" sz="2800" dirty="0" err="1">
                <a:latin typeface="Calibri" panose="020F0502020204030204" pitchFamily="34" charset="0"/>
                <a:ea typeface="Calibri" panose="020F0502020204030204" pitchFamily="34" charset="0"/>
              </a:rPr>
              <a:t>behoeftes</a:t>
            </a:r>
            <a:r>
              <a:rPr lang="en-US" sz="2800" dirty="0">
                <a:latin typeface="Calibri" panose="020F0502020204030204" pitchFamily="34" charset="0"/>
                <a:ea typeface="Calibri" panose="020F0502020204030204" pitchFamily="34" charset="0"/>
              </a:rPr>
              <a:t> &amp; </a:t>
            </a:r>
            <a:r>
              <a:rPr lang="en-US" sz="2800" dirty="0" err="1">
                <a:latin typeface="Calibri" panose="020F0502020204030204" pitchFamily="34" charset="0"/>
                <a:ea typeface="Calibri" panose="020F0502020204030204" pitchFamily="34" charset="0"/>
              </a:rPr>
              <a:t>initiatieven</a:t>
            </a:r>
            <a:r>
              <a:rPr lang="en-US" sz="2800" dirty="0">
                <a:latin typeface="Calibri" panose="020F0502020204030204" pitchFamily="34" charset="0"/>
                <a:ea typeface="Calibri" panose="020F0502020204030204" pitchFamily="34" charset="0"/>
              </a:rPr>
              <a:t> </a:t>
            </a:r>
            <a:r>
              <a:rPr lang="en-US" sz="2800" b="1" dirty="0" err="1">
                <a:latin typeface="Calibri" panose="020F0502020204030204" pitchFamily="34" charset="0"/>
                <a:ea typeface="Calibri" panose="020F0502020204030204" pitchFamily="34" charset="0"/>
              </a:rPr>
              <a:t>verduurzaming</a:t>
            </a:r>
            <a:r>
              <a:rPr lang="en-US" sz="2800" b="1" dirty="0">
                <a:latin typeface="Calibri" panose="020F0502020204030204" pitchFamily="34" charset="0"/>
                <a:ea typeface="Calibri" panose="020F0502020204030204" pitchFamily="34" charset="0"/>
              </a:rPr>
              <a:t> </a:t>
            </a:r>
            <a:r>
              <a:rPr lang="en-US" sz="2800" b="1" dirty="0" err="1">
                <a:latin typeface="Calibri" panose="020F0502020204030204" pitchFamily="34" charset="0"/>
                <a:ea typeface="Calibri" panose="020F0502020204030204" pitchFamily="34" charset="0"/>
              </a:rPr>
              <a:t>gebouwde</a:t>
            </a:r>
            <a:r>
              <a:rPr lang="en-US" sz="2800" b="1" dirty="0">
                <a:latin typeface="Calibri" panose="020F0502020204030204" pitchFamily="34" charset="0"/>
                <a:ea typeface="Calibri" panose="020F0502020204030204" pitchFamily="34" charset="0"/>
              </a:rPr>
              <a:t> </a:t>
            </a:r>
            <a:r>
              <a:rPr lang="en-US" sz="2800" b="1" dirty="0" err="1">
                <a:latin typeface="Calibri" panose="020F0502020204030204" pitchFamily="34" charset="0"/>
                <a:ea typeface="Calibri" panose="020F0502020204030204" pitchFamily="34" charset="0"/>
              </a:rPr>
              <a:t>omgeving</a:t>
            </a:r>
            <a:r>
              <a:rPr lang="en-US" sz="2800" b="1" dirty="0">
                <a:latin typeface="Calibri" panose="020F0502020204030204" pitchFamily="34" charset="0"/>
                <a:ea typeface="Calibri" panose="020F0502020204030204" pitchFamily="34" charset="0"/>
              </a:rPr>
              <a:t> </a:t>
            </a:r>
            <a:r>
              <a:rPr lang="en-US" sz="2800" dirty="0">
                <a:latin typeface="Calibri" panose="020F0502020204030204" pitchFamily="34" charset="0"/>
                <a:ea typeface="Calibri" panose="020F0502020204030204" pitchFamily="34" charset="0"/>
              </a:rPr>
              <a:t>(CBS, RVO, PBL TNO, </a:t>
            </a:r>
            <a:r>
              <a:rPr lang="en-US" sz="2800" dirty="0" err="1">
                <a:latin typeface="Calibri" panose="020F0502020204030204" pitchFamily="34" charset="0"/>
                <a:ea typeface="Calibri" panose="020F0502020204030204" pitchFamily="34" charset="0"/>
              </a:rPr>
              <a:t>Kadaster</a:t>
            </a:r>
            <a:r>
              <a:rPr lang="en-US" sz="2800" dirty="0">
                <a:latin typeface="Calibri" panose="020F0502020204030204" pitchFamily="34" charset="0"/>
                <a:ea typeface="Calibri" panose="020F0502020204030204" pitchFamily="34" charset="0"/>
              </a:rPr>
              <a:t>, BZK, </a:t>
            </a:r>
            <a:r>
              <a:rPr lang="en-US" sz="2800" dirty="0" err="1">
                <a:latin typeface="Calibri" panose="020F0502020204030204" pitchFamily="34" charset="0"/>
                <a:ea typeface="Calibri" panose="020F0502020204030204" pitchFamily="34" charset="0"/>
              </a:rPr>
              <a:t>e.a</a:t>
            </a:r>
            <a:r>
              <a:rPr lang="en-US" sz="2800" dirty="0">
                <a:latin typeface="Calibri" panose="020F0502020204030204" pitchFamily="34" charset="0"/>
                <a:ea typeface="Calibri" panose="020F0502020204030204" pitchFamily="34" charset="0"/>
              </a:rPr>
              <a:t>.)</a:t>
            </a:r>
          </a:p>
          <a:p>
            <a:pPr marL="457200" lvl="2" indent="0">
              <a:spcBef>
                <a:spcPts val="1000"/>
              </a:spcBef>
              <a:buNone/>
            </a:pPr>
            <a:r>
              <a:rPr lang="nl-NL" sz="2400" dirty="0">
                <a:latin typeface="Calibri" panose="020F0502020204030204" pitchFamily="34" charset="0"/>
                <a:ea typeface="Calibri" panose="020F0502020204030204" pitchFamily="34" charset="0"/>
              </a:rPr>
              <a:t>bij elkaar zetten verschillende databehoeftes op objectniveau </a:t>
            </a:r>
            <a:r>
              <a:rPr lang="nl-NL" sz="2400" dirty="0" err="1">
                <a:latin typeface="Calibri" panose="020F0502020204030204" pitchFamily="34" charset="0"/>
                <a:ea typeface="Calibri" panose="020F0502020204030204" pitchFamily="34" charset="0"/>
              </a:rPr>
              <a:t>mbt</a:t>
            </a:r>
            <a:r>
              <a:rPr lang="nl-NL" sz="2400" dirty="0">
                <a:latin typeface="Calibri" panose="020F0502020204030204" pitchFamily="34" charset="0"/>
                <a:ea typeface="Calibri" panose="020F0502020204030204" pitchFamily="34" charset="0"/>
              </a:rPr>
              <a:t> woningen en gebouwen, en verschillende initiatieven </a:t>
            </a:r>
            <a:r>
              <a:rPr lang="nl-NL" sz="2400" dirty="0" err="1">
                <a:latin typeface="Calibri" panose="020F0502020204030204" pitchFamily="34" charset="0"/>
                <a:ea typeface="Calibri" panose="020F0502020204030204" pitchFamily="34" charset="0"/>
              </a:rPr>
              <a:t>mbt</a:t>
            </a:r>
            <a:r>
              <a:rPr lang="nl-NL" sz="2400" dirty="0">
                <a:latin typeface="Calibri" panose="020F0502020204030204" pitchFamily="34" charset="0"/>
                <a:ea typeface="Calibri" panose="020F0502020204030204" pitchFamily="34" charset="0"/>
              </a:rPr>
              <a:t> data verduurzaming G.O.</a:t>
            </a:r>
          </a:p>
          <a:p>
            <a:pPr marL="271463" lvl="2" indent="-271463">
              <a:spcBef>
                <a:spcPts val="1000"/>
              </a:spcBef>
              <a:tabLst>
                <a:tab pos="449263" algn="l"/>
              </a:tabLst>
            </a:pPr>
            <a:r>
              <a:rPr lang="en-US" sz="2800" dirty="0">
                <a:latin typeface="Calibri" panose="020F0502020204030204" pitchFamily="34" charset="0"/>
                <a:ea typeface="Calibri" panose="020F0502020204030204" pitchFamily="34" charset="0"/>
              </a:rPr>
              <a:t>Energie </a:t>
            </a:r>
            <a:r>
              <a:rPr lang="en-US" sz="2800" b="1" dirty="0">
                <a:latin typeface="Calibri" panose="020F0502020204030204" pitchFamily="34" charset="0"/>
                <a:ea typeface="Calibri" panose="020F0502020204030204" pitchFamily="34" charset="0"/>
              </a:rPr>
              <a:t>forum</a:t>
            </a:r>
          </a:p>
          <a:p>
            <a:pPr marL="457200" lvl="1" indent="0">
              <a:buNone/>
            </a:pPr>
            <a:endParaRPr lang="en-US" dirty="0">
              <a:latin typeface="Calibri" panose="020F0502020204030204" pitchFamily="34" charset="0"/>
              <a:ea typeface="Calibri" panose="020F0502020204030204" pitchFamily="34" charset="0"/>
            </a:endParaRPr>
          </a:p>
        </p:txBody>
      </p:sp>
      <p:sp>
        <p:nvSpPr>
          <p:cNvPr id="4" name="Tekstvak 3"/>
          <p:cNvSpPr txBox="1"/>
          <p:nvPr/>
        </p:nvSpPr>
        <p:spPr>
          <a:xfrm>
            <a:off x="3920647" y="0"/>
            <a:ext cx="827135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0" i="1" u="none" strike="noStrike" kern="1200" cap="none" spc="0" normalizeH="0" baseline="0" noProof="0" dirty="0">
                <a:ln>
                  <a:noFill/>
                </a:ln>
                <a:solidFill>
                  <a:prstClr val="black"/>
                </a:solidFill>
                <a:effectLst/>
                <a:uLnTx/>
                <a:uFillTx/>
                <a:latin typeface="Calibri Light" panose="020F0302020204030204"/>
                <a:ea typeface="+mn-ea"/>
                <a:cs typeface="+mn-cs"/>
              </a:rPr>
              <a:t>VIVET projecten mei ’22 - dec ’23</a:t>
            </a:r>
          </a:p>
          <a:p>
            <a:pPr lvl="0">
              <a:defRPr/>
            </a:pPr>
            <a:r>
              <a:rPr lang="en-US" sz="4200" i="1" dirty="0" err="1">
                <a:solidFill>
                  <a:prstClr val="black"/>
                </a:solidFill>
                <a:latin typeface="Calibri Light" panose="020F0302020204030204"/>
              </a:rPr>
              <a:t>Verbeteren</a:t>
            </a:r>
            <a:r>
              <a:rPr lang="en-US" sz="4200" i="1" dirty="0">
                <a:solidFill>
                  <a:prstClr val="black"/>
                </a:solidFill>
                <a:latin typeface="Calibri Light" panose="020F0302020204030204"/>
              </a:rPr>
              <a:t> </a:t>
            </a:r>
            <a:r>
              <a:rPr lang="en-US" sz="4200" i="1" dirty="0" err="1">
                <a:solidFill>
                  <a:prstClr val="black"/>
                </a:solidFill>
                <a:latin typeface="Calibri Light" panose="020F0302020204030204"/>
              </a:rPr>
              <a:t>datadelen</a:t>
            </a:r>
            <a:r>
              <a:rPr lang="en-US" sz="4200" i="1" dirty="0">
                <a:solidFill>
                  <a:prstClr val="black"/>
                </a:solidFill>
                <a:latin typeface="Calibri Light" panose="020F0302020204030204"/>
              </a:rPr>
              <a:t> </a:t>
            </a:r>
            <a:r>
              <a:rPr lang="en-US" sz="4200" i="1" dirty="0" err="1">
                <a:solidFill>
                  <a:prstClr val="black"/>
                </a:solidFill>
                <a:latin typeface="Calibri Light" panose="020F0302020204030204"/>
              </a:rPr>
              <a:t>en</a:t>
            </a:r>
            <a:r>
              <a:rPr lang="en-US" sz="4200" i="1" dirty="0">
                <a:solidFill>
                  <a:prstClr val="black"/>
                </a:solidFill>
                <a:latin typeface="Calibri Light" panose="020F0302020204030204"/>
              </a:rPr>
              <a:t> </a:t>
            </a:r>
            <a:r>
              <a:rPr lang="en-US" sz="4200" i="1" dirty="0" err="1">
                <a:solidFill>
                  <a:prstClr val="black"/>
                </a:solidFill>
                <a:latin typeface="Calibri Light" panose="020F0302020204030204"/>
              </a:rPr>
              <a:t>combineren</a:t>
            </a:r>
            <a:endParaRPr lang="nl-NL" sz="4200" i="1" dirty="0">
              <a:solidFill>
                <a:prstClr val="black"/>
              </a:solidFill>
              <a:latin typeface="Calibri Light" panose="020F0302020204030204"/>
            </a:endParaRPr>
          </a:p>
        </p:txBody>
      </p:sp>
    </p:spTree>
    <p:extLst>
      <p:ext uri="{BB962C8B-B14F-4D97-AF65-F5344CB8AC3E}">
        <p14:creationId xmlns:p14="http://schemas.microsoft.com/office/powerpoint/2010/main" val="326243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4AC63-A3F4-4ABF-B13A-746F6F779354}"/>
              </a:ext>
            </a:extLst>
          </p:cNvPr>
          <p:cNvSpPr>
            <a:spLocks noGrp="1"/>
          </p:cNvSpPr>
          <p:nvPr>
            <p:ph type="title"/>
          </p:nvPr>
        </p:nvSpPr>
        <p:spPr/>
        <p:txBody>
          <a:bodyPr/>
          <a:lstStyle/>
          <a:p>
            <a:r>
              <a:rPr lang="nl-NL" dirty="0"/>
              <a:t>Introductie VIVET</a:t>
            </a:r>
          </a:p>
        </p:txBody>
      </p:sp>
      <p:sp>
        <p:nvSpPr>
          <p:cNvPr id="3" name="Tijdelijke aanduiding voor inhoud 2">
            <a:extLst>
              <a:ext uri="{FF2B5EF4-FFF2-40B4-BE49-F238E27FC236}">
                <a16:creationId xmlns:a16="http://schemas.microsoft.com/office/drawing/2014/main" id="{C9438BA1-4075-4109-AC9D-6E9459F3DCEC}"/>
              </a:ext>
            </a:extLst>
          </p:cNvPr>
          <p:cNvSpPr>
            <a:spLocks noGrp="1"/>
          </p:cNvSpPr>
          <p:nvPr>
            <p:ph idx="1"/>
          </p:nvPr>
        </p:nvSpPr>
        <p:spPr/>
        <p:txBody>
          <a:bodyPr/>
          <a:lstStyle/>
          <a:p>
            <a:r>
              <a:rPr lang="nl-NL" dirty="0">
                <a:latin typeface="Calibri" panose="020F0502020204030204" pitchFamily="34" charset="0"/>
                <a:ea typeface="Calibri" panose="020F0502020204030204" pitchFamily="34" charset="0"/>
              </a:rPr>
              <a:t>Partijen zo</a:t>
            </a:r>
            <a:r>
              <a:rPr lang="nl-NL" sz="2800" dirty="0">
                <a:effectLst/>
                <a:latin typeface="Calibri" panose="020F0502020204030204" pitchFamily="34" charset="0"/>
                <a:ea typeface="Calibri" panose="020F0502020204030204" pitchFamily="34" charset="0"/>
              </a:rPr>
              <a:t>rgen samen voor consistente, betrouwbare en goed vindbare data voor de gebouwde omgeving en elektriciteit (productie hernieuwbare energie op land)</a:t>
            </a:r>
          </a:p>
          <a:p>
            <a:r>
              <a:rPr lang="nl-NL" dirty="0"/>
              <a:t>Het VIVET-programma werkt </a:t>
            </a:r>
            <a:r>
              <a:rPr lang="nl-NL" dirty="0" err="1"/>
              <a:t>vraaggestuurd</a:t>
            </a:r>
            <a:endParaRPr lang="nl-NL" dirty="0"/>
          </a:p>
        </p:txBody>
      </p:sp>
    </p:spTree>
    <p:extLst>
      <p:ext uri="{BB962C8B-B14F-4D97-AF65-F5344CB8AC3E}">
        <p14:creationId xmlns:p14="http://schemas.microsoft.com/office/powerpoint/2010/main" val="166417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625ACC2A-277D-4AE9-876B-FB789076272D}"/>
              </a:ext>
            </a:extLst>
          </p:cNvPr>
          <p:cNvSpPr txBox="1">
            <a:spLocks/>
          </p:cNvSpPr>
          <p:nvPr/>
        </p:nvSpPr>
        <p:spPr>
          <a:xfrm>
            <a:off x="8916018"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Resultaat</a:t>
            </a:r>
          </a:p>
        </p:txBody>
      </p:sp>
      <p:sp>
        <p:nvSpPr>
          <p:cNvPr id="16" name="Titel 1">
            <a:extLst>
              <a:ext uri="{FF2B5EF4-FFF2-40B4-BE49-F238E27FC236}">
                <a16:creationId xmlns:a16="http://schemas.microsoft.com/office/drawing/2014/main" id="{32089825-2858-4DF8-B6C0-920028B4BA17}"/>
              </a:ext>
            </a:extLst>
          </p:cNvPr>
          <p:cNvSpPr txBox="1">
            <a:spLocks/>
          </p:cNvSpPr>
          <p:nvPr/>
        </p:nvSpPr>
        <p:spPr>
          <a:xfrm>
            <a:off x="261114"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Gebruikers</a:t>
            </a:r>
          </a:p>
        </p:txBody>
      </p:sp>
      <p:sp>
        <p:nvSpPr>
          <p:cNvPr id="17" name="Titel 1">
            <a:extLst>
              <a:ext uri="{FF2B5EF4-FFF2-40B4-BE49-F238E27FC236}">
                <a16:creationId xmlns:a16="http://schemas.microsoft.com/office/drawing/2014/main" id="{E6EC80E2-ECD5-4FA9-9F6E-241190FDBB14}"/>
              </a:ext>
            </a:extLst>
          </p:cNvPr>
          <p:cNvSpPr txBox="1">
            <a:spLocks/>
          </p:cNvSpPr>
          <p:nvPr/>
        </p:nvSpPr>
        <p:spPr>
          <a:xfrm>
            <a:off x="6031050"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Aanbod</a:t>
            </a:r>
          </a:p>
        </p:txBody>
      </p:sp>
      <p:sp>
        <p:nvSpPr>
          <p:cNvPr id="18" name="Tekstvak 17">
            <a:extLst>
              <a:ext uri="{FF2B5EF4-FFF2-40B4-BE49-F238E27FC236}">
                <a16:creationId xmlns:a16="http://schemas.microsoft.com/office/drawing/2014/main" id="{A0B5E1A8-8023-454D-92BD-471FF3C5C278}"/>
              </a:ext>
            </a:extLst>
          </p:cNvPr>
          <p:cNvSpPr txBox="1"/>
          <p:nvPr/>
        </p:nvSpPr>
        <p:spPr>
          <a:xfrm>
            <a:off x="144776" y="5743526"/>
            <a:ext cx="33626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(De)centrale overheden, advies- en onderzoeksbureaus</a:t>
            </a:r>
          </a:p>
        </p:txBody>
      </p:sp>
      <p:pic>
        <p:nvPicPr>
          <p:cNvPr id="19" name="Afbeelding 18" descr="Afbeelding met tekst, vectorafbeeldingen&#10;&#10;Automatisch gegenereerde beschrijving">
            <a:extLst>
              <a:ext uri="{FF2B5EF4-FFF2-40B4-BE49-F238E27FC236}">
                <a16:creationId xmlns:a16="http://schemas.microsoft.com/office/drawing/2014/main" id="{5AC16524-2212-410B-BA82-11A6962AD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0" y="2846153"/>
            <a:ext cx="2792107" cy="2913781"/>
          </a:xfrm>
          <a:prstGeom prst="rect">
            <a:avLst/>
          </a:prstGeom>
        </p:spPr>
      </p:pic>
      <p:pic>
        <p:nvPicPr>
          <p:cNvPr id="20" name="Afbeelding 19">
            <a:extLst>
              <a:ext uri="{FF2B5EF4-FFF2-40B4-BE49-F238E27FC236}">
                <a16:creationId xmlns:a16="http://schemas.microsoft.com/office/drawing/2014/main" id="{730D09B4-3820-464B-AD62-3921D1EAF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90" y="2265440"/>
            <a:ext cx="1541688" cy="1127502"/>
          </a:xfrm>
          <a:prstGeom prst="rect">
            <a:avLst/>
          </a:prstGeom>
        </p:spPr>
      </p:pic>
      <p:pic>
        <p:nvPicPr>
          <p:cNvPr id="21" name="Afbeelding 20" descr="Afbeelding met tekst, nachthemel&#10;&#10;Automatisch gegenereerde beschrijving">
            <a:extLst>
              <a:ext uri="{FF2B5EF4-FFF2-40B4-BE49-F238E27FC236}">
                <a16:creationId xmlns:a16="http://schemas.microsoft.com/office/drawing/2014/main" id="{C7661DC4-081E-44A7-8B4B-16AF92BDC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865" y="1513018"/>
            <a:ext cx="2812463" cy="1683517"/>
          </a:xfrm>
          <a:prstGeom prst="rect">
            <a:avLst/>
          </a:prstGeom>
        </p:spPr>
      </p:pic>
      <p:sp>
        <p:nvSpPr>
          <p:cNvPr id="25" name="Tekstvak 24">
            <a:extLst>
              <a:ext uri="{FF2B5EF4-FFF2-40B4-BE49-F238E27FC236}">
                <a16:creationId xmlns:a16="http://schemas.microsoft.com/office/drawing/2014/main" id="{48FF872C-3E7B-49EB-B2FB-DEC7CEB65C7C}"/>
              </a:ext>
            </a:extLst>
          </p:cNvPr>
          <p:cNvSpPr txBox="1"/>
          <p:nvPr/>
        </p:nvSpPr>
        <p:spPr>
          <a:xfrm>
            <a:off x="2768854" y="2842793"/>
            <a:ext cx="2054330" cy="2862322"/>
          </a:xfrm>
          <a:prstGeom prst="rect">
            <a:avLst/>
          </a:prstGeom>
          <a:noFill/>
        </p:spPr>
        <p:txBody>
          <a:bodyPr wrap="square" rtlCol="0">
            <a:spAutoFit/>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Kwalitatief goede,</a:t>
            </a:r>
          </a:p>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betrouwbare en</a:t>
            </a:r>
          </a:p>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vergelijkbare data t.b.v. de energietransitie;</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Oplossingen</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voor knelpunten om die data te genereren en te delen.</a:t>
            </a:r>
          </a:p>
        </p:txBody>
      </p:sp>
      <p:sp>
        <p:nvSpPr>
          <p:cNvPr id="26" name="Titel 1">
            <a:extLst>
              <a:ext uri="{FF2B5EF4-FFF2-40B4-BE49-F238E27FC236}">
                <a16:creationId xmlns:a16="http://schemas.microsoft.com/office/drawing/2014/main" id="{7E4F13AE-022C-4EF3-8FCC-33B888B0A1FB}"/>
              </a:ext>
            </a:extLst>
          </p:cNvPr>
          <p:cNvSpPr txBox="1">
            <a:spLocks/>
          </p:cNvSpPr>
          <p:nvPr/>
        </p:nvSpPr>
        <p:spPr>
          <a:xfrm>
            <a:off x="3146082"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Behoefte</a:t>
            </a:r>
          </a:p>
        </p:txBody>
      </p:sp>
    </p:spTree>
    <p:extLst>
      <p:ext uri="{BB962C8B-B14F-4D97-AF65-F5344CB8AC3E}">
        <p14:creationId xmlns:p14="http://schemas.microsoft.com/office/powerpoint/2010/main" val="114717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625ACC2A-277D-4AE9-876B-FB789076272D}"/>
              </a:ext>
            </a:extLst>
          </p:cNvPr>
          <p:cNvSpPr txBox="1">
            <a:spLocks/>
          </p:cNvSpPr>
          <p:nvPr/>
        </p:nvSpPr>
        <p:spPr>
          <a:xfrm>
            <a:off x="8916018"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Resultaat</a:t>
            </a:r>
          </a:p>
        </p:txBody>
      </p:sp>
      <p:sp>
        <p:nvSpPr>
          <p:cNvPr id="15" name="Tekstvak 14">
            <a:extLst>
              <a:ext uri="{FF2B5EF4-FFF2-40B4-BE49-F238E27FC236}">
                <a16:creationId xmlns:a16="http://schemas.microsoft.com/office/drawing/2014/main" id="{D6EE899C-3D21-43D5-B616-66933D6982BA}"/>
              </a:ext>
            </a:extLst>
          </p:cNvPr>
          <p:cNvSpPr txBox="1"/>
          <p:nvPr/>
        </p:nvSpPr>
        <p:spPr>
          <a:xfrm>
            <a:off x="9231690" y="4923820"/>
            <a:ext cx="2890857" cy="203132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Betrouwbare en vergelijkbare data voor</a:t>
            </a:r>
          </a:p>
          <a:p>
            <a:pPr marL="342900" marR="0" lvl="0" indent="-342900" algn="r"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beleids-ontwikkeling</a:t>
            </a: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uitvoering, monitoring en evaluatie,</a:t>
            </a:r>
          </a:p>
          <a:p>
            <a:pPr marL="342900" marR="0" lvl="0" indent="-342900" algn="r" defTabSz="914400" rtl="0" eaLnBrk="1" fontAlgn="auto" latinLnBrk="0" hangingPunct="1">
              <a:lnSpc>
                <a:spcPct val="100000"/>
              </a:lnSpc>
              <a:spcBef>
                <a:spcPts val="0"/>
              </a:spcBef>
              <a:spcAft>
                <a:spcPts val="0"/>
              </a:spcAft>
              <a:buClrTx/>
              <a:buSzTx/>
              <a:buFontTx/>
              <a:buAutoNum type="alphaLcParenR"/>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verdere analyses en modelontwikkeling</a:t>
            </a:r>
          </a:p>
        </p:txBody>
      </p:sp>
      <p:sp>
        <p:nvSpPr>
          <p:cNvPr id="16" name="Titel 1">
            <a:extLst>
              <a:ext uri="{FF2B5EF4-FFF2-40B4-BE49-F238E27FC236}">
                <a16:creationId xmlns:a16="http://schemas.microsoft.com/office/drawing/2014/main" id="{32089825-2858-4DF8-B6C0-920028B4BA17}"/>
              </a:ext>
            </a:extLst>
          </p:cNvPr>
          <p:cNvSpPr txBox="1">
            <a:spLocks/>
          </p:cNvSpPr>
          <p:nvPr/>
        </p:nvSpPr>
        <p:spPr>
          <a:xfrm>
            <a:off x="261114"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Gebruikers</a:t>
            </a:r>
          </a:p>
        </p:txBody>
      </p:sp>
      <p:sp>
        <p:nvSpPr>
          <p:cNvPr id="17" name="Titel 1">
            <a:extLst>
              <a:ext uri="{FF2B5EF4-FFF2-40B4-BE49-F238E27FC236}">
                <a16:creationId xmlns:a16="http://schemas.microsoft.com/office/drawing/2014/main" id="{E6EC80E2-ECD5-4FA9-9F6E-241190FDBB14}"/>
              </a:ext>
            </a:extLst>
          </p:cNvPr>
          <p:cNvSpPr txBox="1">
            <a:spLocks/>
          </p:cNvSpPr>
          <p:nvPr/>
        </p:nvSpPr>
        <p:spPr>
          <a:xfrm>
            <a:off x="6031050"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Aanbod</a:t>
            </a:r>
          </a:p>
        </p:txBody>
      </p:sp>
      <p:sp>
        <p:nvSpPr>
          <p:cNvPr id="18" name="Tekstvak 17">
            <a:extLst>
              <a:ext uri="{FF2B5EF4-FFF2-40B4-BE49-F238E27FC236}">
                <a16:creationId xmlns:a16="http://schemas.microsoft.com/office/drawing/2014/main" id="{A0B5E1A8-8023-454D-92BD-471FF3C5C278}"/>
              </a:ext>
            </a:extLst>
          </p:cNvPr>
          <p:cNvSpPr txBox="1"/>
          <p:nvPr/>
        </p:nvSpPr>
        <p:spPr>
          <a:xfrm>
            <a:off x="144776" y="5743526"/>
            <a:ext cx="33626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(De)centrale overheden, advies- en onderzoeksbureaus</a:t>
            </a:r>
          </a:p>
        </p:txBody>
      </p:sp>
      <p:pic>
        <p:nvPicPr>
          <p:cNvPr id="19" name="Afbeelding 18" descr="Afbeelding met tekst, vectorafbeeldingen&#10;&#10;Automatisch gegenereerde beschrijving">
            <a:extLst>
              <a:ext uri="{FF2B5EF4-FFF2-40B4-BE49-F238E27FC236}">
                <a16:creationId xmlns:a16="http://schemas.microsoft.com/office/drawing/2014/main" id="{5AC16524-2212-410B-BA82-11A6962AD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0" y="2846153"/>
            <a:ext cx="2792107" cy="2913781"/>
          </a:xfrm>
          <a:prstGeom prst="rect">
            <a:avLst/>
          </a:prstGeom>
        </p:spPr>
      </p:pic>
      <p:pic>
        <p:nvPicPr>
          <p:cNvPr id="20" name="Afbeelding 19">
            <a:extLst>
              <a:ext uri="{FF2B5EF4-FFF2-40B4-BE49-F238E27FC236}">
                <a16:creationId xmlns:a16="http://schemas.microsoft.com/office/drawing/2014/main" id="{730D09B4-3820-464B-AD62-3921D1EAF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90" y="2265440"/>
            <a:ext cx="1541688" cy="1127502"/>
          </a:xfrm>
          <a:prstGeom prst="rect">
            <a:avLst/>
          </a:prstGeom>
        </p:spPr>
      </p:pic>
      <p:pic>
        <p:nvPicPr>
          <p:cNvPr id="21" name="Afbeelding 20" descr="Afbeelding met tekst, nachthemel&#10;&#10;Automatisch gegenereerde beschrijving">
            <a:extLst>
              <a:ext uri="{FF2B5EF4-FFF2-40B4-BE49-F238E27FC236}">
                <a16:creationId xmlns:a16="http://schemas.microsoft.com/office/drawing/2014/main" id="{C7661DC4-081E-44A7-8B4B-16AF92BDC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865" y="1513018"/>
            <a:ext cx="2812463" cy="1683517"/>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08D968EE-E7AE-4CA7-B228-9AB85BCE15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3952" y="2162406"/>
            <a:ext cx="3309783" cy="2994849"/>
          </a:xfrm>
          <a:prstGeom prst="rect">
            <a:avLst/>
          </a:prstGeom>
        </p:spPr>
      </p:pic>
      <p:sp>
        <p:nvSpPr>
          <p:cNvPr id="25" name="Tekstvak 24">
            <a:extLst>
              <a:ext uri="{FF2B5EF4-FFF2-40B4-BE49-F238E27FC236}">
                <a16:creationId xmlns:a16="http://schemas.microsoft.com/office/drawing/2014/main" id="{48FF872C-3E7B-49EB-B2FB-DEC7CEB65C7C}"/>
              </a:ext>
            </a:extLst>
          </p:cNvPr>
          <p:cNvSpPr txBox="1"/>
          <p:nvPr/>
        </p:nvSpPr>
        <p:spPr>
          <a:xfrm>
            <a:off x="2768854" y="2842793"/>
            <a:ext cx="2054330" cy="2862322"/>
          </a:xfrm>
          <a:prstGeom prst="rect">
            <a:avLst/>
          </a:prstGeom>
          <a:noFill/>
        </p:spPr>
        <p:txBody>
          <a:bodyPr wrap="square" rtlCol="0">
            <a:spAutoFit/>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Kwalitatief goede,</a:t>
            </a:r>
          </a:p>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betrouwbare en</a:t>
            </a:r>
          </a:p>
          <a:p>
            <a:pPr marL="173038" marR="0" lvl="0" indent="-173038"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vergelijkbare data t.b.v. de energietransitie;</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Oplossingen</a:t>
            </a:r>
          </a:p>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voor knelpunten om die data te genereren en te delen.</a:t>
            </a:r>
          </a:p>
        </p:txBody>
      </p:sp>
      <p:sp>
        <p:nvSpPr>
          <p:cNvPr id="26" name="Titel 1">
            <a:extLst>
              <a:ext uri="{FF2B5EF4-FFF2-40B4-BE49-F238E27FC236}">
                <a16:creationId xmlns:a16="http://schemas.microsoft.com/office/drawing/2014/main" id="{7E4F13AE-022C-4EF3-8FCC-33B888B0A1FB}"/>
              </a:ext>
            </a:extLst>
          </p:cNvPr>
          <p:cNvSpPr txBox="1">
            <a:spLocks/>
          </p:cNvSpPr>
          <p:nvPr/>
        </p:nvSpPr>
        <p:spPr>
          <a:xfrm>
            <a:off x="3146082" y="1814438"/>
            <a:ext cx="2054330"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0C0"/>
                </a:solidFill>
                <a:effectLst/>
                <a:uLnTx/>
                <a:uFillTx/>
                <a:latin typeface="Calibri Light" panose="020F0302020204030204"/>
                <a:ea typeface="+mj-ea"/>
                <a:cs typeface="+mj-cs"/>
              </a:rPr>
              <a:t>Behoefte</a:t>
            </a:r>
          </a:p>
        </p:txBody>
      </p:sp>
      <p:pic>
        <p:nvPicPr>
          <p:cNvPr id="28" name="Afbeelding 27" descr="Afbeelding met tekst, plaats&#10;&#10;Automatisch gegenereerde beschrijving">
            <a:extLst>
              <a:ext uri="{FF2B5EF4-FFF2-40B4-BE49-F238E27FC236}">
                <a16:creationId xmlns:a16="http://schemas.microsoft.com/office/drawing/2014/main" id="{2EA1C9C0-31F4-4BE7-8928-F510810DC7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1180" y="2053673"/>
            <a:ext cx="3221680" cy="4804327"/>
          </a:xfrm>
          <a:prstGeom prst="rect">
            <a:avLst/>
          </a:prstGeom>
        </p:spPr>
      </p:pic>
      <p:sp>
        <p:nvSpPr>
          <p:cNvPr id="29" name="Rechthoek 28"/>
          <p:cNvSpPr/>
          <p:nvPr/>
        </p:nvSpPr>
        <p:spPr>
          <a:xfrm>
            <a:off x="7127193" y="2610683"/>
            <a:ext cx="2104497"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 afstemming met de gebruiker: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Ontwikkeling van nieuwe en betrouwbare, dataproducten;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Wegnemen of  agenderen van knelpunten;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Afspraken maken over rekenregels en aannames.</a:t>
            </a:r>
          </a:p>
        </p:txBody>
      </p:sp>
      <p:pic>
        <p:nvPicPr>
          <p:cNvPr id="30" name="Afbeelding 29" descr="Afbeelding met vectorafbeeldingen&#10;&#10;Automatisch gegenereerde beschrijving">
            <a:extLst>
              <a:ext uri="{FF2B5EF4-FFF2-40B4-BE49-F238E27FC236}">
                <a16:creationId xmlns:a16="http://schemas.microsoft.com/office/drawing/2014/main" id="{B2BE45AA-B7BF-4777-AFB5-139297ED76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4303" y="2460900"/>
            <a:ext cx="3221680" cy="4120101"/>
          </a:xfrm>
          <a:prstGeom prst="rect">
            <a:avLst/>
          </a:prstGeom>
        </p:spPr>
      </p:pic>
    </p:spTree>
    <p:extLst>
      <p:ext uri="{BB962C8B-B14F-4D97-AF65-F5344CB8AC3E}">
        <p14:creationId xmlns:p14="http://schemas.microsoft.com/office/powerpoint/2010/main" val="2108982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7645506-CBB7-4DEE-A51D-14911CA5D9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8" y="0"/>
            <a:ext cx="12187064" cy="6857999"/>
          </a:xfrm>
          <a:prstGeom prst="rect">
            <a:avLst/>
          </a:prstGeom>
        </p:spPr>
      </p:pic>
      <mc:AlternateContent xmlns:mc="http://schemas.openxmlformats.org/markup-compatibility/2006">
        <mc:Choice xmlns:psuz="http://schemas.microsoft.com/office/powerpoint/2016/summaryzoom" xmlns="" Requires="psuz">
          <p:graphicFrame>
            <p:nvGraphicFramePr>
              <p:cNvPr id="5" name="Overzichtzoom 4">
                <a:extLst>
                  <a:ext uri="{FF2B5EF4-FFF2-40B4-BE49-F238E27FC236}">
                    <a16:creationId xmlns:a16="http://schemas.microsoft.com/office/drawing/2014/main" id="{A12AE257-7B1D-4D7E-B9D7-CB54B42240B6}"/>
                  </a:ext>
                </a:extLst>
              </p:cNvPr>
              <p:cNvGraphicFramePr>
                <a:graphicFrameLocks noChangeAspect="1"/>
              </p:cNvGraphicFramePr>
              <p:nvPr>
                <p:extLst>
                  <p:ext uri="{D42A27DB-BD31-4B8C-83A1-F6EECF244321}">
                    <p14:modId xmlns:p14="http://schemas.microsoft.com/office/powerpoint/2010/main" val="3008889091"/>
                  </p:ext>
                </p:extLst>
              </p:nvPr>
            </p:nvGraphicFramePr>
            <p:xfrm>
              <a:off x="490888" y="1825624"/>
              <a:ext cx="10862912" cy="4892809"/>
            </p:xfrm>
            <a:graphic>
              <a:graphicData uri="http://schemas.microsoft.com/office/powerpoint/2016/summaryzoom">
                <psuz:summaryZm>
                  <psuz:summaryZmObj sectionId="{525E551E-4580-4861-8011-FB68C53F8D52}">
                    <psuz:zmPr id="{AFC32F63-F4B1-40CE-B5C3-EBCD9F30E18D}" transitionDur="1250">
                      <p166:blipFill xmlns:p166="http://schemas.microsoft.com/office/powerpoint/2016/6/main">
                        <a:blip r:embed="rId3"/>
                        <a:stretch>
                          <a:fillRect/>
                        </a:stretch>
                      </p166:blipFill>
                      <p166:spPr xmlns:p166="http://schemas.microsoft.com/office/powerpoint/2016/6/main">
                        <a:xfrm>
                          <a:off x="1443818" y="171249"/>
                          <a:ext cx="3914246" cy="2201764"/>
                        </a:xfrm>
                        <a:prstGeom prst="rect">
                          <a:avLst/>
                        </a:prstGeom>
                        <a:ln w="3175">
                          <a:solidFill>
                            <a:prstClr val="ltGray"/>
                          </a:solidFill>
                        </a:ln>
                        <a:effectLst>
                          <a:outerShdw blurRad="50800" dist="38100" dir="5400000" algn="t" rotWithShape="0">
                            <a:prstClr val="black">
                              <a:alpha val="40000"/>
                            </a:prstClr>
                          </a:outerShdw>
                        </a:effectLst>
                      </p166:spPr>
                    </psuz:zmPr>
                  </psuz:summaryZmObj>
                  <psuz:summaryZmObj sectionId="{031D7EA3-E161-49F0-BCD3-BB15F6C164B4}">
                    <psuz:zmPr id="{30DC1E9C-AE6F-48BD-B5AF-37318926454B}" transitionDur="1250">
                      <p166:blipFill xmlns:p166="http://schemas.microsoft.com/office/powerpoint/2016/6/main">
                        <a:blip r:embed="rId4"/>
                        <a:stretch>
                          <a:fillRect/>
                        </a:stretch>
                      </p166:blipFill>
                      <p166:spPr xmlns:p166="http://schemas.microsoft.com/office/powerpoint/2016/6/main">
                        <a:xfrm>
                          <a:off x="5504848" y="171249"/>
                          <a:ext cx="3914246" cy="2201764"/>
                        </a:xfrm>
                        <a:prstGeom prst="rect">
                          <a:avLst/>
                        </a:prstGeom>
                        <a:ln w="3175">
                          <a:solidFill>
                            <a:prstClr val="ltGray"/>
                          </a:solidFill>
                        </a:ln>
                        <a:effectLst>
                          <a:outerShdw blurRad="50800" dist="38100" dir="5400000" algn="t" rotWithShape="0">
                            <a:prstClr val="black">
                              <a:alpha val="40000"/>
                            </a:prstClr>
                          </a:outerShdw>
                        </a:effectLst>
                      </p166:spPr>
                    </psuz:zmPr>
                  </psuz:summaryZmObj>
                  <psuz:summaryZmObj sectionId="{32026294-D252-4FB0-8436-3DDF6639F765}">
                    <psuz:zmPr id="{C1A725EC-1CCD-4E5E-BAB2-9A5BD1927B1A}" transitionDur="1250">
                      <p166:blipFill xmlns:p166="http://schemas.microsoft.com/office/powerpoint/2016/6/main">
                        <a:blip r:embed="rId5"/>
                        <a:stretch>
                          <a:fillRect/>
                        </a:stretch>
                      </p166:blipFill>
                      <p166:spPr xmlns:p166="http://schemas.microsoft.com/office/powerpoint/2016/6/main">
                        <a:xfrm>
                          <a:off x="1443818" y="2519797"/>
                          <a:ext cx="3914246" cy="2201764"/>
                        </a:xfrm>
                        <a:prstGeom prst="rect">
                          <a:avLst/>
                        </a:prstGeom>
                        <a:ln w="3175">
                          <a:solidFill>
                            <a:prstClr val="ltGray"/>
                          </a:solidFill>
                        </a:ln>
                        <a:effectLst>
                          <a:outerShdw blurRad="50800" dist="38100" dir="5400000" algn="t" rotWithShape="0">
                            <a:prstClr val="black">
                              <a:alpha val="40000"/>
                            </a:prstClr>
                          </a:outerShdw>
                        </a:effectLst>
                      </p166:spPr>
                    </psuz:zmPr>
                  </psuz:summaryZmObj>
                  <psuz:summaryZmObj sectionId="{4615A40C-1D4D-4F77-BF10-B5BF951D2B57}">
                    <psuz:zmPr id="{D79773C4-48FC-46E4-9528-5FFB62F1414C}" transitionDur="1250">
                      <p166:blipFill xmlns:p166="http://schemas.microsoft.com/office/powerpoint/2016/6/main">
                        <a:blip r:embed="rId6"/>
                        <a:stretch>
                          <a:fillRect/>
                        </a:stretch>
                      </p166:blipFill>
                      <p166:spPr xmlns:p166="http://schemas.microsoft.com/office/powerpoint/2016/6/main">
                        <a:xfrm>
                          <a:off x="5504848" y="2519797"/>
                          <a:ext cx="3914246" cy="2201764"/>
                        </a:xfrm>
                        <a:prstGeom prst="rect">
                          <a:avLst/>
                        </a:prstGeom>
                        <a:ln w="3175">
                          <a:solidFill>
                            <a:prstClr val="ltGray"/>
                          </a:solidFill>
                        </a:ln>
                        <a:effectLst>
                          <a:outerShdw blurRad="50800" dist="38100" dir="5400000" algn="t" rotWithShape="0">
                            <a:prstClr val="black">
                              <a:alpha val="40000"/>
                            </a:prstClr>
                          </a:outerShdw>
                        </a:effectLst>
                      </p166:spPr>
                    </psuz:zmPr>
                  </psuz:summaryZmObj>
                  <psuz:gridLayout/>
                </psuz:summaryZm>
              </a:graphicData>
            </a:graphic>
          </p:graphicFrame>
        </mc:Choice>
        <mc:Fallback>
          <p:grpSp>
            <p:nvGrpSpPr>
              <p:cNvPr id="5" name="Overzichtzoom 4">
                <a:extLst>
                  <a:ext uri="{FF2B5EF4-FFF2-40B4-BE49-F238E27FC236}">
                    <a16:creationId xmlns:a16="http://schemas.microsoft.com/office/drawing/2014/main" id="{A12AE257-7B1D-4D7E-B9D7-CB54B42240B6}"/>
                  </a:ext>
                </a:extLst>
              </p:cNvPr>
              <p:cNvGrpSpPr>
                <a:grpSpLocks noGrp="1" noUngrp="1" noRot="1" noChangeAspect="1" noMove="1" noResize="1"/>
              </p:cNvGrpSpPr>
              <p:nvPr/>
            </p:nvGrpSpPr>
            <p:grpSpPr>
              <a:xfrm>
                <a:off x="490888" y="1825624"/>
                <a:ext cx="10862912" cy="4892809"/>
                <a:chOff x="490888" y="1825624"/>
                <a:chExt cx="10862912" cy="4892809"/>
              </a:xfrm>
            </p:grpSpPr>
            <p:pic>
              <p:nvPicPr>
                <p:cNvPr id="2" name="Afbeelding 2">
                  <a:hlinkClick r:id="rId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1934706" y="1996873"/>
                  <a:ext cx="3914246" cy="2201764"/>
                </a:xfrm>
                <a:prstGeom prst="rect">
                  <a:avLst/>
                </a:prstGeom>
                <a:ln w="3175">
                  <a:solidFill>
                    <a:prstClr val="ltGray"/>
                  </a:solidFill>
                </a:ln>
                <a:effectLst>
                  <a:outerShdw blurRad="50800" dist="38100" dir="5400000" algn="t" rotWithShape="0">
                    <a:prstClr val="black">
                      <a:alpha val="40000"/>
                    </a:prstClr>
                  </a:outerShdw>
                </a:effectLst>
              </p:spPr>
            </p:pic>
            <p:pic>
              <p:nvPicPr>
                <p:cNvPr id="3" name="Afbeelding 3">
                  <a:hlinkClick r:id="rId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5995736" y="1996873"/>
                  <a:ext cx="3914246" cy="2201764"/>
                </a:xfrm>
                <a:prstGeom prst="rect">
                  <a:avLst/>
                </a:prstGeom>
                <a:ln w="3175">
                  <a:solidFill>
                    <a:prstClr val="ltGray"/>
                  </a:solidFill>
                </a:ln>
                <a:effectLst>
                  <a:outerShdw blurRad="50800" dist="38100" dir="5400000" algn="t" rotWithShape="0">
                    <a:prstClr val="black">
                      <a:alpha val="40000"/>
                    </a:prstClr>
                  </a:outerShdw>
                </a:effectLst>
              </p:spPr>
            </p:pic>
            <p:pic>
              <p:nvPicPr>
                <p:cNvPr id="4" name="Afbeelding 4">
                  <a:hlinkClick r:id="rId11"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1934706" y="4345421"/>
                  <a:ext cx="3914246" cy="2201764"/>
                </a:xfrm>
                <a:prstGeom prst="rect">
                  <a:avLst/>
                </a:prstGeom>
                <a:ln w="3175">
                  <a:solidFill>
                    <a:prstClr val="ltGray"/>
                  </a:solidFill>
                </a:ln>
                <a:effectLst>
                  <a:outerShdw blurRad="50800" dist="38100" dir="5400000" algn="t" rotWithShape="0">
                    <a:prstClr val="black">
                      <a:alpha val="40000"/>
                    </a:prstClr>
                  </a:outerShdw>
                </a:effectLst>
              </p:spPr>
            </p:pic>
            <p:pic>
              <p:nvPicPr>
                <p:cNvPr id="7" name="Afbeelding 7">
                  <a:hlinkClick r:id="rId13"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5995736" y="4345421"/>
                  <a:ext cx="3914246" cy="2201764"/>
                </a:xfrm>
                <a:prstGeom prst="rect">
                  <a:avLst/>
                </a:prstGeom>
                <a:ln w="3175">
                  <a:solidFill>
                    <a:prstClr val="ltGray"/>
                  </a:solidFill>
                </a:ln>
                <a:effectLst>
                  <a:outerShdw blurRad="50800" dist="38100" dir="5400000" algn="t" rotWithShape="0">
                    <a:prstClr val="black">
                      <a:alpha val="40000"/>
                    </a:prstClr>
                  </a:outerShdw>
                </a:effectLst>
              </p:spPr>
            </p:pic>
          </p:grpSp>
        </mc:Fallback>
      </mc:AlternateContent>
    </p:spTree>
    <p:extLst>
      <p:ext uri="{BB962C8B-B14F-4D97-AF65-F5344CB8AC3E}">
        <p14:creationId xmlns:p14="http://schemas.microsoft.com/office/powerpoint/2010/main" val="1650404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3C56C50-7AE9-4176-B5A0-E3CAB7CF70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8" y="0"/>
            <a:ext cx="12187064" cy="6857999"/>
          </a:xfrm>
          <a:prstGeom prst="rect">
            <a:avLst/>
          </a:prstGeom>
        </p:spPr>
      </p:pic>
      <p:sp>
        <p:nvSpPr>
          <p:cNvPr id="4" name="Rechthoek 3">
            <a:extLst>
              <a:ext uri="{FF2B5EF4-FFF2-40B4-BE49-F238E27FC236}">
                <a16:creationId xmlns:a16="http://schemas.microsoft.com/office/drawing/2014/main" id="{3A5C872A-3A39-4C5E-90D9-F0A9AFDA6BA8}"/>
              </a:ext>
            </a:extLst>
          </p:cNvPr>
          <p:cNvSpPr/>
          <p:nvPr/>
        </p:nvSpPr>
        <p:spPr>
          <a:xfrm>
            <a:off x="326419" y="3429000"/>
            <a:ext cx="3709071" cy="16900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lnSpc>
                <a:spcPct val="110000"/>
              </a:lnSpc>
              <a:buFont typeface="Wingdings" panose="05000000000000000000" pitchFamily="2" charset="2"/>
              <a:buChar char="ü"/>
              <a:tabLst>
                <a:tab pos="444500" algn="l"/>
                <a:tab pos="536575" algn="l"/>
                <a:tab pos="630238" algn="l"/>
              </a:tabLst>
            </a:pPr>
            <a:r>
              <a:rPr lang="nl-NL" sz="2000" dirty="0">
                <a:solidFill>
                  <a:srgbClr val="0070C0"/>
                </a:solidFill>
                <a:latin typeface="Calibri" panose="020F0502020204030204" pitchFamily="34" charset="0"/>
                <a:cs typeface="Calibri" panose="020F0502020204030204" pitchFamily="34" charset="0"/>
              </a:rPr>
              <a:t>Netwerkbijeenkomsten</a:t>
            </a:r>
            <a:r>
              <a:rPr lang="nl-NL" sz="20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 </a:t>
            </a:r>
            <a:endParaRPr lang="nl-NL" sz="2000" dirty="0">
              <a:solidFill>
                <a:srgbClr val="0070C0"/>
              </a:solidFill>
              <a:latin typeface="Calibri" panose="020F0502020204030204" pitchFamily="34" charset="0"/>
              <a:cs typeface="Calibri" panose="020F0502020204030204" pitchFamily="34" charset="0"/>
            </a:endParaRPr>
          </a:p>
          <a:p>
            <a:pPr marL="285750" lvl="2" indent="-285750">
              <a:lnSpc>
                <a:spcPct val="110000"/>
              </a:lnSpc>
              <a:buFont typeface="Wingdings" panose="05000000000000000000" pitchFamily="2" charset="2"/>
              <a:buChar char="ü"/>
              <a:tabLst>
                <a:tab pos="444500" algn="l"/>
                <a:tab pos="536575" algn="l"/>
                <a:tab pos="630238" algn="l"/>
              </a:tabLst>
            </a:pPr>
            <a:r>
              <a:rPr lang="nl-NL" sz="2000" dirty="0">
                <a:solidFill>
                  <a:srgbClr val="0070C0"/>
                </a:solidFill>
                <a:latin typeface="Calibri" panose="020F0502020204030204" pitchFamily="34" charset="0"/>
                <a:cs typeface="Calibri" panose="020F0502020204030204" pitchFamily="34" charset="0"/>
              </a:rPr>
              <a:t>Gesprekspartner</a:t>
            </a:r>
          </a:p>
          <a:p>
            <a:pPr marL="266700" lvl="1" indent="-266700">
              <a:buFont typeface="Wingdings" panose="05000000000000000000" pitchFamily="2" charset="2"/>
              <a:buChar char="ü"/>
            </a:pPr>
            <a:r>
              <a:rPr lang="nl-NL" sz="2000" dirty="0">
                <a:solidFill>
                  <a:srgbClr val="0070C0"/>
                </a:solidFill>
                <a:latin typeface="Calibri" panose="020F0502020204030204" pitchFamily="34" charset="0"/>
                <a:cs typeface="Calibri" panose="020F0502020204030204" pitchFamily="34" charset="0"/>
              </a:rPr>
              <a:t>Communicatie resultaten via de VIVET-partijen en de  </a:t>
            </a:r>
            <a:r>
              <a:rPr lang="nl-NL" sz="20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Klimaatprogramma’s</a:t>
            </a:r>
            <a:endParaRPr lang="nl-NL" sz="2000" b="1" dirty="0">
              <a:solidFill>
                <a:srgbClr val="0070C0"/>
              </a:solidFill>
              <a:latin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6975C9A8-E3E2-4E94-A2E1-A389C08114C2}"/>
              </a:ext>
            </a:extLst>
          </p:cNvPr>
          <p:cNvSpPr txBox="1"/>
          <p:nvPr/>
        </p:nvSpPr>
        <p:spPr>
          <a:xfrm>
            <a:off x="326418" y="2870735"/>
            <a:ext cx="9317311" cy="461665"/>
          </a:xfrm>
          <a:prstGeom prst="rect">
            <a:avLst/>
          </a:prstGeom>
          <a:noFill/>
        </p:spPr>
        <p:txBody>
          <a:bodyPr wrap="square" rtlCol="0">
            <a:spAutoFit/>
          </a:bodyPr>
          <a:lstStyle/>
          <a:p>
            <a:r>
              <a:rPr lang="nl-NL" sz="2400" b="1" dirty="0">
                <a:solidFill>
                  <a:srgbClr val="002060"/>
                </a:solidFill>
              </a:rPr>
              <a:t>Gebruikers, aanbieders en beheerders van data kunnen elkaar vinden</a:t>
            </a:r>
          </a:p>
        </p:txBody>
      </p:sp>
      <p:pic>
        <p:nvPicPr>
          <p:cNvPr id="7" name="Afbeelding 6" descr="Afbeelding met silhouet&#10;&#10;Automatisch gegenereerde beschrijving">
            <a:extLst>
              <a:ext uri="{FF2B5EF4-FFF2-40B4-BE49-F238E27FC236}">
                <a16:creationId xmlns:a16="http://schemas.microsoft.com/office/drawing/2014/main" id="{88145C00-CC04-4F7B-B080-36FBCCEA8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544" y="1611078"/>
            <a:ext cx="1307452" cy="1307452"/>
          </a:xfrm>
          <a:prstGeom prst="rect">
            <a:avLst/>
          </a:prstGeom>
        </p:spPr>
      </p:pic>
      <p:sp>
        <p:nvSpPr>
          <p:cNvPr id="8" name="Titel 1">
            <a:extLst>
              <a:ext uri="{FF2B5EF4-FFF2-40B4-BE49-F238E27FC236}">
                <a16:creationId xmlns:a16="http://schemas.microsoft.com/office/drawing/2014/main" id="{60284558-242F-4213-8C28-C4512147A8A1}"/>
              </a:ext>
            </a:extLst>
          </p:cNvPr>
          <p:cNvSpPr txBox="1">
            <a:spLocks/>
          </p:cNvSpPr>
          <p:nvPr/>
        </p:nvSpPr>
        <p:spPr>
          <a:xfrm>
            <a:off x="1881609" y="1854495"/>
            <a:ext cx="10111917"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0C0"/>
                </a:solidFill>
              </a:rPr>
              <a:t>Netwerk opgebouwd</a:t>
            </a:r>
          </a:p>
        </p:txBody>
      </p:sp>
    </p:spTree>
    <p:extLst>
      <p:ext uri="{BB962C8B-B14F-4D97-AF65-F5344CB8AC3E}">
        <p14:creationId xmlns:p14="http://schemas.microsoft.com/office/powerpoint/2010/main" val="261472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9C8B98C-4C42-4487-BAE1-49832C5FD7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87064" cy="6857999"/>
          </a:xfrm>
          <a:prstGeom prst="rect">
            <a:avLst/>
          </a:prstGeom>
        </p:spPr>
      </p:pic>
      <p:sp>
        <p:nvSpPr>
          <p:cNvPr id="4" name="Rechthoek 3">
            <a:extLst>
              <a:ext uri="{FF2B5EF4-FFF2-40B4-BE49-F238E27FC236}">
                <a16:creationId xmlns:a16="http://schemas.microsoft.com/office/drawing/2014/main" id="{9F08972E-68CF-45F4-A959-AE805297DC05}"/>
              </a:ext>
            </a:extLst>
          </p:cNvPr>
          <p:cNvSpPr/>
          <p:nvPr/>
        </p:nvSpPr>
        <p:spPr>
          <a:xfrm>
            <a:off x="309769" y="3781887"/>
            <a:ext cx="3709071" cy="3076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lvl="3" indent="-266700">
              <a:buFont typeface="Wingdings" panose="05000000000000000000" pitchFamily="2" charset="2"/>
              <a:buChar char="ü"/>
              <a:tabLst>
                <a:tab pos="173038" algn="l"/>
              </a:tabLst>
            </a:pPr>
            <a:r>
              <a:rPr lang="nl-NL" sz="2000" u="sng" dirty="0">
                <a:solidFill>
                  <a:srgbClr val="0070C0"/>
                </a:solidFill>
                <a:hlinkClick r:id="rId4">
                  <a:extLst>
                    <a:ext uri="{A12FA001-AC4F-418D-AE19-62706E023703}">
                      <ahyp:hlinkClr xmlns:ahyp="http://schemas.microsoft.com/office/drawing/2018/hyperlinkcolor" xmlns="" val="tx"/>
                    </a:ext>
                  </a:extLst>
                </a:hlinkClick>
              </a:rPr>
              <a:t>Informatielandschap</a:t>
            </a:r>
            <a:r>
              <a:rPr lang="nl-NL" sz="20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 (front-office) </a:t>
            </a:r>
            <a:endParaRPr lang="nl-NL" sz="2000" dirty="0">
              <a:solidFill>
                <a:srgbClr val="0070C0"/>
              </a:solidFill>
              <a:latin typeface="Calibri" panose="020F0502020204030204" pitchFamily="34" charset="0"/>
              <a:cs typeface="Calibri" panose="020F0502020204030204" pitchFamily="34" charset="0"/>
            </a:endParaRPr>
          </a:p>
          <a:p>
            <a:pPr marL="266700" lvl="3" indent="-266700">
              <a:buFont typeface="Wingdings" panose="05000000000000000000" pitchFamily="2" charset="2"/>
              <a:buChar char="ü"/>
              <a:tabLst>
                <a:tab pos="173038" algn="l"/>
              </a:tabLst>
            </a:pPr>
            <a:r>
              <a:rPr lang="en-US" sz="2000" dirty="0" err="1">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KlimaatWijzer</a:t>
            </a:r>
            <a:endParaRPr lang="nl-NL" sz="2000" dirty="0">
              <a:solidFill>
                <a:srgbClr val="0070C0"/>
              </a:solidFill>
              <a:latin typeface="Calibri" panose="020F0502020204030204" pitchFamily="34" charset="0"/>
              <a:cs typeface="Calibri" panose="020F0502020204030204" pitchFamily="34" charset="0"/>
            </a:endParaRPr>
          </a:p>
          <a:p>
            <a:pPr marL="266700" lvl="3"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rPr>
              <a:t>Onderzoek naar </a:t>
            </a:r>
            <a:r>
              <a:rPr lang="nl-NL" sz="2000"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Bundeling </a:t>
            </a:r>
            <a:r>
              <a:rPr lang="nl-NL" sz="2000" dirty="0" err="1">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geoportalen</a:t>
            </a:r>
            <a:endParaRPr lang="nl-NL" sz="2000" dirty="0">
              <a:solidFill>
                <a:srgbClr val="0070C0"/>
              </a:solidFill>
              <a:latin typeface="Calibri" panose="020F0502020204030204" pitchFamily="34" charset="0"/>
              <a:cs typeface="Calibri" panose="020F0502020204030204" pitchFamily="34" charset="0"/>
            </a:endParaRPr>
          </a:p>
          <a:p>
            <a:pPr marL="266700" lvl="3"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Warmtebronnen</a:t>
            </a:r>
            <a:r>
              <a:rPr lang="nl-NL" sz="2000" dirty="0">
                <a:solidFill>
                  <a:srgbClr val="0070C0"/>
                </a:solidFill>
                <a:latin typeface="Calibri" panose="020F0502020204030204" pitchFamily="34" charset="0"/>
                <a:cs typeface="Calibri" panose="020F0502020204030204" pitchFamily="34" charset="0"/>
              </a:rPr>
              <a:t> </a:t>
            </a:r>
          </a:p>
        </p:txBody>
      </p:sp>
      <p:sp>
        <p:nvSpPr>
          <p:cNvPr id="5" name="Tekstvak 4">
            <a:extLst>
              <a:ext uri="{FF2B5EF4-FFF2-40B4-BE49-F238E27FC236}">
                <a16:creationId xmlns:a16="http://schemas.microsoft.com/office/drawing/2014/main" id="{D7314E72-84C2-4604-87DD-33EEFC2B2094}"/>
              </a:ext>
            </a:extLst>
          </p:cNvPr>
          <p:cNvSpPr txBox="1"/>
          <p:nvPr/>
        </p:nvSpPr>
        <p:spPr>
          <a:xfrm>
            <a:off x="372863" y="2846404"/>
            <a:ext cx="2901966" cy="830997"/>
          </a:xfrm>
          <a:prstGeom prst="rect">
            <a:avLst/>
          </a:prstGeom>
          <a:noFill/>
        </p:spPr>
        <p:txBody>
          <a:bodyPr wrap="square" rtlCol="0">
            <a:spAutoFit/>
          </a:bodyPr>
          <a:lstStyle/>
          <a:p>
            <a:r>
              <a:rPr lang="nl-NL" sz="2400" b="1" dirty="0">
                <a:solidFill>
                  <a:srgbClr val="002060"/>
                </a:solidFill>
              </a:rPr>
              <a:t>Overzichten gecreëerd van</a:t>
            </a:r>
          </a:p>
        </p:txBody>
      </p:sp>
      <p:sp>
        <p:nvSpPr>
          <p:cNvPr id="7" name="Tekstvak 6">
            <a:extLst>
              <a:ext uri="{FF2B5EF4-FFF2-40B4-BE49-F238E27FC236}">
                <a16:creationId xmlns:a16="http://schemas.microsoft.com/office/drawing/2014/main" id="{11E187B6-2D66-4BD4-A677-091A7877E607}"/>
              </a:ext>
            </a:extLst>
          </p:cNvPr>
          <p:cNvSpPr txBox="1"/>
          <p:nvPr/>
        </p:nvSpPr>
        <p:spPr>
          <a:xfrm>
            <a:off x="4241463" y="2846403"/>
            <a:ext cx="3327526" cy="830997"/>
          </a:xfrm>
          <a:prstGeom prst="rect">
            <a:avLst/>
          </a:prstGeom>
          <a:noFill/>
        </p:spPr>
        <p:txBody>
          <a:bodyPr wrap="square" rtlCol="0">
            <a:spAutoFit/>
          </a:bodyPr>
          <a:lstStyle/>
          <a:p>
            <a:r>
              <a:rPr lang="nl-NL" sz="2400" b="1" dirty="0">
                <a:solidFill>
                  <a:srgbClr val="002060"/>
                </a:solidFill>
              </a:rPr>
              <a:t>Datagebruikers aan data aanbieders gekoppeld</a:t>
            </a:r>
          </a:p>
        </p:txBody>
      </p:sp>
      <p:sp>
        <p:nvSpPr>
          <p:cNvPr id="8" name="Rechthoek 7">
            <a:extLst>
              <a:ext uri="{FF2B5EF4-FFF2-40B4-BE49-F238E27FC236}">
                <a16:creationId xmlns:a16="http://schemas.microsoft.com/office/drawing/2014/main" id="{917AB166-AD02-44C6-B24D-8F7A0B0E2365}"/>
              </a:ext>
            </a:extLst>
          </p:cNvPr>
          <p:cNvSpPr/>
          <p:nvPr/>
        </p:nvSpPr>
        <p:spPr>
          <a:xfrm>
            <a:off x="4241463" y="3781887"/>
            <a:ext cx="3709071" cy="3076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lvl="3"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Vraagarticulatie</a:t>
            </a:r>
            <a:endParaRPr lang="nl-NL" sz="2000" dirty="0">
              <a:solidFill>
                <a:srgbClr val="0070C0"/>
              </a:solidFill>
              <a:latin typeface="Calibri" panose="020F0502020204030204" pitchFamily="34" charset="0"/>
              <a:cs typeface="Calibri" panose="020F0502020204030204" pitchFamily="34" charset="0"/>
            </a:endParaRPr>
          </a:p>
          <a:p>
            <a:pPr marL="266700" lvl="3" indent="-266700">
              <a:buFont typeface="Wingdings" panose="05000000000000000000" pitchFamily="2" charset="2"/>
              <a:buChar char="ü"/>
              <a:tabLst>
                <a:tab pos="173038" algn="l"/>
              </a:tabLst>
            </a:pPr>
            <a:endParaRPr lang="nl-NL" sz="2000" dirty="0">
              <a:solidFill>
                <a:srgbClr val="0070C0"/>
              </a:solidFill>
              <a:latin typeface="Calibri" panose="020F0502020204030204" pitchFamily="34" charset="0"/>
              <a:cs typeface="Calibri" panose="020F0502020204030204" pitchFamily="34" charset="0"/>
            </a:endParaRPr>
          </a:p>
          <a:p>
            <a:pPr marL="0" lvl="3">
              <a:tabLst>
                <a:tab pos="173038" algn="l"/>
              </a:tabLst>
            </a:pPr>
            <a:r>
              <a:rPr lang="nl-NL" sz="2000" dirty="0">
                <a:solidFill>
                  <a:srgbClr val="0070C0"/>
                </a:solidFill>
                <a:latin typeface="Calibri" panose="020F0502020204030204" pitchFamily="34" charset="0"/>
                <a:cs typeface="Calibri" panose="020F0502020204030204" pitchFamily="34" charset="0"/>
              </a:rPr>
              <a:t>Op data.overheid.nl via:</a:t>
            </a:r>
          </a:p>
          <a:p>
            <a:pPr marL="266700" lvl="3"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xmlns="" val="tx"/>
                    </a:ext>
                  </a:extLst>
                </a:hlinkClick>
              </a:rPr>
              <a:t>Data community</a:t>
            </a:r>
            <a:endParaRPr lang="nl-NL" sz="2000" dirty="0">
              <a:solidFill>
                <a:srgbClr val="0070C0"/>
              </a:solidFill>
              <a:latin typeface="Calibri" panose="020F0502020204030204" pitchFamily="34" charset="0"/>
              <a:cs typeface="Calibri" panose="020F0502020204030204" pitchFamily="34" charset="0"/>
            </a:endParaRPr>
          </a:p>
          <a:p>
            <a:pPr marL="266700" lvl="3"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Data verzoek</a:t>
            </a:r>
            <a:endParaRPr lang="nl-NL" sz="2000" dirty="0">
              <a:solidFill>
                <a:srgbClr val="0070C0"/>
              </a:solidFill>
              <a:latin typeface="Calibri" panose="020F0502020204030204" pitchFamily="34" charset="0"/>
              <a:cs typeface="Calibri" panose="020F0502020204030204" pitchFamily="34" charset="0"/>
            </a:endParaRPr>
          </a:p>
          <a:p>
            <a:pPr marL="266700" lvl="3" indent="-266700">
              <a:buFont typeface="Wingdings" panose="05000000000000000000" pitchFamily="2" charset="2"/>
              <a:buChar char="ü"/>
              <a:tabLst>
                <a:tab pos="173038" algn="l"/>
              </a:tabLst>
            </a:pPr>
            <a:endParaRPr lang="nl-NL" sz="2400" dirty="0">
              <a:solidFill>
                <a:srgbClr val="0070C0"/>
              </a:solidFill>
              <a:latin typeface="Calibri" panose="020F0502020204030204" pitchFamily="34" charset="0"/>
              <a:cs typeface="Calibri" panose="020F0502020204030204" pitchFamily="34" charset="0"/>
            </a:endParaRPr>
          </a:p>
        </p:txBody>
      </p:sp>
      <p:sp>
        <p:nvSpPr>
          <p:cNvPr id="10" name="Titel 1">
            <a:extLst>
              <a:ext uri="{FF2B5EF4-FFF2-40B4-BE49-F238E27FC236}">
                <a16:creationId xmlns:a16="http://schemas.microsoft.com/office/drawing/2014/main" id="{5114A899-E234-48A1-850F-E601D1D79663}"/>
              </a:ext>
            </a:extLst>
          </p:cNvPr>
          <p:cNvSpPr txBox="1">
            <a:spLocks/>
          </p:cNvSpPr>
          <p:nvPr/>
        </p:nvSpPr>
        <p:spPr>
          <a:xfrm>
            <a:off x="1881609" y="1854495"/>
            <a:ext cx="10111917"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0C0"/>
                </a:solidFill>
              </a:rPr>
              <a:t>Vraag en aanbod met elkaar verbonden</a:t>
            </a:r>
          </a:p>
        </p:txBody>
      </p:sp>
      <p:pic>
        <p:nvPicPr>
          <p:cNvPr id="11" name="Afbeelding 10">
            <a:extLst>
              <a:ext uri="{FF2B5EF4-FFF2-40B4-BE49-F238E27FC236}">
                <a16:creationId xmlns:a16="http://schemas.microsoft.com/office/drawing/2014/main" id="{36ED00A7-6988-46F0-9AFC-10212BC391E9}"/>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70544" y="1611078"/>
            <a:ext cx="1307452" cy="1307452"/>
          </a:xfrm>
          <a:prstGeom prst="rect">
            <a:avLst/>
          </a:prstGeom>
        </p:spPr>
      </p:pic>
    </p:spTree>
    <p:extLst>
      <p:ext uri="{BB962C8B-B14F-4D97-AF65-F5344CB8AC3E}">
        <p14:creationId xmlns:p14="http://schemas.microsoft.com/office/powerpoint/2010/main" val="1803721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7D20FDA-B536-458C-9787-2C23D6F26E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8" y="0"/>
            <a:ext cx="12187064" cy="6857999"/>
          </a:xfrm>
          <a:prstGeom prst="rect">
            <a:avLst/>
          </a:prstGeom>
        </p:spPr>
      </p:pic>
      <p:sp>
        <p:nvSpPr>
          <p:cNvPr id="11" name="Tekstvak 10">
            <a:extLst>
              <a:ext uri="{FF2B5EF4-FFF2-40B4-BE49-F238E27FC236}">
                <a16:creationId xmlns:a16="http://schemas.microsoft.com/office/drawing/2014/main" id="{F0BC5BF5-6121-4119-A262-E87D7D117053}"/>
              </a:ext>
            </a:extLst>
          </p:cNvPr>
          <p:cNvSpPr txBox="1"/>
          <p:nvPr/>
        </p:nvSpPr>
        <p:spPr>
          <a:xfrm>
            <a:off x="252091" y="2938274"/>
            <a:ext cx="2920754" cy="830997"/>
          </a:xfrm>
          <a:prstGeom prst="rect">
            <a:avLst/>
          </a:prstGeom>
          <a:noFill/>
        </p:spPr>
        <p:txBody>
          <a:bodyPr wrap="square" rtlCol="0">
            <a:spAutoFit/>
          </a:bodyPr>
          <a:lstStyle/>
          <a:p>
            <a:r>
              <a:rPr lang="nl-NL" sz="2400" b="1" dirty="0" err="1">
                <a:solidFill>
                  <a:schemeClr val="accent5">
                    <a:lumMod val="50000"/>
                  </a:schemeClr>
                </a:solidFill>
              </a:rPr>
              <a:t>Energieinfrastructuur</a:t>
            </a:r>
            <a:r>
              <a:rPr lang="nl-NL" sz="2400" b="1" dirty="0">
                <a:solidFill>
                  <a:schemeClr val="accent5">
                    <a:lumMod val="50000"/>
                  </a:schemeClr>
                </a:solidFill>
              </a:rPr>
              <a:t> in kaart gebracht</a:t>
            </a:r>
          </a:p>
        </p:txBody>
      </p:sp>
      <p:sp>
        <p:nvSpPr>
          <p:cNvPr id="12" name="Tekstvak 11">
            <a:extLst>
              <a:ext uri="{FF2B5EF4-FFF2-40B4-BE49-F238E27FC236}">
                <a16:creationId xmlns:a16="http://schemas.microsoft.com/office/drawing/2014/main" id="{7F1E3C6E-FA74-47D2-9F60-F4617CE63A52}"/>
              </a:ext>
            </a:extLst>
          </p:cNvPr>
          <p:cNvSpPr txBox="1"/>
          <p:nvPr/>
        </p:nvSpPr>
        <p:spPr>
          <a:xfrm>
            <a:off x="3826444" y="2941619"/>
            <a:ext cx="3687548" cy="830997"/>
          </a:xfrm>
          <a:prstGeom prst="rect">
            <a:avLst/>
          </a:prstGeom>
          <a:noFill/>
        </p:spPr>
        <p:txBody>
          <a:bodyPr wrap="square" rtlCol="0">
            <a:spAutoFit/>
          </a:bodyPr>
          <a:lstStyle/>
          <a:p>
            <a:r>
              <a:rPr lang="nl-NL" sz="2400" b="1" dirty="0">
                <a:solidFill>
                  <a:schemeClr val="accent5">
                    <a:lumMod val="50000"/>
                  </a:schemeClr>
                </a:solidFill>
              </a:rPr>
              <a:t>Data over </a:t>
            </a:r>
            <a:r>
              <a:rPr lang="nl-NL" sz="2400" b="1" dirty="0" err="1">
                <a:solidFill>
                  <a:schemeClr val="accent5">
                    <a:lumMod val="50000"/>
                  </a:schemeClr>
                </a:solidFill>
              </a:rPr>
              <a:t>energie-verbruik</a:t>
            </a:r>
            <a:r>
              <a:rPr lang="nl-NL" sz="2400" b="1" dirty="0">
                <a:solidFill>
                  <a:schemeClr val="accent5">
                    <a:lumMod val="50000"/>
                  </a:schemeClr>
                </a:solidFill>
              </a:rPr>
              <a:t> verbeterd </a:t>
            </a:r>
          </a:p>
        </p:txBody>
      </p:sp>
      <p:sp>
        <p:nvSpPr>
          <p:cNvPr id="13" name="Tekstvak 12">
            <a:extLst>
              <a:ext uri="{FF2B5EF4-FFF2-40B4-BE49-F238E27FC236}">
                <a16:creationId xmlns:a16="http://schemas.microsoft.com/office/drawing/2014/main" id="{7A366E72-21FE-4748-A0DD-4D635AF6F7B6}"/>
              </a:ext>
            </a:extLst>
          </p:cNvPr>
          <p:cNvSpPr txBox="1"/>
          <p:nvPr/>
        </p:nvSpPr>
        <p:spPr>
          <a:xfrm>
            <a:off x="8032838" y="2961062"/>
            <a:ext cx="3788618" cy="830997"/>
          </a:xfrm>
          <a:prstGeom prst="rect">
            <a:avLst/>
          </a:prstGeom>
          <a:noFill/>
        </p:spPr>
        <p:txBody>
          <a:bodyPr wrap="square" rtlCol="0">
            <a:spAutoFit/>
          </a:bodyPr>
          <a:lstStyle/>
          <a:p>
            <a:r>
              <a:rPr lang="nl-NL" sz="2400" b="1" dirty="0">
                <a:solidFill>
                  <a:schemeClr val="accent5">
                    <a:lumMod val="50000"/>
                  </a:schemeClr>
                </a:solidFill>
              </a:rPr>
              <a:t>Data over energie- opwek/productie verbeterd</a:t>
            </a:r>
          </a:p>
        </p:txBody>
      </p:sp>
      <p:sp>
        <p:nvSpPr>
          <p:cNvPr id="14" name="Rechthoek 13">
            <a:extLst>
              <a:ext uri="{FF2B5EF4-FFF2-40B4-BE49-F238E27FC236}">
                <a16:creationId xmlns:a16="http://schemas.microsoft.com/office/drawing/2014/main" id="{C045D90F-166B-4DE8-9FEA-91BA9FA18F19}"/>
              </a:ext>
            </a:extLst>
          </p:cNvPr>
          <p:cNvSpPr/>
          <p:nvPr/>
        </p:nvSpPr>
        <p:spPr>
          <a:xfrm>
            <a:off x="7995476" y="3975967"/>
            <a:ext cx="3788619" cy="2882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lvl="2" indent="-266700">
              <a:buFont typeface="Wingdings" panose="05000000000000000000" pitchFamily="2" charset="2"/>
              <a:buChar char="ü"/>
              <a:tabLst>
                <a:tab pos="261938" algn="l"/>
              </a:tabLst>
            </a:pPr>
            <a:r>
              <a:rPr lang="nl-NL" sz="2000" u="sng" dirty="0">
                <a:solidFill>
                  <a:srgbClr val="0070C0"/>
                </a:solidFill>
                <a:hlinkClick r:id="rId4">
                  <a:extLst>
                    <a:ext uri="{A12FA001-AC4F-418D-AE19-62706E023703}">
                      <ahyp:hlinkClr xmlns:ahyp="http://schemas.microsoft.com/office/drawing/2018/hyperlinkcolor" xmlns="" val="tx"/>
                    </a:ext>
                  </a:extLst>
                </a:hlinkClick>
              </a:rPr>
              <a:t>Tabel Zonnestroom</a:t>
            </a:r>
            <a:r>
              <a:rPr lang="nl-NL" sz="2000" dirty="0">
                <a:solidFill>
                  <a:srgbClr val="0070C0"/>
                </a:solidFill>
                <a:hlinkClick r:id="rId4">
                  <a:extLst>
                    <a:ext uri="{A12FA001-AC4F-418D-AE19-62706E023703}">
                      <ahyp:hlinkClr xmlns:ahyp="http://schemas.microsoft.com/office/drawing/2018/hyperlinkcolor" xmlns="" val="tx"/>
                    </a:ext>
                  </a:extLst>
                </a:hlinkClick>
              </a:rPr>
              <a:t> gemeenteniveau</a:t>
            </a:r>
            <a:endParaRPr lang="nl-NL" sz="2000" dirty="0">
              <a:solidFill>
                <a:srgbClr val="0070C0"/>
              </a:solidFill>
            </a:endParaRPr>
          </a:p>
          <a:p>
            <a:pPr marL="266700" lvl="2" indent="-266700">
              <a:buFont typeface="Wingdings" panose="05000000000000000000" pitchFamily="2" charset="2"/>
              <a:buChar char="ü"/>
              <a:tabLst>
                <a:tab pos="261938" algn="l"/>
              </a:tabLst>
            </a:pPr>
            <a:r>
              <a:rPr lang="nl-NL" sz="2000" u="sng" dirty="0">
                <a:solidFill>
                  <a:srgbClr val="0070C0"/>
                </a:solidFill>
                <a:hlinkClick r:id="rId5">
                  <a:extLst>
                    <a:ext uri="{A12FA001-AC4F-418D-AE19-62706E023703}">
                      <ahyp:hlinkClr xmlns:ahyp="http://schemas.microsoft.com/office/drawing/2018/hyperlinkcolor" xmlns="" val="tx"/>
                    </a:ext>
                  </a:extLst>
                </a:hlinkClick>
              </a:rPr>
              <a:t>StatLine</a:t>
            </a:r>
            <a:r>
              <a:rPr lang="nl-NL" sz="2000" dirty="0">
                <a:solidFill>
                  <a:srgbClr val="0070C0"/>
                </a:solidFill>
                <a:hlinkClick r:id="rId5">
                  <a:extLst>
                    <a:ext uri="{A12FA001-AC4F-418D-AE19-62706E023703}">
                      <ahyp:hlinkClr xmlns:ahyp="http://schemas.microsoft.com/office/drawing/2018/hyperlinkcolor" xmlns="" val="tx"/>
                    </a:ext>
                  </a:extLst>
                </a:hlinkClick>
              </a:rPr>
              <a:t> regionale zonnestroom</a:t>
            </a:r>
            <a:endParaRPr lang="nl-NL" sz="2000" dirty="0">
              <a:solidFill>
                <a:srgbClr val="0070C0"/>
              </a:solidFill>
            </a:endParaRPr>
          </a:p>
          <a:p>
            <a:pPr marL="266700" lvl="2" indent="-266700">
              <a:buFont typeface="Wingdings" panose="05000000000000000000" pitchFamily="2" charset="2"/>
              <a:buChar char="ü"/>
              <a:tabLst>
                <a:tab pos="261938" algn="l"/>
              </a:tabLst>
            </a:pPr>
            <a:r>
              <a:rPr lang="nl-NL" sz="2000" u="sng" dirty="0">
                <a:solidFill>
                  <a:srgbClr val="0070C0"/>
                </a:solidFill>
                <a:hlinkClick r:id="rId6">
                  <a:extLst>
                    <a:ext uri="{A12FA001-AC4F-418D-AE19-62706E023703}">
                      <ahyp:hlinkClr xmlns:ahyp="http://schemas.microsoft.com/office/drawing/2018/hyperlinkcolor" xmlns="" val="tx"/>
                    </a:ext>
                  </a:extLst>
                </a:hlinkClick>
              </a:rPr>
              <a:t>Tabel Hernieuwbaar</a:t>
            </a:r>
            <a:r>
              <a:rPr lang="nl-NL" sz="2000" dirty="0">
                <a:solidFill>
                  <a:srgbClr val="0070C0"/>
                </a:solidFill>
                <a:hlinkClick r:id="rId6">
                  <a:extLst>
                    <a:ext uri="{A12FA001-AC4F-418D-AE19-62706E023703}">
                      <ahyp:hlinkClr xmlns:ahyp="http://schemas.microsoft.com/office/drawing/2018/hyperlinkcolor" xmlns="" val="tx"/>
                    </a:ext>
                  </a:extLst>
                </a:hlinkClick>
              </a:rPr>
              <a:t> op land (HOL)</a:t>
            </a:r>
            <a:endParaRPr lang="nl-NL" sz="2000" dirty="0">
              <a:solidFill>
                <a:srgbClr val="0070C0"/>
              </a:solidFill>
            </a:endParaRPr>
          </a:p>
          <a:p>
            <a:pPr marL="266700" lvl="2" indent="-266700">
              <a:buFont typeface="Wingdings" panose="05000000000000000000" pitchFamily="2" charset="2"/>
              <a:buChar char="ü"/>
              <a:tabLst>
                <a:tab pos="261938" algn="l"/>
              </a:tabLst>
            </a:pPr>
            <a:r>
              <a:rPr lang="nl-NL" sz="2000" u="sng" dirty="0">
                <a:solidFill>
                  <a:srgbClr val="0070C0"/>
                </a:solidFill>
                <a:hlinkClick r:id="rId7">
                  <a:extLst>
                    <a:ext uri="{A12FA001-AC4F-418D-AE19-62706E023703}">
                      <ahyp:hlinkClr xmlns:ahyp="http://schemas.microsoft.com/office/drawing/2018/hyperlinkcolor" xmlns="" val="tx"/>
                    </a:ext>
                  </a:extLst>
                </a:hlinkClick>
              </a:rPr>
              <a:t>StatLine</a:t>
            </a:r>
            <a:r>
              <a:rPr lang="nl-NL" sz="2000" dirty="0">
                <a:solidFill>
                  <a:srgbClr val="0070C0"/>
                </a:solidFill>
                <a:hlinkClick r:id="rId7">
                  <a:extLst>
                    <a:ext uri="{A12FA001-AC4F-418D-AE19-62706E023703}">
                      <ahyp:hlinkClr xmlns:ahyp="http://schemas.microsoft.com/office/drawing/2018/hyperlinkcolor" xmlns="" val="tx"/>
                    </a:ext>
                  </a:extLst>
                </a:hlinkClick>
              </a:rPr>
              <a:t> regionale HOL</a:t>
            </a:r>
            <a:endParaRPr lang="nl-NL" sz="2000" dirty="0">
              <a:solidFill>
                <a:srgbClr val="0070C0"/>
              </a:solidFill>
            </a:endParaRPr>
          </a:p>
          <a:p>
            <a:pPr marL="266700" lvl="2" indent="-266700">
              <a:buFont typeface="Wingdings" panose="05000000000000000000" pitchFamily="2" charset="2"/>
              <a:buChar char="ü"/>
              <a:tabLst>
                <a:tab pos="261938" algn="l"/>
              </a:tabLst>
            </a:pPr>
            <a:r>
              <a:rPr lang="nl-NL" sz="2000" dirty="0">
                <a:solidFill>
                  <a:srgbClr val="0070C0"/>
                </a:solidFill>
                <a:hlinkClick r:id="rId8">
                  <a:extLst>
                    <a:ext uri="{A12FA001-AC4F-418D-AE19-62706E023703}">
                      <ahyp:hlinkClr xmlns:ahyp="http://schemas.microsoft.com/office/drawing/2018/hyperlinkcolor" xmlns="" val="tx"/>
                    </a:ext>
                  </a:extLst>
                </a:hlinkClick>
              </a:rPr>
              <a:t>Tabel Regionale statistiek bio-energie</a:t>
            </a:r>
            <a:endParaRPr lang="nl-NL" sz="2000" dirty="0">
              <a:solidFill>
                <a:srgbClr val="0070C0"/>
              </a:solidFill>
              <a:hlinkClick r:id="rId9">
                <a:extLst>
                  <a:ext uri="{A12FA001-AC4F-418D-AE19-62706E023703}">
                    <ahyp:hlinkClr xmlns:ahyp="http://schemas.microsoft.com/office/drawing/2018/hyperlinkcolor" xmlns="" val="tx"/>
                  </a:ext>
                </a:extLst>
              </a:hlinkClick>
            </a:endParaRPr>
          </a:p>
          <a:p>
            <a:pPr marL="266700" lvl="2" indent="-266700">
              <a:buFont typeface="Wingdings" panose="05000000000000000000" pitchFamily="2" charset="2"/>
              <a:buChar char="ü"/>
              <a:tabLst>
                <a:tab pos="261938" algn="l"/>
              </a:tabLst>
            </a:pPr>
            <a:endParaRPr lang="nl-NL" sz="2000" dirty="0">
              <a:solidFill>
                <a:srgbClr val="0070C0"/>
              </a:solidFill>
            </a:endParaRPr>
          </a:p>
          <a:p>
            <a:pPr marL="266700" lvl="2" indent="-266700">
              <a:buFont typeface="Wingdings" panose="05000000000000000000" pitchFamily="2" charset="2"/>
              <a:buChar char="ü"/>
              <a:tabLst>
                <a:tab pos="261938" algn="l"/>
              </a:tabLst>
            </a:pPr>
            <a:endParaRPr lang="nl-NL" sz="2000" dirty="0">
              <a:solidFill>
                <a:srgbClr val="0070C0"/>
              </a:solidFill>
            </a:endParaRPr>
          </a:p>
        </p:txBody>
      </p:sp>
      <p:sp>
        <p:nvSpPr>
          <p:cNvPr id="17" name="Rechthoek 16">
            <a:extLst>
              <a:ext uri="{FF2B5EF4-FFF2-40B4-BE49-F238E27FC236}">
                <a16:creationId xmlns:a16="http://schemas.microsoft.com/office/drawing/2014/main" id="{1CEEB995-9DDB-4CFF-B4C9-4536B8F2F382}"/>
              </a:ext>
            </a:extLst>
          </p:cNvPr>
          <p:cNvSpPr/>
          <p:nvPr/>
        </p:nvSpPr>
        <p:spPr>
          <a:xfrm>
            <a:off x="3843738" y="3975967"/>
            <a:ext cx="3950852" cy="2882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buFont typeface="Wingdings" panose="05000000000000000000" pitchFamily="2" charset="2"/>
              <a:buChar char="ü"/>
              <a:tabLst>
                <a:tab pos="0" algn="l"/>
              </a:tabLst>
            </a:pPr>
            <a:r>
              <a:rPr lang="nl-NL" sz="2000" dirty="0">
                <a:solidFill>
                  <a:srgbClr val="0070C0"/>
                </a:solidFill>
                <a:latin typeface="Calibri" panose="020F0502020204030204" pitchFamily="34" charset="0"/>
                <a:cs typeface="Calibri" panose="020F0502020204030204" pitchFamily="34" charset="0"/>
              </a:rPr>
              <a:t>Energieverbruik </a:t>
            </a:r>
            <a:r>
              <a:rPr lang="nl-NL" sz="2000" u="sng" dirty="0">
                <a:solidFill>
                  <a:srgbClr val="0070C0"/>
                </a:solidFill>
                <a:hlinkClick r:id="rId10">
                  <a:extLst>
                    <a:ext uri="{A12FA001-AC4F-418D-AE19-62706E023703}">
                      <ahyp:hlinkClr xmlns:ahyp="http://schemas.microsoft.com/office/drawing/2018/hyperlinkcolor" xmlns="" val="tx"/>
                    </a:ext>
                  </a:extLst>
                </a:hlinkClick>
              </a:rPr>
              <a:t>onderwijs</a:t>
            </a:r>
            <a:r>
              <a:rPr lang="nl-NL" sz="2000" dirty="0">
                <a:solidFill>
                  <a:srgbClr val="0070C0"/>
                </a:solidFill>
              </a:rPr>
              <a:t>, </a:t>
            </a:r>
            <a:r>
              <a:rPr lang="nl-NL" sz="2000" u="sng" dirty="0" err="1">
                <a:solidFill>
                  <a:srgbClr val="0070C0"/>
                </a:solidFill>
                <a:hlinkClick r:id="rId11">
                  <a:extLst>
                    <a:ext uri="{A12FA001-AC4F-418D-AE19-62706E023703}">
                      <ahyp:hlinkClr xmlns:ahyp="http://schemas.microsoft.com/office/drawing/2018/hyperlinkcolor" xmlns="" val="tx"/>
                    </a:ext>
                  </a:extLst>
                </a:hlinkClick>
              </a:rPr>
              <a:t>retail</a:t>
            </a:r>
            <a:r>
              <a:rPr lang="nl-NL" sz="2000" u="sng" dirty="0">
                <a:solidFill>
                  <a:srgbClr val="0070C0"/>
                </a:solidFill>
              </a:rPr>
              <a:t>, </a:t>
            </a:r>
            <a:r>
              <a:rPr lang="nl-NL" sz="2000" dirty="0">
                <a:solidFill>
                  <a:srgbClr val="0070C0"/>
                </a:solidFill>
                <a:hlinkClick r:id="rId12">
                  <a:extLst>
                    <a:ext uri="{A12FA001-AC4F-418D-AE19-62706E023703}">
                      <ahyp:hlinkClr xmlns:ahyp="http://schemas.microsoft.com/office/drawing/2018/hyperlinkcolor" xmlns="" val="tx"/>
                    </a:ext>
                  </a:extLst>
                </a:hlinkClick>
              </a:rPr>
              <a:t>groothandel</a:t>
            </a:r>
            <a:r>
              <a:rPr lang="nl-NL" sz="2000" dirty="0">
                <a:solidFill>
                  <a:srgbClr val="0070C0"/>
                </a:solidFill>
              </a:rPr>
              <a:t>, </a:t>
            </a:r>
            <a:r>
              <a:rPr lang="nl-NL" sz="2000" dirty="0">
                <a:solidFill>
                  <a:srgbClr val="0070C0"/>
                </a:solidFill>
                <a:hlinkClick r:id="rId13">
                  <a:extLst>
                    <a:ext uri="{A12FA001-AC4F-418D-AE19-62706E023703}">
                      <ahyp:hlinkClr xmlns:ahyp="http://schemas.microsoft.com/office/drawing/2018/hyperlinkcolor" xmlns="" val="tx"/>
                    </a:ext>
                  </a:extLst>
                </a:hlinkClick>
              </a:rPr>
              <a:t>maatschappelijk vastgoed</a:t>
            </a:r>
            <a:endParaRPr lang="nl-NL" sz="2000" dirty="0">
              <a:solidFill>
                <a:srgbClr val="0070C0"/>
              </a:solidFill>
            </a:endParaRPr>
          </a:p>
          <a:p>
            <a:pPr marL="0" lvl="2" indent="261938">
              <a:buFont typeface="Wingdings" panose="05000000000000000000" pitchFamily="2" charset="2"/>
              <a:buChar char="ü"/>
              <a:tabLst>
                <a:tab pos="0" algn="l"/>
              </a:tabLst>
            </a:pPr>
            <a:r>
              <a:rPr lang="nl-NL" sz="2000" dirty="0">
                <a:solidFill>
                  <a:srgbClr val="0070C0"/>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xmlns="" val="tx"/>
                    </a:ext>
                  </a:extLst>
                </a:hlinkClick>
              </a:rPr>
              <a:t>Elektriciteitsverbruik </a:t>
            </a:r>
            <a:r>
              <a:rPr lang="nl-NL" sz="2000" u="sng" dirty="0">
                <a:solidFill>
                  <a:srgbClr val="0070C0"/>
                </a:solidFill>
                <a:hlinkClick r:id="rId14">
                  <a:extLst>
                    <a:ext uri="{A12FA001-AC4F-418D-AE19-62706E023703}">
                      <ahyp:hlinkClr xmlns:ahyp="http://schemas.microsoft.com/office/drawing/2018/hyperlinkcolor" xmlns="" val="tx"/>
                    </a:ext>
                  </a:extLst>
                </a:hlinkClick>
              </a:rPr>
              <a:t>datacenters </a:t>
            </a:r>
            <a:endParaRPr lang="nl-NL" sz="2000" u="sng" dirty="0">
              <a:solidFill>
                <a:srgbClr val="0070C0"/>
              </a:solidFill>
            </a:endParaRPr>
          </a:p>
          <a:p>
            <a:pPr marL="266700" lvl="2" indent="-266700">
              <a:buFont typeface="Wingdings" panose="05000000000000000000" pitchFamily="2" charset="2"/>
              <a:buChar char="ü"/>
              <a:tabLst>
                <a:tab pos="173038" algn="l"/>
              </a:tabLst>
            </a:pPr>
            <a:r>
              <a:rPr lang="nl-NL" sz="2000" dirty="0">
                <a:solidFill>
                  <a:srgbClr val="0070C0"/>
                </a:solidFill>
                <a:hlinkClick r:id="rId15">
                  <a:extLst>
                    <a:ext uri="{A12FA001-AC4F-418D-AE19-62706E023703}">
                      <ahyp:hlinkClr xmlns:ahyp="http://schemas.microsoft.com/office/drawing/2018/hyperlinkcolor" xmlns="" val="tx"/>
                    </a:ext>
                  </a:extLst>
                </a:hlinkClick>
              </a:rPr>
              <a:t>StatLine Warmtevoorziening woningen</a:t>
            </a:r>
            <a:endParaRPr lang="nl-NL" sz="2000" dirty="0">
              <a:solidFill>
                <a:srgbClr val="0070C0"/>
              </a:solidFill>
            </a:endParaRPr>
          </a:p>
          <a:p>
            <a:pPr marL="266700" lvl="2"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rPr>
              <a:t>Referentieverbruik warmte woningen </a:t>
            </a:r>
            <a:r>
              <a:rPr lang="nl-NL" sz="2000" i="1" dirty="0">
                <a:solidFill>
                  <a:srgbClr val="0070C0"/>
                </a:solidFill>
                <a:latin typeface="Calibri" panose="020F0502020204030204" pitchFamily="34" charset="0"/>
                <a:cs typeface="Calibri" panose="020F0502020204030204" pitchFamily="34" charset="0"/>
              </a:rPr>
              <a:t>(‘jan ‘23)</a:t>
            </a:r>
          </a:p>
          <a:p>
            <a:pPr marL="266700" lvl="2" indent="-266700">
              <a:buFont typeface="Wingdings" panose="05000000000000000000" pitchFamily="2" charset="2"/>
              <a:buChar char="ü"/>
              <a:tabLst>
                <a:tab pos="173038" algn="l"/>
              </a:tabLst>
            </a:pPr>
            <a:endParaRPr lang="nl-NL" sz="1400" dirty="0">
              <a:solidFill>
                <a:srgbClr val="0070C0"/>
              </a:solidFill>
            </a:endParaRPr>
          </a:p>
        </p:txBody>
      </p:sp>
      <p:sp>
        <p:nvSpPr>
          <p:cNvPr id="18" name="Rechthoek 17">
            <a:extLst>
              <a:ext uri="{FF2B5EF4-FFF2-40B4-BE49-F238E27FC236}">
                <a16:creationId xmlns:a16="http://schemas.microsoft.com/office/drawing/2014/main" id="{91EE65E9-F34C-45BB-B994-875FB2D6C9DD}"/>
              </a:ext>
            </a:extLst>
          </p:cNvPr>
          <p:cNvSpPr/>
          <p:nvPr/>
        </p:nvSpPr>
        <p:spPr>
          <a:xfrm>
            <a:off x="252091" y="3981531"/>
            <a:ext cx="3390761" cy="28764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buFont typeface="Wingdings" panose="05000000000000000000" pitchFamily="2" charset="2"/>
              <a:buChar char="ü"/>
              <a:tabLst>
                <a:tab pos="0" algn="l"/>
              </a:tabLst>
            </a:pPr>
            <a:r>
              <a:rPr lang="nl-NL" sz="2000" dirty="0">
                <a:solidFill>
                  <a:srgbClr val="0070C0"/>
                </a:solidFill>
                <a:hlinkClick r:id="rId16">
                  <a:extLst>
                    <a:ext uri="{A12FA001-AC4F-418D-AE19-62706E023703}">
                      <ahyp:hlinkClr xmlns:ahyp="http://schemas.microsoft.com/office/drawing/2018/hyperlinkcolor" xmlns="" val="tx"/>
                    </a:ext>
                  </a:extLst>
                </a:hlinkClick>
              </a:rPr>
              <a:t>Rapport gebiedsgerichte </a:t>
            </a:r>
            <a:r>
              <a:rPr lang="nl-NL" sz="2000" dirty="0">
                <a:solidFill>
                  <a:srgbClr val="0070C0"/>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xmlns="" val="tx"/>
                    </a:ext>
                  </a:extLst>
                </a:hlinkClick>
              </a:rPr>
              <a:t> </a:t>
            </a:r>
            <a:r>
              <a:rPr lang="nl-NL" sz="2000" dirty="0" err="1">
                <a:solidFill>
                  <a:srgbClr val="0070C0"/>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xmlns="" val="tx"/>
                    </a:ext>
                  </a:extLst>
                </a:hlinkClick>
              </a:rPr>
              <a:t>energieinfrastructuur</a:t>
            </a:r>
            <a:endParaRPr lang="nl-NL" sz="2000" dirty="0">
              <a:solidFill>
                <a:srgbClr val="0070C0"/>
              </a:solidFill>
              <a:latin typeface="Calibri" panose="020F0502020204030204" pitchFamily="34" charset="0"/>
              <a:cs typeface="Calibri" panose="020F0502020204030204" pitchFamily="34" charset="0"/>
            </a:endParaRPr>
          </a:p>
          <a:p>
            <a:pPr marL="285750" lvl="2" indent="-285750">
              <a:buFont typeface="Wingdings" panose="05000000000000000000" pitchFamily="2" charset="2"/>
              <a:buChar char="ü"/>
              <a:tabLst>
                <a:tab pos="0" algn="l"/>
              </a:tabLst>
            </a:pPr>
            <a:r>
              <a:rPr lang="nl-NL" sz="2000" dirty="0">
                <a:solidFill>
                  <a:schemeClr val="accent5"/>
                </a:solidFill>
                <a:hlinkClick r:id="rId17">
                  <a:extLst>
                    <a:ext uri="{A12FA001-AC4F-418D-AE19-62706E023703}">
                      <ahyp:hlinkClr xmlns:ahyp="http://schemas.microsoft.com/office/drawing/2018/hyperlinkcolor" xmlns="" val="tx"/>
                    </a:ext>
                  </a:extLst>
                </a:hlinkClick>
              </a:rPr>
              <a:t>Betaversie</a:t>
            </a:r>
            <a:r>
              <a:rPr lang="nl-NL" sz="2000" dirty="0">
                <a:solidFill>
                  <a:srgbClr val="954F72"/>
                </a:solidFill>
                <a:hlinkClick r:id="rId17">
                  <a:extLst>
                    <a:ext uri="{A12FA001-AC4F-418D-AE19-62706E023703}">
                      <ahyp:hlinkClr xmlns:ahyp="http://schemas.microsoft.com/office/drawing/2018/hyperlinkcolor" xmlns="" val="tx"/>
                    </a:ext>
                  </a:extLst>
                </a:hlinkClick>
              </a:rPr>
              <a:t> </a:t>
            </a:r>
            <a:r>
              <a:rPr lang="nl-NL" sz="2000" dirty="0">
                <a:solidFill>
                  <a:schemeClr val="accent5"/>
                </a:solidFill>
                <a:hlinkClick r:id="rId17">
                  <a:extLst>
                    <a:ext uri="{A12FA001-AC4F-418D-AE19-62706E023703}">
                      <ahyp:hlinkClr xmlns:ahyp="http://schemas.microsoft.com/office/drawing/2018/hyperlinkcolor" xmlns="" val="tx"/>
                    </a:ext>
                  </a:extLst>
                </a:hlinkClick>
              </a:rPr>
              <a:t>netcapaciteitskaart</a:t>
            </a:r>
            <a:endParaRPr lang="nl-NL" sz="2000" dirty="0">
              <a:solidFill>
                <a:schemeClr val="accent5"/>
              </a:solidFill>
            </a:endParaRPr>
          </a:p>
        </p:txBody>
      </p:sp>
      <p:sp>
        <p:nvSpPr>
          <p:cNvPr id="19" name="Titel 1">
            <a:extLst>
              <a:ext uri="{FF2B5EF4-FFF2-40B4-BE49-F238E27FC236}">
                <a16:creationId xmlns:a16="http://schemas.microsoft.com/office/drawing/2014/main" id="{FDE49413-7C86-4FAE-8B05-CA62730A1522}"/>
              </a:ext>
            </a:extLst>
          </p:cNvPr>
          <p:cNvSpPr txBox="1">
            <a:spLocks/>
          </p:cNvSpPr>
          <p:nvPr/>
        </p:nvSpPr>
        <p:spPr>
          <a:xfrm>
            <a:off x="1881609" y="1854495"/>
            <a:ext cx="10111917"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0C0"/>
                </a:solidFill>
              </a:rPr>
              <a:t>Datalacunes weggenomen</a:t>
            </a:r>
          </a:p>
        </p:txBody>
      </p:sp>
      <p:pic>
        <p:nvPicPr>
          <p:cNvPr id="20" name="Afbeelding 19">
            <a:extLst>
              <a:ext uri="{FF2B5EF4-FFF2-40B4-BE49-F238E27FC236}">
                <a16:creationId xmlns:a16="http://schemas.microsoft.com/office/drawing/2014/main" id="{A250241D-FD9D-436F-B413-54136AE6205B}"/>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70544" y="1653610"/>
            <a:ext cx="1307452" cy="1307452"/>
          </a:xfrm>
          <a:prstGeom prst="rect">
            <a:avLst/>
          </a:prstGeom>
        </p:spPr>
      </p:pic>
    </p:spTree>
    <p:extLst>
      <p:ext uri="{BB962C8B-B14F-4D97-AF65-F5344CB8AC3E}">
        <p14:creationId xmlns:p14="http://schemas.microsoft.com/office/powerpoint/2010/main" val="32119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E7526C1-49AC-442F-B1B7-2469C99C6F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8" y="0"/>
            <a:ext cx="12187064" cy="6857999"/>
          </a:xfrm>
          <a:prstGeom prst="rect">
            <a:avLst/>
          </a:prstGeom>
        </p:spPr>
      </p:pic>
      <p:sp>
        <p:nvSpPr>
          <p:cNvPr id="4" name="Tekstvak 3">
            <a:extLst>
              <a:ext uri="{FF2B5EF4-FFF2-40B4-BE49-F238E27FC236}">
                <a16:creationId xmlns:a16="http://schemas.microsoft.com/office/drawing/2014/main" id="{A9CFF693-7E52-4FA7-9884-2E7943D5F382}"/>
              </a:ext>
            </a:extLst>
          </p:cNvPr>
          <p:cNvSpPr txBox="1"/>
          <p:nvPr/>
        </p:nvSpPr>
        <p:spPr>
          <a:xfrm>
            <a:off x="198474" y="2835040"/>
            <a:ext cx="2920754" cy="830997"/>
          </a:xfrm>
          <a:prstGeom prst="rect">
            <a:avLst/>
          </a:prstGeom>
          <a:noFill/>
        </p:spPr>
        <p:txBody>
          <a:bodyPr wrap="square" rtlCol="0">
            <a:spAutoFit/>
          </a:bodyPr>
          <a:lstStyle/>
          <a:p>
            <a:r>
              <a:rPr lang="nl-NL" sz="2400" b="1" dirty="0">
                <a:solidFill>
                  <a:schemeClr val="accent5">
                    <a:lumMod val="50000"/>
                  </a:schemeClr>
                </a:solidFill>
              </a:rPr>
              <a:t>Streven naar eenduidige cijfers</a:t>
            </a:r>
          </a:p>
        </p:txBody>
      </p:sp>
      <p:sp>
        <p:nvSpPr>
          <p:cNvPr id="5" name="Tekstvak 4">
            <a:extLst>
              <a:ext uri="{FF2B5EF4-FFF2-40B4-BE49-F238E27FC236}">
                <a16:creationId xmlns:a16="http://schemas.microsoft.com/office/drawing/2014/main" id="{C5CE9B68-E78F-4A30-BD46-903004D11AED}"/>
              </a:ext>
            </a:extLst>
          </p:cNvPr>
          <p:cNvSpPr txBox="1"/>
          <p:nvPr/>
        </p:nvSpPr>
        <p:spPr>
          <a:xfrm>
            <a:off x="3137828" y="2835040"/>
            <a:ext cx="2765472" cy="1200329"/>
          </a:xfrm>
          <a:prstGeom prst="rect">
            <a:avLst/>
          </a:prstGeom>
          <a:noFill/>
        </p:spPr>
        <p:txBody>
          <a:bodyPr wrap="square" rtlCol="0">
            <a:spAutoFit/>
          </a:bodyPr>
          <a:lstStyle/>
          <a:p>
            <a:r>
              <a:rPr lang="nl-NL" sz="2400" b="1" dirty="0">
                <a:solidFill>
                  <a:schemeClr val="accent5">
                    <a:lumMod val="50000"/>
                  </a:schemeClr>
                </a:solidFill>
              </a:rPr>
              <a:t>Het koppelen van registers/bronnen gefaciliteerd</a:t>
            </a:r>
          </a:p>
        </p:txBody>
      </p:sp>
      <p:sp>
        <p:nvSpPr>
          <p:cNvPr id="6" name="Tekstvak 5">
            <a:extLst>
              <a:ext uri="{FF2B5EF4-FFF2-40B4-BE49-F238E27FC236}">
                <a16:creationId xmlns:a16="http://schemas.microsoft.com/office/drawing/2014/main" id="{99978135-9135-4E6D-90C4-1EEF094FC053}"/>
              </a:ext>
            </a:extLst>
          </p:cNvPr>
          <p:cNvSpPr txBox="1"/>
          <p:nvPr/>
        </p:nvSpPr>
        <p:spPr>
          <a:xfrm>
            <a:off x="6077894" y="2835040"/>
            <a:ext cx="2941468" cy="1200329"/>
          </a:xfrm>
          <a:prstGeom prst="rect">
            <a:avLst/>
          </a:prstGeom>
          <a:noFill/>
        </p:spPr>
        <p:txBody>
          <a:bodyPr wrap="square" rtlCol="0">
            <a:spAutoFit/>
          </a:bodyPr>
          <a:lstStyle/>
          <a:p>
            <a:r>
              <a:rPr lang="nl-NL" sz="2400" b="1" dirty="0">
                <a:solidFill>
                  <a:schemeClr val="accent5">
                    <a:lumMod val="50000"/>
                  </a:schemeClr>
                </a:solidFill>
              </a:rPr>
              <a:t>Juridische obstakels en wetgeving in kaart gebracht</a:t>
            </a:r>
          </a:p>
        </p:txBody>
      </p:sp>
      <p:sp>
        <p:nvSpPr>
          <p:cNvPr id="7" name="Rechthoek 6">
            <a:extLst>
              <a:ext uri="{FF2B5EF4-FFF2-40B4-BE49-F238E27FC236}">
                <a16:creationId xmlns:a16="http://schemas.microsoft.com/office/drawing/2014/main" id="{4C259948-7A9B-4E06-B874-94CD9D09D59E}"/>
              </a:ext>
            </a:extLst>
          </p:cNvPr>
          <p:cNvSpPr/>
          <p:nvPr/>
        </p:nvSpPr>
        <p:spPr>
          <a:xfrm>
            <a:off x="6023720" y="4022959"/>
            <a:ext cx="2847566" cy="27601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lnSpc>
                <a:spcPct val="110000"/>
              </a:lnSpc>
              <a:buFont typeface="Wingdings" panose="05000000000000000000" pitchFamily="2" charset="2"/>
              <a:buChar char="ü"/>
              <a:tabLst>
                <a:tab pos="444500" algn="l"/>
                <a:tab pos="536575" algn="l"/>
                <a:tab pos="630238" algn="l"/>
              </a:tabLst>
            </a:pPr>
            <a:r>
              <a:rPr lang="nl-NL" sz="2000" dirty="0" err="1">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FAQ</a:t>
            </a:r>
            <a:r>
              <a:rPr lang="nl-NL" sz="2000" dirty="0" err="1">
                <a:solidFill>
                  <a:srgbClr val="0070C0"/>
                </a:solidFill>
                <a:latin typeface="Calibri" panose="020F0502020204030204" pitchFamily="34" charset="0"/>
                <a:cs typeface="Calibri" panose="020F0502020204030204" pitchFamily="34" charset="0"/>
              </a:rPr>
              <a:t>s</a:t>
            </a:r>
            <a:r>
              <a:rPr lang="nl-NL" sz="2000" dirty="0">
                <a:solidFill>
                  <a:srgbClr val="0070C0"/>
                </a:solidFill>
                <a:latin typeface="Calibri" panose="020F0502020204030204" pitchFamily="34" charset="0"/>
                <a:cs typeface="Calibri" panose="020F0502020204030204" pitchFamily="34" charset="0"/>
              </a:rPr>
              <a:t> </a:t>
            </a:r>
          </a:p>
          <a:p>
            <a:pPr marL="285750" lvl="2" indent="-285750">
              <a:lnSpc>
                <a:spcPct val="110000"/>
              </a:lnSpc>
              <a:buFont typeface="Wingdings" panose="05000000000000000000" pitchFamily="2" charset="2"/>
              <a:buChar char="ü"/>
              <a:tabLst>
                <a:tab pos="444500" algn="l"/>
                <a:tab pos="536575" algn="l"/>
                <a:tab pos="630238" algn="l"/>
              </a:tabLst>
            </a:pPr>
            <a:r>
              <a:rPr lang="nl-NL" sz="2000" dirty="0">
                <a:solidFill>
                  <a:schemeClr val="accent5"/>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Overzicht wetgeving </a:t>
            </a:r>
            <a:endParaRPr lang="nl-NL" sz="2000" dirty="0">
              <a:solidFill>
                <a:schemeClr val="accent5"/>
              </a:solidFill>
              <a:latin typeface="Calibri" panose="020F0502020204030204" pitchFamily="34" charset="0"/>
              <a:cs typeface="Calibri" panose="020F0502020204030204" pitchFamily="34" charset="0"/>
            </a:endParaRPr>
          </a:p>
          <a:p>
            <a:pPr marL="0" lvl="2">
              <a:tabLst>
                <a:tab pos="173038" algn="l"/>
              </a:tabLst>
            </a:pPr>
            <a:endParaRPr lang="nl-NL" sz="2000" dirty="0">
              <a:solidFill>
                <a:srgbClr val="0070C0"/>
              </a:solidFill>
              <a:latin typeface="Calibri" panose="020F0502020204030204" pitchFamily="34" charset="0"/>
              <a:cs typeface="Calibri" panose="020F0502020204030204" pitchFamily="34" charset="0"/>
            </a:endParaRPr>
          </a:p>
        </p:txBody>
      </p:sp>
      <p:sp>
        <p:nvSpPr>
          <p:cNvPr id="8" name="Rechthoek 7">
            <a:extLst>
              <a:ext uri="{FF2B5EF4-FFF2-40B4-BE49-F238E27FC236}">
                <a16:creationId xmlns:a16="http://schemas.microsoft.com/office/drawing/2014/main" id="{4191C4F6-18A5-40D6-8F04-AB6197BECEE7}"/>
              </a:ext>
            </a:extLst>
          </p:cNvPr>
          <p:cNvSpPr/>
          <p:nvPr/>
        </p:nvSpPr>
        <p:spPr>
          <a:xfrm>
            <a:off x="8965188" y="4035369"/>
            <a:ext cx="3028338" cy="27477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nl-NL" sz="2000" dirty="0">
                <a:solidFill>
                  <a:srgbClr val="0070C0"/>
                </a:solidFill>
                <a:hlinkClick r:id="rId6">
                  <a:extLst>
                    <a:ext uri="{A12FA001-AC4F-418D-AE19-62706E023703}">
                      <ahyp:hlinkClr xmlns:ahyp="http://schemas.microsoft.com/office/drawing/2018/hyperlinkcolor" xmlns="" val="tx"/>
                    </a:ext>
                  </a:extLst>
                </a:hlinkClick>
              </a:rPr>
              <a:t>Pilot warmteleveringen</a:t>
            </a:r>
            <a:endParaRPr lang="nl-NL" sz="2000" i="1" dirty="0">
              <a:solidFill>
                <a:srgbClr val="0070C0"/>
              </a:solidFill>
            </a:endParaRPr>
          </a:p>
          <a:p>
            <a:pPr marL="285750" indent="-285750">
              <a:buFont typeface="Wingdings" panose="05000000000000000000" pitchFamily="2" charset="2"/>
              <a:buChar char="ü"/>
            </a:pPr>
            <a:r>
              <a:rPr lang="nl-NL" sz="2000" dirty="0">
                <a:solidFill>
                  <a:srgbClr val="0070C0"/>
                </a:solidFill>
              </a:rPr>
              <a:t>Datadelen warmtebedrijven</a:t>
            </a:r>
          </a:p>
          <a:p>
            <a:pPr marL="266700" lvl="2"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Pilot bedrijventerreinen en energietransitie</a:t>
            </a:r>
            <a:endParaRPr lang="nl-NL" sz="2000" dirty="0">
              <a:solidFill>
                <a:srgbClr val="0070C0"/>
              </a:solidFill>
              <a:latin typeface="Calibri" panose="020F0502020204030204" pitchFamily="34" charset="0"/>
              <a:cs typeface="Calibri" panose="020F0502020204030204" pitchFamily="34" charset="0"/>
            </a:endParaRPr>
          </a:p>
          <a:p>
            <a:pPr marL="266700" lvl="2" indent="-266700">
              <a:buFont typeface="Wingdings" panose="05000000000000000000" pitchFamily="2" charset="2"/>
              <a:buChar char="ü"/>
              <a:tabLst>
                <a:tab pos="173038" algn="l"/>
              </a:tabLst>
            </a:pPr>
            <a:r>
              <a:rPr lang="nl-NL" sz="2000" dirty="0">
                <a:solidFill>
                  <a:schemeClr val="accent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Laadinfrastructuur</a:t>
            </a:r>
            <a:endParaRPr lang="nl-NL" sz="2000" dirty="0">
              <a:solidFill>
                <a:schemeClr val="accent5"/>
              </a:solidFill>
              <a:latin typeface="Calibri" panose="020F0502020204030204" pitchFamily="34" charset="0"/>
              <a:cs typeface="Calibri" panose="020F0502020204030204" pitchFamily="34" charset="0"/>
            </a:endParaRPr>
          </a:p>
          <a:p>
            <a:pPr marL="266700" lvl="2"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rPr>
              <a:t>Data verduurzaming gebouwde omgeving</a:t>
            </a:r>
          </a:p>
          <a:p>
            <a:pPr marL="266700" lvl="2" indent="-266700">
              <a:buFont typeface="Wingdings" panose="05000000000000000000" pitchFamily="2" charset="2"/>
              <a:buChar char="ü"/>
              <a:tabLst>
                <a:tab pos="173038" algn="l"/>
              </a:tabLst>
            </a:pPr>
            <a:r>
              <a:rPr lang="nl-NL" sz="2000" dirty="0">
                <a:solidFill>
                  <a:srgbClr val="0070C0"/>
                </a:solidFill>
                <a:latin typeface="Calibri" panose="020F0502020204030204" pitchFamily="34" charset="0"/>
                <a:cs typeface="Calibri" panose="020F0502020204030204" pitchFamily="34" charset="0"/>
              </a:rPr>
              <a:t>Verbeteren datakwaliteit</a:t>
            </a:r>
          </a:p>
          <a:p>
            <a:pPr marL="266700" lvl="2" indent="-266700">
              <a:buFont typeface="Wingdings" panose="05000000000000000000" pitchFamily="2" charset="2"/>
              <a:buChar char="ü"/>
              <a:tabLst>
                <a:tab pos="173038" algn="l"/>
              </a:tabLst>
            </a:pPr>
            <a:endParaRPr lang="nl-NL" sz="2000"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nl-NL" sz="2000" dirty="0">
              <a:solidFill>
                <a:srgbClr val="0070C0"/>
              </a:solidFill>
            </a:endParaRPr>
          </a:p>
        </p:txBody>
      </p:sp>
      <p:sp>
        <p:nvSpPr>
          <p:cNvPr id="10" name="Rechthoek 9">
            <a:extLst>
              <a:ext uri="{FF2B5EF4-FFF2-40B4-BE49-F238E27FC236}">
                <a16:creationId xmlns:a16="http://schemas.microsoft.com/office/drawing/2014/main" id="{DE050E15-BD1F-4DD5-86F0-23E9BEEA9D41}"/>
              </a:ext>
            </a:extLst>
          </p:cNvPr>
          <p:cNvSpPr/>
          <p:nvPr/>
        </p:nvSpPr>
        <p:spPr>
          <a:xfrm>
            <a:off x="3085768" y="4022960"/>
            <a:ext cx="2847566" cy="27601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lnSpc>
                <a:spcPct val="110000"/>
              </a:lnSpc>
              <a:buFont typeface="Wingdings" panose="05000000000000000000" pitchFamily="2" charset="2"/>
              <a:buChar char="ü"/>
              <a:tabLst>
                <a:tab pos="444500" algn="l"/>
                <a:tab pos="536575" algn="l"/>
                <a:tab pos="630238" algn="l"/>
              </a:tabLst>
            </a:pPr>
            <a:r>
              <a:rPr lang="nl-NL" sz="2000" u="sng" dirty="0">
                <a:solidFill>
                  <a:srgbClr val="0070C0"/>
                </a:solidFill>
                <a:hlinkClick r:id="rId9">
                  <a:extLst>
                    <a:ext uri="{A12FA001-AC4F-418D-AE19-62706E023703}">
                      <ahyp:hlinkClr xmlns:ahyp="http://schemas.microsoft.com/office/drawing/2018/hyperlinkcolor" xmlns="" val="tx"/>
                    </a:ext>
                  </a:extLst>
                </a:hlinkClick>
              </a:rPr>
              <a:t>Codering RES-regio’s</a:t>
            </a:r>
            <a:r>
              <a:rPr lang="nl-NL" sz="2000" dirty="0">
                <a:solidFill>
                  <a:srgbClr val="0070C0"/>
                </a:solidFill>
              </a:rPr>
              <a:t> </a:t>
            </a:r>
          </a:p>
          <a:p>
            <a:pPr marL="285750" lvl="2" indent="-285750">
              <a:lnSpc>
                <a:spcPct val="110000"/>
              </a:lnSpc>
              <a:buFont typeface="Wingdings" panose="05000000000000000000" pitchFamily="2" charset="2"/>
              <a:buChar char="ü"/>
              <a:tabLst>
                <a:tab pos="444500" algn="l"/>
                <a:tab pos="536575" algn="l"/>
                <a:tab pos="630238" algn="l"/>
              </a:tabLst>
            </a:pPr>
            <a:r>
              <a:rPr lang="nl-NL" sz="2000" dirty="0">
                <a:solidFill>
                  <a:srgbClr val="0070C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Koppeling EAN en gebouwen</a:t>
            </a:r>
            <a:r>
              <a:rPr lang="nl-NL" sz="2000" dirty="0">
                <a:solidFill>
                  <a:srgbClr val="0070C0"/>
                </a:solidFill>
                <a:latin typeface="Calibri" panose="020F0502020204030204" pitchFamily="34" charset="0"/>
                <a:cs typeface="Calibri" panose="020F0502020204030204" pitchFamily="34" charset="0"/>
              </a:rPr>
              <a:t> </a:t>
            </a:r>
            <a:r>
              <a:rPr lang="nl-NL" sz="2000" dirty="0">
                <a:solidFill>
                  <a:schemeClr val="accent5"/>
                </a:solidFill>
                <a:latin typeface="Calibri" panose="020F0502020204030204" pitchFamily="34" charset="0"/>
                <a:cs typeface="Calibri" panose="020F0502020204030204" pitchFamily="34" charset="0"/>
              </a:rPr>
              <a:t>en </a:t>
            </a:r>
            <a:r>
              <a:rPr lang="nl-NL" sz="2000" dirty="0">
                <a:solidFill>
                  <a:schemeClr val="accent5"/>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xmlns="" val="tx"/>
                    </a:ext>
                  </a:extLst>
                </a:hlinkClick>
              </a:rPr>
              <a:t>vervolg</a:t>
            </a:r>
            <a:endParaRPr lang="nl-NL" sz="2000" dirty="0">
              <a:solidFill>
                <a:schemeClr val="accent5"/>
              </a:solidFill>
              <a:latin typeface="Calibri" panose="020F0502020204030204" pitchFamily="34" charset="0"/>
              <a:cs typeface="Calibri" panose="020F0502020204030204" pitchFamily="34" charset="0"/>
            </a:endParaRPr>
          </a:p>
          <a:p>
            <a:pPr marL="285750" lvl="2" indent="-285750">
              <a:lnSpc>
                <a:spcPct val="110000"/>
              </a:lnSpc>
              <a:buFont typeface="Wingdings" panose="05000000000000000000" pitchFamily="2" charset="2"/>
              <a:buChar char="ü"/>
              <a:tabLst>
                <a:tab pos="444500" algn="l"/>
                <a:tab pos="536575" algn="l"/>
                <a:tab pos="630238" algn="l"/>
              </a:tabLst>
            </a:pPr>
            <a:r>
              <a:rPr lang="nl-NL" sz="2000" u="sng" dirty="0">
                <a:solidFill>
                  <a:srgbClr val="0070C0"/>
                </a:solidFill>
                <a:hlinkClick r:id="rId12">
                  <a:extLst>
                    <a:ext uri="{A12FA001-AC4F-418D-AE19-62706E023703}">
                      <ahyp:hlinkClr xmlns:ahyp="http://schemas.microsoft.com/office/drawing/2018/hyperlinkcolor" xmlns="" val="tx"/>
                    </a:ext>
                  </a:extLst>
                </a:hlinkClick>
              </a:rPr>
              <a:t>Pilot</a:t>
            </a:r>
            <a:r>
              <a:rPr lang="nl-NL" sz="2000" dirty="0">
                <a:solidFill>
                  <a:srgbClr val="0070C0"/>
                </a:solidFill>
                <a:hlinkClick r:id="rId12">
                  <a:extLst>
                    <a:ext uri="{A12FA001-AC4F-418D-AE19-62706E023703}">
                      <ahyp:hlinkClr xmlns:ahyp="http://schemas.microsoft.com/office/drawing/2018/hyperlinkcolor" xmlns="" val="tx"/>
                    </a:ext>
                  </a:extLst>
                </a:hlinkClick>
              </a:rPr>
              <a:t> registers </a:t>
            </a:r>
            <a:r>
              <a:rPr lang="nl-NL" sz="2000" dirty="0" err="1">
                <a:solidFill>
                  <a:srgbClr val="0070C0"/>
                </a:solidFill>
                <a:hlinkClick r:id="rId12">
                  <a:extLst>
                    <a:ext uri="{A12FA001-AC4F-418D-AE19-62706E023703}">
                      <ahyp:hlinkClr xmlns:ahyp="http://schemas.microsoft.com/office/drawing/2018/hyperlinkcolor" xmlns="" val="tx"/>
                    </a:ext>
                  </a:extLst>
                </a:hlinkClick>
              </a:rPr>
              <a:t>hernieuwb</a:t>
            </a:r>
            <a:r>
              <a:rPr lang="nl-NL" sz="2000" dirty="0">
                <a:solidFill>
                  <a:srgbClr val="954F72"/>
                </a:solidFill>
                <a:hlinkClick r:id="rId12">
                  <a:extLst>
                    <a:ext uri="{A12FA001-AC4F-418D-AE19-62706E023703}">
                      <ahyp:hlinkClr xmlns:ahyp="http://schemas.microsoft.com/office/drawing/2018/hyperlinkcolor" xmlns="" val="tx"/>
                    </a:ext>
                  </a:extLst>
                </a:hlinkClick>
              </a:rPr>
              <a:t>. </a:t>
            </a:r>
            <a:r>
              <a:rPr lang="nl-NL" sz="2000" dirty="0" err="1">
                <a:solidFill>
                  <a:srgbClr val="0070C0"/>
                </a:solidFill>
                <a:hlinkClick r:id="rId12">
                  <a:extLst>
                    <a:ext uri="{A12FA001-AC4F-418D-AE19-62706E023703}">
                      <ahyp:hlinkClr xmlns:ahyp="http://schemas.microsoft.com/office/drawing/2018/hyperlinkcolor" xmlns="" val="tx"/>
                    </a:ext>
                  </a:extLst>
                </a:hlinkClick>
              </a:rPr>
              <a:t>energieinstallaties</a:t>
            </a:r>
            <a:endParaRPr lang="nl-NL" sz="2000" dirty="0">
              <a:solidFill>
                <a:srgbClr val="0070C0"/>
              </a:solidFill>
            </a:endParaRPr>
          </a:p>
          <a:p>
            <a:pPr marL="285750" lvl="2" indent="-285750">
              <a:lnSpc>
                <a:spcPct val="110000"/>
              </a:lnSpc>
              <a:buFont typeface="Wingdings" panose="05000000000000000000" pitchFamily="2" charset="2"/>
              <a:buChar char="ü"/>
              <a:tabLst>
                <a:tab pos="444500" algn="l"/>
                <a:tab pos="536575" algn="l"/>
                <a:tab pos="630238" algn="l"/>
              </a:tabLst>
            </a:pPr>
            <a:r>
              <a:rPr lang="nl-NL" sz="2000" u="sng" dirty="0">
                <a:solidFill>
                  <a:srgbClr val="0070C0"/>
                </a:solidFill>
                <a:hlinkClick r:id="rId13">
                  <a:extLst>
                    <a:ext uri="{A12FA001-AC4F-418D-AE19-62706E023703}">
                      <ahyp:hlinkClr xmlns:ahyp="http://schemas.microsoft.com/office/drawing/2018/hyperlinkcolor" xmlns="" val="tx"/>
                    </a:ext>
                  </a:extLst>
                </a:hlinkClick>
              </a:rPr>
              <a:t>Verkenning</a:t>
            </a:r>
            <a:r>
              <a:rPr lang="nl-NL" sz="2000" dirty="0">
                <a:solidFill>
                  <a:srgbClr val="0070C0"/>
                </a:solidFill>
                <a:hlinkClick r:id="rId13">
                  <a:extLst>
                    <a:ext uri="{A12FA001-AC4F-418D-AE19-62706E023703}">
                      <ahyp:hlinkClr xmlns:ahyp="http://schemas.microsoft.com/office/drawing/2018/hyperlinkcolor" xmlns="" val="tx"/>
                    </a:ext>
                  </a:extLst>
                </a:hlinkClick>
              </a:rPr>
              <a:t> informatie modellen </a:t>
            </a:r>
            <a:endParaRPr lang="nl-NL" sz="2000" dirty="0">
              <a:solidFill>
                <a:srgbClr val="0070C0"/>
              </a:solidFill>
            </a:endParaRPr>
          </a:p>
        </p:txBody>
      </p:sp>
      <p:sp>
        <p:nvSpPr>
          <p:cNvPr id="11" name="Rechthoek 10">
            <a:extLst>
              <a:ext uri="{FF2B5EF4-FFF2-40B4-BE49-F238E27FC236}">
                <a16:creationId xmlns:a16="http://schemas.microsoft.com/office/drawing/2014/main" id="{5D9AE5E2-EEAF-4F22-943C-2551FE2B4AE9}"/>
              </a:ext>
            </a:extLst>
          </p:cNvPr>
          <p:cNvSpPr/>
          <p:nvPr/>
        </p:nvSpPr>
        <p:spPr>
          <a:xfrm>
            <a:off x="53914" y="4035369"/>
            <a:ext cx="2937952" cy="27477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lang="nl-NL" sz="2000" dirty="0">
                <a:solidFill>
                  <a:srgbClr val="0070C0"/>
                </a:solidFill>
                <a:hlinkClick r:id="rId14">
                  <a:extLst>
                    <a:ext uri="{A12FA001-AC4F-418D-AE19-62706E023703}">
                      <ahyp:hlinkClr xmlns:ahyp="http://schemas.microsoft.com/office/drawing/2018/hyperlinkcolor" xmlns="" val="tx"/>
                    </a:ext>
                  </a:extLst>
                </a:hlinkClick>
              </a:rPr>
              <a:t>Verkenning regionale zonnestroom op dak</a:t>
            </a:r>
            <a:endParaRPr lang="nl-NL" sz="2000" dirty="0">
              <a:solidFill>
                <a:schemeClr val="accent5"/>
              </a:solidFill>
            </a:endParaRPr>
          </a:p>
          <a:p>
            <a:pPr marL="285750" indent="-285750">
              <a:buFont typeface="Wingdings" panose="05000000000000000000" pitchFamily="2" charset="2"/>
              <a:buChar char="ü"/>
            </a:pPr>
            <a:r>
              <a:rPr lang="nl-NL" sz="2000" dirty="0">
                <a:solidFill>
                  <a:schemeClr val="accent5"/>
                </a:solidFill>
                <a:hlinkClick r:id="rId15">
                  <a:extLst>
                    <a:ext uri="{A12FA001-AC4F-418D-AE19-62706E023703}">
                      <ahyp:hlinkClr xmlns:ahyp="http://schemas.microsoft.com/office/drawing/2018/hyperlinkcolor" xmlns="" val="tx"/>
                    </a:ext>
                  </a:extLst>
                </a:hlinkClick>
              </a:rPr>
              <a:t>Verrijking van die methodiek </a:t>
            </a:r>
            <a:endParaRPr lang="nl-NL" sz="2000" i="1" dirty="0">
              <a:solidFill>
                <a:schemeClr val="accent5"/>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nl-NL" sz="2000" dirty="0">
                <a:solidFill>
                  <a:schemeClr val="accent5"/>
                </a:solidFill>
                <a:hlinkClick r:id="rId16">
                  <a:extLst>
                    <a:ext uri="{A12FA001-AC4F-418D-AE19-62706E023703}">
                      <ahyp:hlinkClr xmlns:ahyp="http://schemas.microsoft.com/office/drawing/2018/hyperlinkcolor" xmlns="" val="tx"/>
                    </a:ext>
                  </a:extLst>
                </a:hlinkClick>
              </a:rPr>
              <a:t>Update Begrippenkader RES zon, wind op land</a:t>
            </a:r>
            <a:endParaRPr lang="nl-NL" sz="2000" dirty="0">
              <a:solidFill>
                <a:schemeClr val="accent5"/>
              </a:solidFill>
            </a:endParaRPr>
          </a:p>
          <a:p>
            <a:pPr marL="285750" indent="-285750">
              <a:buFont typeface="Wingdings" panose="05000000000000000000" pitchFamily="2" charset="2"/>
              <a:buChar char="ü"/>
            </a:pPr>
            <a:r>
              <a:rPr lang="nl-NL" sz="2000" dirty="0">
                <a:solidFill>
                  <a:srgbClr val="0070C0"/>
                </a:solidFill>
                <a:hlinkClick r:id="rId17">
                  <a:extLst>
                    <a:ext uri="{A12FA001-AC4F-418D-AE19-62706E023703}">
                      <ahyp:hlinkClr xmlns:ahyp="http://schemas.microsoft.com/office/drawing/2018/hyperlinkcolor" xmlns="" val="tx"/>
                    </a:ext>
                  </a:extLst>
                </a:hlinkClick>
              </a:rPr>
              <a:t>Begrippencatalogus </a:t>
            </a:r>
            <a:r>
              <a:rPr lang="nl-NL" sz="2000" dirty="0">
                <a:solidFill>
                  <a:srgbClr val="0070C0"/>
                </a:solidFill>
              </a:rPr>
              <a:t>en </a:t>
            </a:r>
            <a:r>
              <a:rPr lang="nl-NL" sz="2000" dirty="0">
                <a:solidFill>
                  <a:srgbClr val="0070C0"/>
                </a:solidFill>
                <a:hlinkClick r:id="rId18">
                  <a:extLst>
                    <a:ext uri="{A12FA001-AC4F-418D-AE19-62706E023703}">
                      <ahyp:hlinkClr xmlns:ahyp="http://schemas.microsoft.com/office/drawing/2018/hyperlinkcolor" xmlns="" val="tx"/>
                    </a:ext>
                  </a:extLst>
                </a:hlinkClick>
              </a:rPr>
              <a:t>rapport warmte</a:t>
            </a:r>
            <a:endParaRPr lang="nl-NL" sz="2000" dirty="0">
              <a:solidFill>
                <a:srgbClr val="0070C0"/>
              </a:solidFill>
            </a:endParaRPr>
          </a:p>
          <a:p>
            <a:pPr marL="285750" indent="-285750">
              <a:buFont typeface="Wingdings" panose="05000000000000000000" pitchFamily="2" charset="2"/>
              <a:buChar char="ü"/>
            </a:pPr>
            <a:r>
              <a:rPr lang="nl-NL" sz="2000" dirty="0">
                <a:solidFill>
                  <a:srgbClr val="0070C0"/>
                </a:solidFill>
              </a:rPr>
              <a:t>#Energie</a:t>
            </a:r>
          </a:p>
          <a:p>
            <a:pPr marL="285750" indent="-285750">
              <a:buFont typeface="Wingdings" panose="05000000000000000000" pitchFamily="2" charset="2"/>
              <a:buChar char="ü"/>
            </a:pPr>
            <a:endParaRPr lang="nl-NL" sz="2000" dirty="0">
              <a:solidFill>
                <a:srgbClr val="0070C0"/>
              </a:solidFill>
            </a:endParaRPr>
          </a:p>
        </p:txBody>
      </p:sp>
      <p:sp>
        <p:nvSpPr>
          <p:cNvPr id="12" name="Titel 1">
            <a:extLst>
              <a:ext uri="{FF2B5EF4-FFF2-40B4-BE49-F238E27FC236}">
                <a16:creationId xmlns:a16="http://schemas.microsoft.com/office/drawing/2014/main" id="{A73E3EF4-894C-4A5A-A812-278F51F9F3C6}"/>
              </a:ext>
            </a:extLst>
          </p:cNvPr>
          <p:cNvSpPr txBox="1">
            <a:spLocks/>
          </p:cNvSpPr>
          <p:nvPr/>
        </p:nvSpPr>
        <p:spPr>
          <a:xfrm>
            <a:off x="1881609" y="1854495"/>
            <a:ext cx="10111917" cy="9056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0C0"/>
                </a:solidFill>
              </a:rPr>
              <a:t>Datadelen en combineren verbeterd</a:t>
            </a:r>
          </a:p>
        </p:txBody>
      </p:sp>
      <p:pic>
        <p:nvPicPr>
          <p:cNvPr id="13" name="Afbeelding 12">
            <a:extLst>
              <a:ext uri="{FF2B5EF4-FFF2-40B4-BE49-F238E27FC236}">
                <a16:creationId xmlns:a16="http://schemas.microsoft.com/office/drawing/2014/main" id="{4EF97DF1-5FD5-4C0A-8A50-C47B01B38CCC}"/>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370544" y="1611078"/>
            <a:ext cx="1307452" cy="1307452"/>
          </a:xfrm>
          <a:prstGeom prst="rect">
            <a:avLst/>
          </a:prstGeom>
        </p:spPr>
      </p:pic>
      <p:sp>
        <p:nvSpPr>
          <p:cNvPr id="14" name="Tekstvak 13">
            <a:extLst>
              <a:ext uri="{FF2B5EF4-FFF2-40B4-BE49-F238E27FC236}">
                <a16:creationId xmlns:a16="http://schemas.microsoft.com/office/drawing/2014/main" id="{F25B2D91-A08A-44F9-981E-85B51023A88F}"/>
              </a:ext>
            </a:extLst>
          </p:cNvPr>
          <p:cNvSpPr txBox="1"/>
          <p:nvPr/>
        </p:nvSpPr>
        <p:spPr>
          <a:xfrm>
            <a:off x="8961672" y="2808962"/>
            <a:ext cx="2941468" cy="1200329"/>
          </a:xfrm>
          <a:prstGeom prst="rect">
            <a:avLst/>
          </a:prstGeom>
          <a:noFill/>
        </p:spPr>
        <p:txBody>
          <a:bodyPr wrap="square" rtlCol="0">
            <a:spAutoFit/>
          </a:bodyPr>
          <a:lstStyle/>
          <a:p>
            <a:r>
              <a:rPr lang="nl-NL" sz="2400" b="1" dirty="0">
                <a:solidFill>
                  <a:schemeClr val="accent5">
                    <a:lumMod val="50000"/>
                  </a:schemeClr>
                </a:solidFill>
              </a:rPr>
              <a:t>Bredere behoeftes uitgediept en geadviseerd</a:t>
            </a:r>
          </a:p>
        </p:txBody>
      </p:sp>
    </p:spTree>
    <p:extLst>
      <p:ext uri="{BB962C8B-B14F-4D97-AF65-F5344CB8AC3E}">
        <p14:creationId xmlns:p14="http://schemas.microsoft.com/office/powerpoint/2010/main" val="265931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2083</Words>
  <Application>Microsoft Office PowerPoint</Application>
  <PresentationFormat>Breedbeeld</PresentationFormat>
  <Paragraphs>247</Paragraphs>
  <Slides>14</Slides>
  <Notes>13</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14</vt:i4>
      </vt:variant>
    </vt:vector>
  </HeadingPairs>
  <TitlesOfParts>
    <vt:vector size="21" baseType="lpstr">
      <vt:lpstr>Arial</vt:lpstr>
      <vt:lpstr>Calibri</vt:lpstr>
      <vt:lpstr>Calibri Light</vt:lpstr>
      <vt:lpstr>Wingdings</vt:lpstr>
      <vt:lpstr>Kantoorthema</vt:lpstr>
      <vt:lpstr>1_Kantoorthema</vt:lpstr>
      <vt:lpstr>2_Kantoorthema</vt:lpstr>
      <vt:lpstr>VIVET is een samenwerkingsverband tussen</vt:lpstr>
      <vt:lpstr>Introductie VIVET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Exterkate, M.F. (Marja)</dc:creator>
  <cp:lastModifiedBy>Spronsen-Valize, J.M.F. van (Melanie)</cp:lastModifiedBy>
  <cp:revision>158</cp:revision>
  <dcterms:created xsi:type="dcterms:W3CDTF">2021-11-16T13:37:45Z</dcterms:created>
  <dcterms:modified xsi:type="dcterms:W3CDTF">2023-03-23T10:29:50Z</dcterms:modified>
</cp:coreProperties>
</file>