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8" r:id="rId2"/>
    <p:sldId id="322" r:id="rId3"/>
    <p:sldId id="349" r:id="rId4"/>
    <p:sldId id="344" r:id="rId5"/>
    <p:sldId id="346" r:id="rId6"/>
    <p:sldId id="348" r:id="rId7"/>
    <p:sldId id="35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3768"/>
    <a:srgbClr val="7B0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22"/>
    <p:restoredTop sz="94643"/>
  </p:normalViewPr>
  <p:slideViewPr>
    <p:cSldViewPr snapToGrid="0" snapToObjects="1">
      <p:cViewPr varScale="1">
        <p:scale>
          <a:sx n="103" d="100"/>
          <a:sy n="103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C22A3-1E4A-334D-BB2A-878757171FF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D636-71CB-7E41-8D8A-1B0693856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D636-71CB-7E41-8D8A-1B06938565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80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11497-F9A1-084C-87FF-CC3E9A6AB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162E4F-13FD-7448-B721-EBF3F554D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40A2B5-3FF6-B048-AD0C-19956CF7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C68CA2-799A-6D4B-A29A-E5A39970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D00111-2EC2-4441-92F4-6C9F5E8B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91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ECD3E-31F7-9A4E-B31C-B791462F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6B734B6-125A-A044-8EB6-C69E8948A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8CFFC3-FEBF-BF49-9AD1-B0E4B9E7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AE1481-2389-BB4A-965C-67CCF16D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C338AB-E31C-E647-890C-3FB31BC9E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68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BED55B4-61B9-BF4E-B6BC-0B759A08C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CEE8BE-E30C-B84E-8DDA-D55ACA2E5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DEBBDF-D6E9-8646-BCE9-1176B071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98A5D9-C220-5945-A3EE-7F278CA1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BAB9E6-108B-4349-B3C0-3635BBB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58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889086" y="1149350"/>
            <a:ext cx="10415018" cy="2324101"/>
          </a:xfrm>
          <a:prstGeom prst="rect">
            <a:avLst/>
          </a:prstGeom>
        </p:spPr>
        <p:txBody>
          <a:bodyPr lIns="76200" tIns="76200" rIns="76200" bIns="76200" anchor="b"/>
          <a:lstStyle>
            <a:lvl1pPr defTabSz="412771">
              <a:defRPr sz="5500"/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9086" y="3536950"/>
            <a:ext cx="10415018" cy="793751"/>
          </a:xfrm>
          <a:prstGeom prst="rect">
            <a:avLst/>
          </a:prstGeom>
        </p:spPr>
        <p:txBody>
          <a:bodyPr lIns="76200" tIns="76200" rIns="76200" bIns="76200" anchor="t"/>
          <a:lstStyle>
            <a:lvl1pPr marL="0" indent="0" algn="ctr" defTabSz="412771">
              <a:spcBef>
                <a:spcPts val="0"/>
              </a:spcBef>
              <a:buSzTx/>
              <a:buNone/>
              <a:defRPr sz="2700"/>
            </a:lvl1pPr>
            <a:lvl2pPr marL="0" indent="0" algn="ctr" defTabSz="412771">
              <a:spcBef>
                <a:spcPts val="0"/>
              </a:spcBef>
              <a:buSzTx/>
              <a:buNone/>
              <a:defRPr sz="2700"/>
            </a:lvl2pPr>
            <a:lvl3pPr marL="0" indent="0" algn="ctr" defTabSz="412771">
              <a:spcBef>
                <a:spcPts val="0"/>
              </a:spcBef>
              <a:buSzTx/>
              <a:buNone/>
              <a:defRPr sz="2700"/>
            </a:lvl3pPr>
            <a:lvl4pPr marL="0" indent="0" algn="ctr" defTabSz="412771">
              <a:spcBef>
                <a:spcPts val="0"/>
              </a:spcBef>
              <a:buSzTx/>
              <a:buNone/>
              <a:defRPr sz="2700"/>
            </a:lvl4pPr>
            <a:lvl5pPr marL="0" indent="0" algn="ctr" defTabSz="412771">
              <a:spcBef>
                <a:spcPts val="0"/>
              </a:spcBef>
              <a:buSzTx/>
              <a:buNone/>
              <a:defRPr sz="2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1" y="6540500"/>
            <a:ext cx="252019" cy="255930"/>
          </a:xfrm>
          <a:prstGeom prst="rect">
            <a:avLst/>
          </a:prstGeom>
        </p:spPr>
        <p:txBody>
          <a:bodyPr lIns="76200" tIns="76200" rIns="76200" bIns="76200"/>
          <a:lstStyle>
            <a:lvl1pPr defTabSz="412771"/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9262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57C9F-2336-2E45-A680-0BFE614F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719EB9-365C-F848-A8C4-E32F0DF7F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C0B79A-349B-424D-B81A-F74651450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82E16E-2459-5941-B810-CAB1B014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D15B84-4685-EF43-9DC5-37040F44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63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1D8D3-98FD-CF49-A4FB-EB2F3A10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10CB3D-0B4E-E448-BF1A-8B6FD7381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CA1D23-EABC-BC4C-B8D0-378DCD54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007A83-17E0-0043-BE7B-6C7A96E9F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CB631D-FABB-A644-A993-51E595F0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11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58B4C-B3F3-5849-AC48-8D6D22F4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A49B03-CA43-F147-9BC0-AD363A0DD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D50F24-4DEE-BE45-8EDD-43924BE5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81A577-9C42-234C-B979-69FB64BA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2CE124-1CD2-4847-9F6A-A6E8243C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A6253C-A195-7840-9EA3-33A0B1EF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06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9F5E3-D290-4C4D-9F21-79E56A25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3A9C62-496E-4E41-AC4A-68722731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5155F8-DC4F-244B-8B3C-CBF4D72A1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7E3614-9305-BF4C-8DCF-F03AD3450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F55BFB-0753-C742-9140-0E8566F9B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7E516F-E51B-2542-AD06-33F81CDA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2752A95-ECD6-F84E-BD9C-9EC4700E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FEC3E1-4E90-524C-9D20-A2D3DE46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6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EEF29-1D03-0547-8E86-C2C149C85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340D4D1-40A8-DE4F-BCA8-131B37CB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D00D522-8AB7-A445-BC5B-520E434C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725C698-4792-DB49-B3E6-47D6632E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46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8A4EA2-A93B-2149-B437-ED47CEDB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6794CD3-6598-8948-9352-D04B06800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A15E50-9229-9D43-9026-E5D11548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7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82108-6AC3-964A-83D0-6046164E5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D323AB-D0D8-4E44-B1E0-C7C5697DD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222D83-1670-F441-B181-F7279B08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B5A09A-D5DD-E74B-8E35-5FC5AAEC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E99374-1603-C748-BD11-494E79E9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ABB4BC-B083-394B-B6CC-7BF55AB3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8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D471C-C29F-FD44-98E5-DB58C719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812E495-49E2-7B48-869B-3E81C58CE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203422-0837-5048-BB73-27453C761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82E454-5C90-D94C-8F11-B895EF93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7DFDF6-E8E3-544B-978A-DDD9BC91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38B40-F6C5-0941-91E2-107EC937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33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20BE9F4-3436-2A46-A4B9-A97FCED7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87A9F5-0C44-344D-9DE4-0EFBBC4F5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818A65-935F-B24C-A522-0ABC07E12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5A96-82C0-E04F-934C-B47124695C17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73350F-F303-DB47-BDFD-A36F855CD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AA09A9-C926-7B4D-89AA-4A3C53B9F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B762-5C0D-214F-B007-A08FD5F658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7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AD363B8-795F-475B-97B4-EC1B9CA29EDE}"/>
              </a:ext>
            </a:extLst>
          </p:cNvPr>
          <p:cNvSpPr/>
          <p:nvPr/>
        </p:nvSpPr>
        <p:spPr>
          <a:xfrm>
            <a:off x="0" y="0"/>
            <a:ext cx="12191999" cy="6865256"/>
          </a:xfrm>
          <a:prstGeom prst="rect">
            <a:avLst/>
          </a:prstGeom>
          <a:solidFill>
            <a:srgbClr val="4E37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1" name="Line"/>
          <p:cNvSpPr/>
          <p:nvPr/>
        </p:nvSpPr>
        <p:spPr>
          <a:xfrm flipV="1">
            <a:off x="1252524" y="-7255"/>
            <a:ext cx="1" cy="68725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855F87DD-7F8E-244E-B444-8B0D1C0BE26F}"/>
              </a:ext>
            </a:extLst>
          </p:cNvPr>
          <p:cNvSpPr txBox="1">
            <a:spLocks/>
          </p:cNvSpPr>
          <p:nvPr/>
        </p:nvSpPr>
        <p:spPr>
          <a:xfrm>
            <a:off x="2660362" y="19249"/>
            <a:ext cx="20626881" cy="1360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6200" tIns="76200" rIns="76200" bIns="762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457192" hangingPunct="1">
              <a:lnSpc>
                <a:spcPts val="9599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800" dirty="0">
                <a:solidFill>
                  <a:schemeClr val="bg1">
                    <a:lumMod val="95000"/>
                  </a:schemeClr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Richting RES 2.0:</a:t>
            </a:r>
          </a:p>
          <a:p>
            <a:pPr algn="l" defTabSz="457192" hangingPunct="1">
              <a:lnSpc>
                <a:spcPts val="9599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800" dirty="0">
                <a:solidFill>
                  <a:schemeClr val="bg1">
                    <a:lumMod val="95000"/>
                  </a:schemeClr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Reflecteren en leren</a:t>
            </a:r>
          </a:p>
          <a:p>
            <a:pPr algn="l" defTabSz="457192" hangingPunct="1">
              <a:lnSpc>
                <a:spcPts val="9599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800" dirty="0">
                <a:solidFill>
                  <a:schemeClr val="bg1">
                    <a:lumMod val="95000"/>
                  </a:schemeClr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 </a:t>
            </a:r>
            <a:r>
              <a:rPr lang="nl-NL" sz="6000" b="1" dirty="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rPr>
              <a:t> </a:t>
            </a:r>
            <a:endParaRPr lang="nl-NL" sz="6000" dirty="0">
              <a:solidFill>
                <a:srgbClr val="42145F"/>
              </a:solidFill>
              <a:latin typeface="Circular Std Bold Italic"/>
              <a:ea typeface="Circular Std Bold Italic"/>
              <a:cs typeface="Circular Std Bold Italic"/>
              <a:sym typeface="Circular Std"/>
            </a:endParaRPr>
          </a:p>
        </p:txBody>
      </p:sp>
      <p:sp>
        <p:nvSpPr>
          <p:cNvPr id="15" name="Berno Strootman Rijksadviseur voor de Fysieke Leefomgeving…">
            <a:extLst>
              <a:ext uri="{FF2B5EF4-FFF2-40B4-BE49-F238E27FC236}">
                <a16:creationId xmlns:a16="http://schemas.microsoft.com/office/drawing/2014/main" id="{9A630A5D-8D1C-4223-910A-EC6E714A59BC}"/>
              </a:ext>
            </a:extLst>
          </p:cNvPr>
          <p:cNvSpPr txBox="1"/>
          <p:nvPr/>
        </p:nvSpPr>
        <p:spPr>
          <a:xfrm>
            <a:off x="2793712" y="5328766"/>
            <a:ext cx="4778663" cy="735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7" tIns="33867" rIns="33867" bIns="33867" anchor="ctr">
            <a:spAutoFit/>
          </a:bodyPr>
          <a:lstStyle/>
          <a:p>
            <a:pPr algn="l" defTabSz="304815">
              <a:defRPr sz="4500">
                <a:solidFill>
                  <a:srgbClr val="FFFFFF"/>
                </a:solidFill>
                <a:latin typeface="Circular Std"/>
                <a:ea typeface="Circular Std"/>
                <a:cs typeface="Circular Std"/>
                <a:sym typeface="Circular Std"/>
              </a:defRPr>
            </a:pPr>
            <a:r>
              <a:rPr lang="nl-NL" sz="3000" dirty="0"/>
              <a:t>Jannemarie de Jonge</a:t>
            </a:r>
            <a:endParaRPr sz="1333" dirty="0">
              <a:latin typeface="RijksoverheidSerif-Regular"/>
              <a:ea typeface="RijksoverheidSerif-Regular"/>
              <a:cs typeface="RijksoverheidSerif-Regular"/>
              <a:sym typeface="RijksoverheidSerif-Regular"/>
            </a:endParaRPr>
          </a:p>
          <a:p>
            <a:pPr algn="l" defTabSz="304815">
              <a:defRPr sz="2000" b="0">
                <a:solidFill>
                  <a:srgbClr val="FFFFFF"/>
                </a:solidFill>
                <a:latin typeface="RijksoverheidSerif-Bold"/>
                <a:ea typeface="RijksoverheidSerif-Bold"/>
                <a:cs typeface="RijksoverheidSerif-Bold"/>
                <a:sym typeface="RijksoverheidSerif-Bold"/>
              </a:defRPr>
            </a:pPr>
            <a:r>
              <a:rPr lang="nl-NL" sz="1333" dirty="0">
                <a:latin typeface="RijksoverheidSerif-Regular"/>
                <a:ea typeface="RijksoverheidSerif-Regular"/>
                <a:cs typeface="RijksoverheidSerif-Regular"/>
                <a:sym typeface="RijksoverheidSerif-Regular"/>
              </a:rPr>
              <a:t>3 november </a:t>
            </a:r>
            <a:r>
              <a:rPr sz="1333" dirty="0">
                <a:latin typeface="RijksoverheidSerif-Regular"/>
                <a:ea typeface="RijksoverheidSerif-Regular"/>
                <a:cs typeface="RijksoverheidSerif-Regular"/>
                <a:sym typeface="RijksoverheidSerif-Regular"/>
              </a:rPr>
              <a:t>20</a:t>
            </a:r>
            <a:r>
              <a:rPr lang="nl-NL" sz="1333" dirty="0">
                <a:latin typeface="RijksoverheidSerif-Regular"/>
                <a:ea typeface="RijksoverheidSerif-Regular"/>
                <a:cs typeface="RijksoverheidSerif-Regular"/>
                <a:sym typeface="RijksoverheidSerif-Regular"/>
              </a:rPr>
              <a:t>21</a:t>
            </a:r>
            <a:endParaRPr sz="1333" dirty="0">
              <a:latin typeface="RijksoverheidSerif-Regular"/>
              <a:ea typeface="RijksoverheidSerif-Regular"/>
              <a:cs typeface="RijksoverheidSerif-Regular"/>
              <a:sym typeface="RijksoverheidSerif-Regular"/>
            </a:endParaRPr>
          </a:p>
        </p:txBody>
      </p:sp>
      <p:pic>
        <p:nvPicPr>
          <p:cNvPr id="16" name="Logo_CRA_wit.pdf" descr="Logo_CRA_wit.pdf">
            <a:extLst>
              <a:ext uri="{FF2B5EF4-FFF2-40B4-BE49-F238E27FC236}">
                <a16:creationId xmlns:a16="http://schemas.microsoft.com/office/drawing/2014/main" id="{865128E8-37C0-4839-A07A-0AADC742F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3" y="5696356"/>
            <a:ext cx="1180636" cy="99294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524051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V="1">
            <a:off x="1252524" y="-7255"/>
            <a:ext cx="1" cy="6872510"/>
          </a:xfrm>
          <a:prstGeom prst="line">
            <a:avLst/>
          </a:prstGeom>
          <a:ln w="25400">
            <a:solidFill>
              <a:srgbClr val="42145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B64C8A34-CE1C-5B43-8AEB-96A6D9B9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2" y="5686418"/>
            <a:ext cx="941020" cy="77729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18CE93A3-38B0-E644-BD5E-CB92FA78D243}"/>
              </a:ext>
            </a:extLst>
          </p:cNvPr>
          <p:cNvSpPr txBox="1">
            <a:spLocks/>
          </p:cNvSpPr>
          <p:nvPr/>
        </p:nvSpPr>
        <p:spPr>
          <a:xfrm>
            <a:off x="1407517" y="338981"/>
            <a:ext cx="9531960" cy="62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1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4 aandachtspunten voor het vervolgproces</a:t>
            </a:r>
            <a:endParaRPr lang="en-GB" sz="41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2625" b="1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Doel</a:t>
            </a: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: </a:t>
            </a: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verdere verbetering van de RES’en als input voor </a:t>
            </a:r>
            <a:r>
              <a:rPr lang="nl-NL" sz="2625" b="1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samenhangende plannen</a:t>
            </a: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 die zowel individueel als in de ruimtelijke optelsom </a:t>
            </a:r>
            <a:r>
              <a:rPr lang="nl-NL" sz="2625" b="1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meerwaarde opleveren op de lange termijn</a:t>
            </a: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</p:txBody>
      </p:sp>
    </p:spTree>
    <p:extLst>
      <p:ext uri="{BB962C8B-B14F-4D97-AF65-F5344CB8AC3E}">
        <p14:creationId xmlns:p14="http://schemas.microsoft.com/office/powerpoint/2010/main" val="18538519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V="1">
            <a:off x="1252524" y="-7255"/>
            <a:ext cx="1" cy="6872510"/>
          </a:xfrm>
          <a:prstGeom prst="line">
            <a:avLst/>
          </a:prstGeom>
          <a:ln w="25400">
            <a:solidFill>
              <a:srgbClr val="42145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B64C8A34-CE1C-5B43-8AEB-96A6D9B9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2" y="5686418"/>
            <a:ext cx="941020" cy="77729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18CE93A3-38B0-E644-BD5E-CB92FA78D243}"/>
              </a:ext>
            </a:extLst>
          </p:cNvPr>
          <p:cNvSpPr txBox="1">
            <a:spLocks/>
          </p:cNvSpPr>
          <p:nvPr/>
        </p:nvSpPr>
        <p:spPr>
          <a:xfrm>
            <a:off x="1407515" y="338981"/>
            <a:ext cx="10153111" cy="62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1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1.</a:t>
            </a:r>
          </a:p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3600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Stel de ontwerpende dialoog nu centraal</a:t>
            </a:r>
            <a:endParaRPr lang="en-GB" sz="3600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Een ontwerpende aanpak, ontwerpend onderzoek en kennisontwikkeling zijn noodzakelijk om de dialoog goed te kunnen voeren</a:t>
            </a: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1800" b="1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1800" b="1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1800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</p:txBody>
      </p:sp>
    </p:spTree>
    <p:extLst>
      <p:ext uri="{BB962C8B-B14F-4D97-AF65-F5344CB8AC3E}">
        <p14:creationId xmlns:p14="http://schemas.microsoft.com/office/powerpoint/2010/main" val="23107810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V="1">
            <a:off x="1282737" y="0"/>
            <a:ext cx="1" cy="6872510"/>
          </a:xfrm>
          <a:prstGeom prst="line">
            <a:avLst/>
          </a:prstGeom>
          <a:ln w="25400">
            <a:solidFill>
              <a:srgbClr val="42145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B64C8A34-CE1C-5B43-8AEB-96A6D9B9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2" y="5686418"/>
            <a:ext cx="941020" cy="77729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18CE93A3-38B0-E644-BD5E-CB92FA78D243}"/>
              </a:ext>
            </a:extLst>
          </p:cNvPr>
          <p:cNvSpPr txBox="1">
            <a:spLocks/>
          </p:cNvSpPr>
          <p:nvPr/>
        </p:nvSpPr>
        <p:spPr>
          <a:xfrm>
            <a:off x="1407517" y="338981"/>
            <a:ext cx="8193684" cy="62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1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2.</a:t>
            </a:r>
          </a:p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3600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Ontwikkel nieuwe ruimtelijke logica voor het post-fossiele systeem</a:t>
            </a:r>
            <a:endParaRPr lang="en-GB" sz="3600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De relatie tussen energie en ruimte verandert en dat vraagt om gedeelde ruimtelijke uitgangspunten</a:t>
            </a: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</p:txBody>
      </p:sp>
    </p:spTree>
    <p:extLst>
      <p:ext uri="{BB962C8B-B14F-4D97-AF65-F5344CB8AC3E}">
        <p14:creationId xmlns:p14="http://schemas.microsoft.com/office/powerpoint/2010/main" val="14078557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V="1">
            <a:off x="1282737" y="0"/>
            <a:ext cx="1" cy="6872510"/>
          </a:xfrm>
          <a:prstGeom prst="line">
            <a:avLst/>
          </a:prstGeom>
          <a:ln w="25400">
            <a:solidFill>
              <a:srgbClr val="42145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B64C8A34-CE1C-5B43-8AEB-96A6D9B9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2" y="5686418"/>
            <a:ext cx="941020" cy="77729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18CE93A3-38B0-E644-BD5E-CB92FA78D243}"/>
              </a:ext>
            </a:extLst>
          </p:cNvPr>
          <p:cNvSpPr txBox="1">
            <a:spLocks/>
          </p:cNvSpPr>
          <p:nvPr/>
        </p:nvSpPr>
        <p:spPr>
          <a:xfrm>
            <a:off x="1407517" y="338981"/>
            <a:ext cx="8482932" cy="62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1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3.</a:t>
            </a:r>
          </a:p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3600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Verhoud je verstandig tot onzekerheden</a:t>
            </a:r>
            <a:endParaRPr lang="en-GB" sz="3600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De principes van adaptieve planning doen recht aan urgentie en voortschrijdend inzicht</a:t>
            </a:r>
          </a:p>
          <a:p>
            <a:pPr marL="457200" indent="-457200" algn="l" defTabSz="228596">
              <a:lnSpc>
                <a:spcPts val="3600"/>
              </a:lnSpc>
              <a:buFontTx/>
              <a:buChar char="-"/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</p:txBody>
      </p:sp>
    </p:spTree>
    <p:extLst>
      <p:ext uri="{BB962C8B-B14F-4D97-AF65-F5344CB8AC3E}">
        <p14:creationId xmlns:p14="http://schemas.microsoft.com/office/powerpoint/2010/main" val="42730636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V="1">
            <a:off x="1282737" y="0"/>
            <a:ext cx="1" cy="6872510"/>
          </a:xfrm>
          <a:prstGeom prst="line">
            <a:avLst/>
          </a:prstGeom>
          <a:ln w="25400">
            <a:solidFill>
              <a:srgbClr val="42145F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B64C8A34-CE1C-5B43-8AEB-96A6D9B9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12" y="5686418"/>
            <a:ext cx="941020" cy="77729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Veenbodems dalen in NL…">
            <a:extLst>
              <a:ext uri="{FF2B5EF4-FFF2-40B4-BE49-F238E27FC236}">
                <a16:creationId xmlns:a16="http://schemas.microsoft.com/office/drawing/2014/main" id="{18CE93A3-38B0-E644-BD5E-CB92FA78D243}"/>
              </a:ext>
            </a:extLst>
          </p:cNvPr>
          <p:cNvSpPr txBox="1">
            <a:spLocks/>
          </p:cNvSpPr>
          <p:nvPr/>
        </p:nvSpPr>
        <p:spPr>
          <a:xfrm>
            <a:off x="1407517" y="338981"/>
            <a:ext cx="8193684" cy="6256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t">
            <a:noAutofit/>
          </a:bodyPr>
          <a:lstStyle>
            <a:lvl1pPr marL="0" marR="0" indent="0" algn="ctr" defTabSz="82554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4125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4.</a:t>
            </a:r>
          </a:p>
          <a:p>
            <a:pPr algn="l" defTabSz="228596">
              <a:lnSpc>
                <a:spcPts val="4800"/>
              </a:lnSpc>
              <a:defRPr sz="7000" b="1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3600" dirty="0">
                <a:solidFill>
                  <a:srgbClr val="42145F"/>
                </a:solidFill>
                <a:latin typeface="Circular Std Medium Italic" panose="020B0604020101010102" pitchFamily="34" charset="77"/>
                <a:ea typeface="Circular Std Bold Italic"/>
                <a:cs typeface="Circular Std Medium Italic" panose="020B0604020101010102" pitchFamily="34" charset="77"/>
                <a:sym typeface="Circular Std"/>
              </a:rPr>
              <a:t>Verbind energie beter met andere doelen</a:t>
            </a:r>
            <a:endParaRPr lang="en-GB" sz="3600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000"/>
              </a:lnSpc>
              <a:defRPr sz="4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en-GB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r>
              <a:rPr lang="nl-NL" sz="2625" dirty="0">
                <a:solidFill>
                  <a:srgbClr val="42145F"/>
                </a:solidFill>
                <a:latin typeface="Circular Std Medium Italic" panose="020B0604020101010102" pitchFamily="34" charset="77"/>
              </a:rPr>
              <a:t>Voer de dialoog aan integrale regionale tafels</a:t>
            </a:r>
            <a:endParaRPr lang="nl-NL" sz="1800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1800" dirty="0">
              <a:solidFill>
                <a:srgbClr val="42145F"/>
              </a:solidFill>
              <a:latin typeface="Circular Std Medium Italic" panose="020B0604020101010102" pitchFamily="34" charset="77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b="1" dirty="0">
              <a:solidFill>
                <a:srgbClr val="42145F"/>
              </a:solidFill>
              <a:latin typeface="Circular Std Medium Italic" panose="020B0604020101010102" pitchFamily="34" charset="77"/>
              <a:sym typeface="Circular Std"/>
            </a:endParaRPr>
          </a:p>
          <a:p>
            <a:pPr algn="l" defTabSz="228596">
              <a:lnSpc>
                <a:spcPts val="3600"/>
              </a:lnSpc>
              <a:defRPr sz="5000">
                <a:solidFill>
                  <a:srgbClr val="42145F"/>
                </a:solidFill>
                <a:latin typeface="Circular Std Bold Italic"/>
                <a:ea typeface="Circular Std Bold Italic"/>
                <a:cs typeface="Circular Std Bold Italic"/>
                <a:sym typeface="Circular Std"/>
              </a:defRPr>
            </a:pPr>
            <a:endParaRPr lang="nl-NL" sz="2625" dirty="0">
              <a:solidFill>
                <a:srgbClr val="42145F"/>
              </a:solidFill>
              <a:latin typeface="Circular Std Medium Italic" panose="020B0604020101010102" pitchFamily="34" charset="77"/>
              <a:ea typeface="Circular Std Bold Italic"/>
              <a:cs typeface="Circular Std Medium Italic" panose="020B0604020101010102" pitchFamily="34" charset="77"/>
              <a:sym typeface="Circular Std"/>
            </a:endParaRPr>
          </a:p>
        </p:txBody>
      </p:sp>
    </p:spTree>
    <p:extLst>
      <p:ext uri="{BB962C8B-B14F-4D97-AF65-F5344CB8AC3E}">
        <p14:creationId xmlns:p14="http://schemas.microsoft.com/office/powerpoint/2010/main" val="2092026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2845B59-1059-4ECC-B029-89DB8CF8222E}"/>
              </a:ext>
            </a:extLst>
          </p:cNvPr>
          <p:cNvSpPr/>
          <p:nvPr/>
        </p:nvSpPr>
        <p:spPr>
          <a:xfrm>
            <a:off x="0" y="0"/>
            <a:ext cx="12191999" cy="6865256"/>
          </a:xfrm>
          <a:prstGeom prst="rect">
            <a:avLst/>
          </a:prstGeom>
          <a:solidFill>
            <a:srgbClr val="4E37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BEC3B1DB-0447-4E49-8FFB-F6F144FFB83A}"/>
              </a:ext>
            </a:extLst>
          </p:cNvPr>
          <p:cNvSpPr/>
          <p:nvPr/>
        </p:nvSpPr>
        <p:spPr>
          <a:xfrm flipV="1">
            <a:off x="1252524" y="-7255"/>
            <a:ext cx="1" cy="68725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4" name="Logo_CRA_wit.pdf" descr="Logo_CRA_wit.pdf">
            <a:extLst>
              <a:ext uri="{FF2B5EF4-FFF2-40B4-BE49-F238E27FC236}">
                <a16:creationId xmlns:a16="http://schemas.microsoft.com/office/drawing/2014/main" id="{204509D6-A0A5-458B-9124-B9C0A0C96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3" y="5696356"/>
            <a:ext cx="1180636" cy="99294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380069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Breedbeeld</PresentationFormat>
  <Paragraphs>37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Circular Std</vt:lpstr>
      <vt:lpstr>Circular Std Bold Italic</vt:lpstr>
      <vt:lpstr>Circular Std Medium Italic</vt:lpstr>
      <vt:lpstr>RijksoverheidSerif-Regular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Introductiesheet, plaatje?</dc:title>
  <dc:creator>Marieke Francke</dc:creator>
  <cp:lastModifiedBy>Miriam Ram</cp:lastModifiedBy>
  <cp:revision>31</cp:revision>
  <dcterms:created xsi:type="dcterms:W3CDTF">2021-08-19T11:47:19Z</dcterms:created>
  <dcterms:modified xsi:type="dcterms:W3CDTF">2021-11-01T11:46:27Z</dcterms:modified>
</cp:coreProperties>
</file>